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kcMA4VuekVvQokKwnfpqRRMsr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38AE0F-5679-4E0E-AB07-BB0F900D3677}">
  <a:tblStyle styleId="{6138AE0F-5679-4E0E-AB07-BB0F900D36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D:\Martina\Desktop\ILE2019%20LISTO%20PARA%20ANALIZARrrrrr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3212035995999"/>
          <c:y val="6.6199956268251398E-2"/>
          <c:w val="0.66719747068615498"/>
          <c:h val="0.764598536416899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kern="1200" cap="all" spc="100" baseline="0">
          <a:solidFill>
            <a:schemeClr val="tx1"/>
          </a:solidFill>
          <a:latin typeface="+mj-lt"/>
          <a:ea typeface="+mj-ea"/>
          <a:cs typeface="+mj-cs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6484067224589"/>
          <c:y val="1.3620631581002778E-2"/>
          <c:w val="0.8388702512030084"/>
          <c:h val="0.84980380862187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'Análisis 2020'!$B$126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EEA5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'Análisis 2020'!$A$127:$A$134</c:f>
              <c:strCache>
                <c:ptCount val="8"/>
                <c:pt idx="0">
                  <c:v>10 a 14</c:v>
                </c:pt>
                <c:pt idx="1">
                  <c:v>15 a 19</c:v>
                </c:pt>
                <c:pt idx="2">
                  <c:v>20 a 24</c:v>
                </c:pt>
                <c:pt idx="3">
                  <c:v>25 a 29</c:v>
                </c:pt>
                <c:pt idx="4">
                  <c:v>30 a 34</c:v>
                </c:pt>
                <c:pt idx="5">
                  <c:v>35 a 39</c:v>
                </c:pt>
                <c:pt idx="6">
                  <c:v>40 a 44</c:v>
                </c:pt>
                <c:pt idx="7">
                  <c:v>45 a 49</c:v>
                </c:pt>
              </c:strCache>
            </c:strRef>
          </c:cat>
          <c:val>
            <c:numRef>
              <c:f>'Análisis 2020'!$B$127:$B$134</c:f>
              <c:numCache>
                <c:formatCode>General</c:formatCode>
                <c:ptCount val="8"/>
                <c:pt idx="0">
                  <c:v>36</c:v>
                </c:pt>
                <c:pt idx="1">
                  <c:v>772</c:v>
                </c:pt>
                <c:pt idx="2">
                  <c:v>2299</c:v>
                </c:pt>
                <c:pt idx="3">
                  <c:v>2008</c:v>
                </c:pt>
                <c:pt idx="4">
                  <c:v>1471</c:v>
                </c:pt>
                <c:pt idx="5">
                  <c:v>899</c:v>
                </c:pt>
                <c:pt idx="6">
                  <c:v>348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5-4093-A689-8448747B4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909008"/>
        <c:axId val="197907440"/>
      </c:barChart>
      <c:catAx>
        <c:axId val="1979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7907440"/>
        <c:crosses val="autoZero"/>
        <c:auto val="1"/>
        <c:lblAlgn val="ctr"/>
        <c:lblOffset val="100"/>
        <c:noMultiLvlLbl val="0"/>
      </c:catAx>
      <c:valAx>
        <c:axId val="19790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790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Acceso adolescentes. Proporción. N: 7862</a:t>
            </a:r>
          </a:p>
        </c:rich>
      </c:tx>
      <c:layout>
        <c:manualLayout>
          <c:xMode val="edge"/>
          <c:yMode val="edge"/>
          <c:x val="0.13097299395661111"/>
          <c:y val="4.95970241785492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35"/>
            <c:spPr>
              <a:solidFill>
                <a:srgbClr val="EEA5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CC-46CF-8B87-417D240A7E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CC-46CF-8B87-417D240A7E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'Análisis 2020'!$A$143:$A$144</c:f>
              <c:strCache>
                <c:ptCount val="2"/>
                <c:pt idx="0">
                  <c:v>10 a 19 años</c:v>
                </c:pt>
                <c:pt idx="1">
                  <c:v>20 a 48 años</c:v>
                </c:pt>
              </c:strCache>
            </c:strRef>
          </c:cat>
          <c:val>
            <c:numRef>
              <c:f>'Análisis 2020'!$B$143:$B$144</c:f>
              <c:numCache>
                <c:formatCode>General</c:formatCode>
                <c:ptCount val="2"/>
                <c:pt idx="0">
                  <c:v>808</c:v>
                </c:pt>
                <c:pt idx="1">
                  <c:v>7054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C-46CF-8B87-417D240A7E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" name="Google Shape;24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FD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None/>
            </a:pPr>
            <a:br>
              <a:rPr b="1" i="0" lang="es-A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AR" sz="5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Experiencia en la atención de menores de 15 años en situación aborto en los primeros niveles de atención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</a:pPr>
            <a:r>
              <a:rPr b="1" i="0" lang="es-AR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Sesión1: ATENCIÓN INTEGRAL DEL ABORTO EN MENORES DE 15 AÑOS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 flipH="1">
            <a:off x="6431528" y="6071016"/>
            <a:ext cx="50959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Viviana Mazur, Especialista en Medicina General y Familiar de AMES, Argentina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761197" y="480767"/>
            <a:ext cx="3932237" cy="3094349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AR" sz="6000"/>
              <a:t>El momento de la detección</a:t>
            </a:r>
            <a:endParaRPr/>
          </a:p>
        </p:txBody>
      </p:sp>
      <p:grpSp>
        <p:nvGrpSpPr>
          <p:cNvPr id="185" name="Google Shape;185;p10"/>
          <p:cNvGrpSpPr/>
          <p:nvPr/>
        </p:nvGrpSpPr>
        <p:grpSpPr>
          <a:xfrm>
            <a:off x="5183188" y="988019"/>
            <a:ext cx="6172199" cy="4872436"/>
            <a:chOff x="0" y="594"/>
            <a:chExt cx="6172199" cy="4872436"/>
          </a:xfrm>
        </p:grpSpPr>
        <p:cxnSp>
          <p:nvCxnSpPr>
            <p:cNvPr id="186" name="Google Shape;186;p10"/>
            <p:cNvCxnSpPr/>
            <p:nvPr/>
          </p:nvCxnSpPr>
          <p:spPr>
            <a:xfrm>
              <a:off x="0" y="594"/>
              <a:ext cx="6172199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7" name="Google Shape;187;p10"/>
            <p:cNvSpPr/>
            <p:nvPr/>
          </p:nvSpPr>
          <p:spPr>
            <a:xfrm>
              <a:off x="0" y="594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0" y="594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Negación del problema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9" name="Google Shape;189;p10"/>
            <p:cNvCxnSpPr/>
            <p:nvPr/>
          </p:nvCxnSpPr>
          <p:spPr>
            <a:xfrm>
              <a:off x="0" y="975081"/>
              <a:ext cx="6172199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0" name="Google Shape;190;p10"/>
            <p:cNvSpPr/>
            <p:nvPr/>
          </p:nvSpPr>
          <p:spPr>
            <a:xfrm>
              <a:off x="0" y="975081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0" y="975081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Aunque haya capacitaciones ante estas situaciones se produce un impacto en el equipo. Abuso?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2" name="Google Shape;192;p10"/>
            <p:cNvCxnSpPr/>
            <p:nvPr/>
          </p:nvCxnSpPr>
          <p:spPr>
            <a:xfrm>
              <a:off x="0" y="1949568"/>
              <a:ext cx="6172199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3" name="Google Shape;193;p10"/>
            <p:cNvSpPr/>
            <p:nvPr/>
          </p:nvSpPr>
          <p:spPr>
            <a:xfrm>
              <a:off x="0" y="1949568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0" y="1949568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responsabilidad de cuidado 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5" name="Google Shape;195;p10"/>
            <p:cNvCxnSpPr/>
            <p:nvPr/>
          </p:nvCxnSpPr>
          <p:spPr>
            <a:xfrm>
              <a:off x="0" y="2924056"/>
              <a:ext cx="6172199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6" name="Google Shape;196;p10"/>
            <p:cNvSpPr/>
            <p:nvPr/>
          </p:nvSpPr>
          <p:spPr>
            <a:xfrm>
              <a:off x="0" y="2924056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0" y="2924056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practica interdisciplinaria habitual es un enorme recurso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" name="Google Shape;198;p10"/>
            <p:cNvCxnSpPr/>
            <p:nvPr/>
          </p:nvCxnSpPr>
          <p:spPr>
            <a:xfrm>
              <a:off x="0" y="3898543"/>
              <a:ext cx="6172199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9" name="Google Shape;199;p10"/>
            <p:cNvSpPr/>
            <p:nvPr/>
          </p:nvSpPr>
          <p:spPr>
            <a:xfrm>
              <a:off x="0" y="3898543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0" y="3898543"/>
              <a:ext cx="6172199" cy="974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tensión entre la privacidad , la confidencialidad y el deber de cuidado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0"/>
          <p:cNvSpPr/>
          <p:nvPr>
            <p:ph idx="2" type="body"/>
          </p:nvPr>
        </p:nvSpPr>
        <p:spPr>
          <a:xfrm>
            <a:off x="575837" y="4153047"/>
            <a:ext cx="3932237" cy="1362975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2400"/>
              <a:t>Las tensiones que emergen </a:t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3440784" y="4788816"/>
            <a:ext cx="45719" cy="4571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80010" y="118808"/>
            <a:ext cx="4686300" cy="2075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AR" sz="4800"/>
              <a:t>Ejes en el proceso de atención</a:t>
            </a:r>
            <a:endParaRPr sz="4800"/>
          </a:p>
        </p:txBody>
      </p:sp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3501808" y="1998699"/>
            <a:ext cx="8229600" cy="24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AR" sz="3600"/>
              <a:t>Consejería en Derechos y opciones en el marco de la atención integral de la salud.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AR" sz="3600"/>
              <a:t>Acceso a la IVE/ILE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AR" sz="3600"/>
              <a:t>Atención postaborto ( APA)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AR" sz="3600"/>
              <a:t>Anticoncepción post evento (AIPE)</a:t>
            </a:r>
            <a:endParaRPr sz="3600"/>
          </a:p>
        </p:txBody>
      </p:sp>
      <p:sp>
        <p:nvSpPr>
          <p:cNvPr id="209" name="Google Shape;209;p11"/>
          <p:cNvSpPr txBox="1"/>
          <p:nvPr/>
        </p:nvSpPr>
        <p:spPr>
          <a:xfrm flipH="1">
            <a:off x="2850282" y="5189775"/>
            <a:ext cx="786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RED INTEGRADA DE SERVICIOS DE SALUD</a:t>
            </a:r>
            <a:endParaRPr sz="2500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VM- CSSVIHITS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o&#10;&#10;Descripción generada automáticamente" id="216" name="Google Shape;216;p12"/>
          <p:cNvPicPr preferRelativeResize="0"/>
          <p:nvPr/>
        </p:nvPicPr>
        <p:blipFill rotWithShape="1">
          <a:blip r:embed="rId3">
            <a:alphaModFix/>
          </a:blip>
          <a:srcRect b="46154" l="0" r="3" t="1606"/>
          <a:stretch/>
        </p:blipFill>
        <p:spPr>
          <a:xfrm>
            <a:off x="8529321" y="10"/>
            <a:ext cx="3662680" cy="3401558"/>
          </a:xfrm>
          <a:custGeom>
            <a:rect b="b" l="l" r="r" t="t"/>
            <a:pathLst>
              <a:path extrusionOk="0" h="3401568" w="3662680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Una persona en frente de un grupo de personas caminando en la calle&#10;&#10;Descripción generada automáticamente con confianza media" id="217" name="Google Shape;217;p1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-1" l="694" r="20765" t="0"/>
          <a:stretch/>
        </p:blipFill>
        <p:spPr>
          <a:xfrm>
            <a:off x="5115314" y="10"/>
            <a:ext cx="4118110" cy="3401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de una persona&#10;&#10;Descripción generada automáticamente con confianza baja" id="218" name="Google Shape;218;p12"/>
          <p:cNvPicPr preferRelativeResize="0"/>
          <p:nvPr/>
        </p:nvPicPr>
        <p:blipFill rotWithShape="1">
          <a:blip r:embed="rId5">
            <a:alphaModFix/>
          </a:blip>
          <a:srcRect b="26924" l="0" r="-1" t="8502"/>
          <a:stretch/>
        </p:blipFill>
        <p:spPr>
          <a:xfrm>
            <a:off x="5168353" y="3456432"/>
            <a:ext cx="7023646" cy="3401568"/>
          </a:xfrm>
          <a:custGeom>
            <a:rect b="b" l="l" r="r" t="t"/>
            <a:pathLst>
              <a:path extrusionOk="0" h="3401568" w="7023646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>
            <a:off x="0" y="0"/>
            <a:ext cx="5932965" cy="6858000"/>
          </a:xfrm>
          <a:custGeom>
            <a:rect b="b" l="l" r="r" t="t"/>
            <a:pathLst>
              <a:path extrusionOk="0" h="6858000" w="5932965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0" y="0"/>
            <a:ext cx="5922333" cy="6858000"/>
          </a:xfrm>
          <a:custGeom>
            <a:rect b="b" l="l" r="r" t="t"/>
            <a:pathLst>
              <a:path extrusionOk="0" h="6858000" w="5922333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 txBox="1"/>
          <p:nvPr>
            <p:ph type="title"/>
          </p:nvPr>
        </p:nvSpPr>
        <p:spPr>
          <a:xfrm>
            <a:off x="448056" y="685800"/>
            <a:ext cx="49223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s-AR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particularidad tiene el abordaje en el 1er nivel </a:t>
            </a:r>
            <a:endParaRPr/>
          </a:p>
        </p:txBody>
      </p:sp>
      <p:sp>
        <p:nvSpPr>
          <p:cNvPr id="222" name="Google Shape;222;p12"/>
          <p:cNvSpPr/>
          <p:nvPr/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 txBox="1"/>
          <p:nvPr>
            <p:ph idx="1" type="body"/>
          </p:nvPr>
        </p:nvSpPr>
        <p:spPr>
          <a:xfrm>
            <a:off x="448056" y="2514600"/>
            <a:ext cx="4922338" cy="366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2000"/>
              <a:t>El rol de la especialidad de medicina general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2000"/>
              <a:t>La posibilidad de abordaje integral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2000"/>
              <a:t>Ayuda la existencia de una red de cuidados progresivos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2000"/>
              <a:t>La construcción de redes que sostengan el cuidado y acompañamiento de la niña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2000"/>
              <a:t>La posibilidad de articulación intersectorial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n un mundo justo las niñas no son madres - Socorristas en red"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205" y="387201"/>
            <a:ext cx="10369645" cy="382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/>
          <p:nvPr/>
        </p:nvSpPr>
        <p:spPr>
          <a:xfrm flipH="1" rot="5400000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Gracias por su atención!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mazurviviana@yahoo.com.ar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A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mapa de la desigualdad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12131" l="31721" r="32500" t="17705"/>
          <a:stretch/>
        </p:blipFill>
        <p:spPr>
          <a:xfrm>
            <a:off x="4694548" y="88181"/>
            <a:ext cx="6937819" cy="660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A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magnitud y profundidad  </a:t>
            </a:r>
            <a:endParaRPr/>
          </a:p>
        </p:txBody>
      </p:sp>
      <p:pic>
        <p:nvPicPr>
          <p:cNvPr id="104" name="Google Shape;10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048" l="29331" r="29201" t="23154"/>
          <a:stretch/>
        </p:blipFill>
        <p:spPr>
          <a:xfrm>
            <a:off x="4345756" y="1"/>
            <a:ext cx="7721325" cy="6745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AR" sz="3600">
                <a:solidFill>
                  <a:srgbClr val="FFFFFF"/>
                </a:solidFill>
              </a:rPr>
              <a:t>profundidad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20437" l="33196" r="29303" t="19234"/>
          <a:stretch/>
        </p:blipFill>
        <p:spPr>
          <a:xfrm>
            <a:off x="4527804" y="100209"/>
            <a:ext cx="7242929" cy="675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En Ciudad de Buenos Aires </a:t>
            </a:r>
            <a:endParaRPr/>
          </a:p>
        </p:txBody>
      </p:sp>
      <p:pic>
        <p:nvPicPr>
          <p:cNvPr id="117" name="Google Shape;11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769633"/>
            <a:ext cx="10515599" cy="497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 flipH="1" rot="3967198">
            <a:off x="8631348" y="490493"/>
            <a:ext cx="2987899" cy="2987899"/>
          </a:xfrm>
          <a:prstGeom prst="arc">
            <a:avLst>
              <a:gd fmla="val 14441841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5894962" y="479493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Nacimientos por grupo de edad materna</a:t>
            </a:r>
            <a:endParaRPr b="0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 flipH="1">
            <a:off x="0" y="5486400"/>
            <a:ext cx="2672863" cy="1371600"/>
          </a:xfrm>
          <a:custGeom>
            <a:rect b="b" l="l" r="r" t="t"/>
            <a:pathLst>
              <a:path extrusionOk="0" h="1371600" w="2672863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253330" y="5687770"/>
            <a:ext cx="2842813" cy="968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provista por Departamento de Maternoinfancia GCBA Año 2021</a:t>
            </a:r>
            <a:endParaRPr/>
          </a:p>
        </p:txBody>
      </p:sp>
      <p:graphicFrame>
        <p:nvGraphicFramePr>
          <p:cNvPr id="127" name="Google Shape;127;p6"/>
          <p:cNvGraphicFramePr/>
          <p:nvPr/>
        </p:nvGraphicFramePr>
        <p:xfrm>
          <a:off x="1339153" y="1330408"/>
          <a:ext cx="3000000" cy="3000000"/>
        </p:xfrm>
        <a:graphic>
          <a:graphicData uri="http://schemas.openxmlformats.org/drawingml/2006/table">
            <a:tbl>
              <a:tblPr bandRow="1" firstCol="1" firstRow="1">
                <a:solidFill>
                  <a:srgbClr val="F2F2F2"/>
                </a:solidFill>
                <a:tableStyleId>{6138AE0F-5679-4E0E-AB07-BB0F900D3677}</a:tableStyleId>
              </a:tblPr>
              <a:tblGrid>
                <a:gridCol w="3366150"/>
                <a:gridCol w="1460200"/>
                <a:gridCol w="1236150"/>
                <a:gridCol w="1460200"/>
                <a:gridCol w="1236150"/>
              </a:tblGrid>
              <a:tr h="729700"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600" u="none" cap="none" strike="noStrike">
                          <a:solidFill>
                            <a:schemeClr val="lt1"/>
                          </a:solidFill>
                        </a:rPr>
                        <a:t>Embarazos registrados en el SIP por grupo de edad materna</a:t>
                      </a:r>
                      <a:endParaRPr b="0" sz="1600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hMerge="1"/>
              </a:tr>
              <a:tr h="3684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Grupo edad materna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Año 2019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Año 2020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</a:tr>
              <a:tr h="36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n°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%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n°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%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&lt;15 años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50</a:t>
                      </a:r>
                      <a:endParaRPr sz="1200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0,3</a:t>
                      </a:r>
                      <a:endParaRPr sz="1200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30</a:t>
                      </a:r>
                      <a:endParaRPr sz="1200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0,2</a:t>
                      </a:r>
                      <a:endParaRPr sz="1200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15-19 años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2209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11,2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1465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9,2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20-34 años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14411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73,2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11837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74,7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35-44 años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2885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14,7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2412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15,2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45-49 años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45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0,2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34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0,2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&gt; 49 años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sin dato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76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0,4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71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0,4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 cap="none">
                          <a:solidFill>
                            <a:schemeClr val="dk1"/>
                          </a:solidFill>
                        </a:rPr>
                        <a:t>Total</a:t>
                      </a:r>
                      <a:endParaRPr b="1"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19676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15852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 cap="none">
                          <a:solidFill>
                            <a:schemeClr val="dk1"/>
                          </a:solidFill>
                        </a:rPr>
                        <a:t>99,9</a:t>
                      </a:r>
                      <a:endParaRPr sz="1200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100" marB="0" marR="43325" marL="433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838200" y="251562"/>
            <a:ext cx="10515600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AR" sz="3600"/>
              <a:t>Acceso a ILE por grupo de edad. CABA Año 2020 </a:t>
            </a:r>
            <a:br>
              <a:rPr lang="es-AR" sz="3600"/>
            </a:br>
            <a:r>
              <a:rPr lang="es-AR" sz="2000"/>
              <a:t>N:7.862</a:t>
            </a:r>
            <a:endParaRPr sz="2800"/>
          </a:p>
        </p:txBody>
      </p:sp>
      <p:sp>
        <p:nvSpPr>
          <p:cNvPr id="134" name="Google Shape;13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18/03/2021</a:t>
            </a:r>
            <a:endParaRPr/>
          </a:p>
        </p:txBody>
      </p:sp>
      <p:sp>
        <p:nvSpPr>
          <p:cNvPr id="135" name="Google Shape;13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Coordinación Salud Sexual, VIH e ITS. Ministerio de Salud. GCBA.</a:t>
            </a:r>
            <a:endParaRPr/>
          </a:p>
        </p:txBody>
      </p:sp>
      <p:graphicFrame>
        <p:nvGraphicFramePr>
          <p:cNvPr id="136" name="Google Shape;136;p7"/>
          <p:cNvGraphicFramePr/>
          <p:nvPr/>
        </p:nvGraphicFramePr>
        <p:xfrm>
          <a:off x="8285872" y="2334190"/>
          <a:ext cx="3630358" cy="2983397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37" name="Google Shape;137;p7"/>
          <p:cNvGraphicFramePr/>
          <p:nvPr/>
        </p:nvGraphicFramePr>
        <p:xfrm>
          <a:off x="1093970" y="1350951"/>
          <a:ext cx="3475038" cy="4638686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38" name="Google Shape;138;p7"/>
          <p:cNvGraphicFramePr/>
          <p:nvPr/>
        </p:nvGraphicFramePr>
        <p:xfrm>
          <a:off x="5405022" y="1133061"/>
          <a:ext cx="3475037" cy="4638686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39" name="Google Shape;139;p7"/>
          <p:cNvSpPr txBox="1"/>
          <p:nvPr/>
        </p:nvSpPr>
        <p:spPr>
          <a:xfrm>
            <a:off x="8731960" y="4262197"/>
            <a:ext cx="3028949" cy="46166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0,45%  &lt; de 15 años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173235" y="1371600"/>
            <a:ext cx="4529312" cy="3589977"/>
          </a:xfrm>
          <a:custGeom>
            <a:rect b="b" l="l" r="r" t="t"/>
            <a:pathLst>
              <a:path extrusionOk="0" h="3193741" w="5470628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>
            <p:ph type="title"/>
          </p:nvPr>
        </p:nvSpPr>
        <p:spPr>
          <a:xfrm>
            <a:off x="1000941" y="685801"/>
            <a:ext cx="3494859" cy="5491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s-AR" sz="4100"/>
              <a:t>En que marco vemos la interrupción de embarazos en la Adolescencia </a:t>
            </a:r>
            <a:br>
              <a:rPr lang="es-AR" sz="4100"/>
            </a:br>
            <a:r>
              <a:rPr lang="es-AR" sz="4100"/>
              <a:t>Evitar el estigma y la  patologización </a:t>
            </a:r>
            <a:endParaRPr/>
          </a:p>
        </p:txBody>
      </p:sp>
      <p:sp>
        <p:nvSpPr>
          <p:cNvPr id="147" name="Google Shape;1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VM- CSSVIHITS</a:t>
            </a:r>
            <a:endParaRPr/>
          </a:p>
        </p:txBody>
      </p:sp>
      <p:grpSp>
        <p:nvGrpSpPr>
          <p:cNvPr id="148" name="Google Shape;148;p8"/>
          <p:cNvGrpSpPr/>
          <p:nvPr/>
        </p:nvGrpSpPr>
        <p:grpSpPr>
          <a:xfrm>
            <a:off x="4702547" y="849559"/>
            <a:ext cx="6651253" cy="5316042"/>
            <a:chOff x="0" y="11360"/>
            <a:chExt cx="6651253" cy="5316042"/>
          </a:xfrm>
        </p:grpSpPr>
        <p:sp>
          <p:nvSpPr>
            <p:cNvPr id="149" name="Google Shape;149;p8"/>
            <p:cNvSpPr/>
            <p:nvPr/>
          </p:nvSpPr>
          <p:spPr>
            <a:xfrm>
              <a:off x="0" y="11360"/>
              <a:ext cx="6651253" cy="129013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62979" y="74339"/>
              <a:ext cx="6525295" cy="1164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es lo mismo hablar del embarazo en la adolescencia temprana (menores de 15 años ) que en las jóvenes de 15 a 19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0" y="1353331"/>
              <a:ext cx="6651253" cy="1290130"/>
            </a:xfrm>
            <a:prstGeom prst="roundRect">
              <a:avLst>
                <a:gd fmla="val 16667" name="adj"/>
              </a:avLst>
            </a:prstGeom>
            <a:solidFill>
              <a:srgbClr val="D07A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 txBox="1"/>
            <p:nvPr/>
          </p:nvSpPr>
          <p:spPr>
            <a:xfrm>
              <a:off x="62979" y="1416310"/>
              <a:ext cx="6525295" cy="1164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bien hay cuestiones de “época” no existe un solo modelo social de adolescencia. En esas distintas adolescencias hay o no proyectos de maternidad o paternidad,  y esos son  diferentes.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0" y="2695302"/>
              <a:ext cx="6651253" cy="1290130"/>
            </a:xfrm>
            <a:prstGeom prst="roundRect">
              <a:avLst>
                <a:gd fmla="val 16667" name="adj"/>
              </a:avLst>
            </a:prstGeom>
            <a:solidFill>
              <a:srgbClr val="B888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 txBox="1"/>
            <p:nvPr/>
          </p:nvSpPr>
          <p:spPr>
            <a:xfrm>
              <a:off x="62979" y="2758281"/>
              <a:ext cx="6525295" cy="1164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vínculo de los servicios de salud con lxs adolescentes no siempre es de accesibilidad por lo que para pensar en el acceso de lxs adolescentes a la interrupción del embarazo  hay que revisar como está funcionando esa relación.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0" y="4037272"/>
              <a:ext cx="6651253" cy="1290130"/>
            </a:xfrm>
            <a:prstGeom prst="roundRect">
              <a:avLst>
                <a:gd fmla="val 16667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 txBox="1"/>
            <p:nvPr/>
          </p:nvSpPr>
          <p:spPr>
            <a:xfrm>
              <a:off x="62979" y="4100251"/>
              <a:ext cx="6525295" cy="1164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 articulaciones con las organizaciones sociales, barriales y la escuela con los servicios de salud son espacios claves para construir puentes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s-AR" sz="5000"/>
              <a:t>El marco jurídico  para el acceso a la Interrupción del Embarazo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9"/>
          <p:cNvGrpSpPr/>
          <p:nvPr/>
        </p:nvGrpSpPr>
        <p:grpSpPr>
          <a:xfrm>
            <a:off x="4648018" y="641497"/>
            <a:ext cx="6900512" cy="5534789"/>
            <a:chOff x="0" y="675"/>
            <a:chExt cx="6900512" cy="5534789"/>
          </a:xfrm>
        </p:grpSpPr>
        <p:cxnSp>
          <p:nvCxnSpPr>
            <p:cNvPr id="165" name="Google Shape;165;p9"/>
            <p:cNvCxnSpPr/>
            <p:nvPr/>
          </p:nvCxnSpPr>
          <p:spPr>
            <a:xfrm>
              <a:off x="0" y="675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6" name="Google Shape;166;p9"/>
            <p:cNvSpPr/>
            <p:nvPr/>
          </p:nvSpPr>
          <p:spPr>
            <a:xfrm>
              <a:off x="0" y="675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9"/>
            <p:cNvSpPr txBox="1"/>
            <p:nvPr/>
          </p:nvSpPr>
          <p:spPr>
            <a:xfrm>
              <a:off x="0" y="675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Argentina tenemos en vigencia desde hace 6 meses un sistema mixto de plazos y causales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9"/>
            <p:cNvCxnSpPr/>
            <p:nvPr/>
          </p:nvCxnSpPr>
          <p:spPr>
            <a:xfrm>
              <a:off x="0" y="1107633"/>
              <a:ext cx="6900512" cy="0"/>
            </a:xfrm>
            <a:prstGeom prst="straightConnector1">
              <a:avLst/>
            </a:prstGeom>
            <a:solidFill>
              <a:srgbClr val="D77850"/>
            </a:solidFill>
            <a:ln cap="flat" cmpd="sng" w="12700">
              <a:solidFill>
                <a:srgbClr val="D7785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9" name="Google Shape;169;p9"/>
            <p:cNvSpPr/>
            <p:nvPr/>
          </p:nvSpPr>
          <p:spPr>
            <a:xfrm>
              <a:off x="0" y="1107633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9"/>
            <p:cNvSpPr txBox="1"/>
            <p:nvPr/>
          </p:nvSpPr>
          <p:spPr>
            <a:xfrm>
              <a:off x="0" y="1107633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Hasta las 14 semanas completas no es necesario mas argumento que la propia decisión y solicitud  de la persona gestante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1" name="Google Shape;171;p9"/>
            <p:cNvCxnSpPr/>
            <p:nvPr/>
          </p:nvCxnSpPr>
          <p:spPr>
            <a:xfrm>
              <a:off x="0" y="2214591"/>
              <a:ext cx="6900512" cy="0"/>
            </a:xfrm>
            <a:prstGeom prst="straightConnector1">
              <a:avLst/>
            </a:prstGeom>
            <a:solidFill>
              <a:srgbClr val="C47F6E"/>
            </a:solidFill>
            <a:ln cap="flat" cmpd="sng" w="12700">
              <a:solidFill>
                <a:srgbClr val="C47F6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2" name="Google Shape;172;p9"/>
            <p:cNvSpPr/>
            <p:nvPr/>
          </p:nvSpPr>
          <p:spPr>
            <a:xfrm>
              <a:off x="0" y="2214591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9"/>
            <p:cNvSpPr txBox="1"/>
            <p:nvPr/>
          </p:nvSpPr>
          <p:spPr>
            <a:xfrm>
              <a:off x="0" y="2214591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Todas las gestaciones en menores de 15 años son consideradas en el marco de riesgo para la salud . Hay consenso y guías del MSN que así lo plantean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" name="Google Shape;174;p9"/>
            <p:cNvCxnSpPr/>
            <p:nvPr/>
          </p:nvCxnSpPr>
          <p:spPr>
            <a:xfrm>
              <a:off x="0" y="3321549"/>
              <a:ext cx="6900512" cy="0"/>
            </a:xfrm>
            <a:prstGeom prst="straightConnector1">
              <a:avLst/>
            </a:prstGeom>
            <a:solidFill>
              <a:srgbClr val="B38E8A"/>
            </a:solidFill>
            <a:ln cap="flat" cmpd="sng" w="12700">
              <a:solidFill>
                <a:srgbClr val="B38E8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5" name="Google Shape;175;p9"/>
            <p:cNvSpPr/>
            <p:nvPr/>
          </p:nvSpPr>
          <p:spPr>
            <a:xfrm>
              <a:off x="0" y="3321549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9"/>
            <p:cNvSpPr txBox="1"/>
            <p:nvPr/>
          </p:nvSpPr>
          <p:spPr>
            <a:xfrm>
              <a:off x="0" y="3321549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problema es el límite en la edad gestacional  que no está estipulado y genera discordancias según jurisdicciones.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7" name="Google Shape;177;p9"/>
            <p:cNvCxnSpPr/>
            <p:nvPr/>
          </p:nvCxnSpPr>
          <p:spPr>
            <a:xfrm>
              <a:off x="0" y="4428507"/>
              <a:ext cx="6900512" cy="0"/>
            </a:xfrm>
            <a:prstGeom prst="straightConnector1">
              <a:avLst/>
            </a:prstGeom>
            <a:solidFill>
              <a:srgbClr val="A4A4A4"/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8" name="Google Shape;178;p9"/>
            <p:cNvSpPr/>
            <p:nvPr/>
          </p:nvSpPr>
          <p:spPr>
            <a:xfrm>
              <a:off x="0" y="4428507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0" y="4428507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importancia de la transparencia activa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2021-07-12T00:37:25Z</dcterms:created>
  <dc:creator>viviana mazur</dc:creator>
</cp:coreProperties>
</file>