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.xml" ContentType="application/vnd.openxmlformats-officedocument.presentationml.tags+xml"/>
  <Override PartName="/ppt/notesSlides/notesSlide2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305" r:id="rId3"/>
    <p:sldId id="304" r:id="rId4"/>
    <p:sldId id="309" r:id="rId5"/>
    <p:sldId id="262" r:id="rId6"/>
    <p:sldId id="310" r:id="rId7"/>
    <p:sldId id="306" r:id="rId8"/>
    <p:sldId id="258" r:id="rId9"/>
    <p:sldId id="259" r:id="rId10"/>
    <p:sldId id="307" r:id="rId11"/>
    <p:sldId id="257" r:id="rId12"/>
    <p:sldId id="261" r:id="rId13"/>
    <p:sldId id="301" r:id="rId14"/>
    <p:sldId id="263" r:id="rId15"/>
    <p:sldId id="302" r:id="rId16"/>
    <p:sldId id="264" r:id="rId17"/>
    <p:sldId id="268" r:id="rId18"/>
    <p:sldId id="260" r:id="rId19"/>
    <p:sldId id="273" r:id="rId20"/>
    <p:sldId id="279" r:id="rId21"/>
    <p:sldId id="265" r:id="rId22"/>
    <p:sldId id="274" r:id="rId23"/>
    <p:sldId id="280" r:id="rId24"/>
    <p:sldId id="271" r:id="rId25"/>
    <p:sldId id="266" r:id="rId26"/>
    <p:sldId id="278" r:id="rId27"/>
    <p:sldId id="299" r:id="rId28"/>
    <p:sldId id="272" r:id="rId29"/>
    <p:sldId id="313" r:id="rId30"/>
    <p:sldId id="267" r:id="rId31"/>
    <p:sldId id="311" r:id="rId32"/>
    <p:sldId id="312" r:id="rId33"/>
    <p:sldId id="269" r:id="rId34"/>
    <p:sldId id="287" r:id="rId35"/>
    <p:sldId id="291" r:id="rId36"/>
    <p:sldId id="298" r:id="rId37"/>
    <p:sldId id="297" r:id="rId38"/>
    <p:sldId id="308" r:id="rId3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ndara" panose="020E0502030303020204" pitchFamily="34" charset="0"/>
      <p:regular r:id="rId45"/>
      <p:bold r:id="rId46"/>
      <p:italic r:id="rId47"/>
      <p:boldItalic r:id="rId48"/>
    </p:embeddedFont>
    <p:embeddedFont>
      <p:font typeface="Caveat Brush" panose="020B0604020202020204" charset="0"/>
      <p:regular r:id="rId49"/>
    </p:embeddedFont>
    <p:embeddedFont>
      <p:font typeface="French Script MT" panose="03020402040607040605" pitchFamily="66" charset="0"/>
      <p:regular r:id="rId50"/>
    </p:embeddedFont>
    <p:embeddedFont>
      <p:font typeface="Lucida Calligraphy" panose="03010101010101010101" pitchFamily="66" charset="0"/>
      <p:regular r:id="rId51"/>
    </p:embeddedFont>
    <p:embeddedFont>
      <p:font typeface="Patrick Hand" panose="020B0604020202020204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10F9E5-642E-4615-A15E-6FDC0339EA46}">
  <a:tblStyle styleId="{E810F9E5-642E-4615-A15E-6FDC0339E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52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45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9254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0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734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562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l="4843"/>
          <a:stretch/>
        </p:blipFill>
        <p:spPr>
          <a:xfrm>
            <a:off x="0" y="1412525"/>
            <a:ext cx="7443602" cy="231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646275"/>
            <a:ext cx="5451900" cy="185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71" name="Google Shape;71;p1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l="12342"/>
          <a:stretch/>
        </p:blipFill>
        <p:spPr>
          <a:xfrm>
            <a:off x="0" y="1672375"/>
            <a:ext cx="7059452" cy="17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49750"/>
            <a:ext cx="5925900" cy="56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2751950"/>
            <a:ext cx="5925900" cy="2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4087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206A85-8686-4AD4-B858-CCF024442D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B8DE76-32EC-4545-BD50-D0A49276CD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EB96B1-8BD3-40F4-B5DD-635F3A954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D74C5-7F14-4A76-A916-C629F7EF9352}" type="slidenum">
              <a:rPr lang="es-ES" altLang="es-VE"/>
              <a:pPr/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082562509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4"/>
          <p:cNvGrpSpPr/>
          <p:nvPr/>
        </p:nvGrpSpPr>
        <p:grpSpPr>
          <a:xfrm>
            <a:off x="2870262" y="0"/>
            <a:ext cx="3403476" cy="4760024"/>
            <a:chOff x="2391450" y="1"/>
            <a:chExt cx="2365825" cy="4760024"/>
          </a:xfrm>
        </p:grpSpPr>
        <p:pic>
          <p:nvPicPr>
            <p:cNvPr id="20" name="Google Shape;20;p4"/>
            <p:cNvPicPr preferRelativeResize="0"/>
            <p:nvPr/>
          </p:nvPicPr>
          <p:blipFill rotWithShape="1">
            <a:blip r:embed="rId2">
              <a:alphaModFix/>
            </a:blip>
            <a:srcRect r="36053"/>
            <a:stretch/>
          </p:blipFill>
          <p:spPr>
            <a:xfrm rot="-5400000">
              <a:off x="680613" y="1710838"/>
              <a:ext cx="4760024" cy="1338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4"/>
            <p:cNvPicPr preferRelativeResize="0"/>
            <p:nvPr/>
          </p:nvPicPr>
          <p:blipFill rotWithShape="1">
            <a:blip r:embed="rId2">
              <a:alphaModFix/>
            </a:blip>
            <a:srcRect r="36053"/>
            <a:stretch/>
          </p:blipFill>
          <p:spPr>
            <a:xfrm rot="-5400000">
              <a:off x="1708088" y="1710838"/>
              <a:ext cx="4760024" cy="13383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Google Shape;22;p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49400" y="1123925"/>
            <a:ext cx="2845200" cy="317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✔"/>
              <a:defRPr sz="2000">
                <a:solidFill>
                  <a:schemeClr val="dk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22754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  <a:latin typeface="Caveat Brush"/>
                <a:ea typeface="Caveat Brush"/>
                <a:cs typeface="Caveat Brush"/>
                <a:sym typeface="Caveat Brush"/>
              </a:rPr>
              <a:t>“</a:t>
            </a:r>
            <a:endParaRPr sz="7200">
              <a:solidFill>
                <a:schemeClr val="dk2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82296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✔"/>
              <a:defRPr/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6862500" cy="5143500"/>
          </a:xfrm>
          <a:prstGeom prst="rect">
            <a:avLst/>
          </a:prstGeom>
          <a:gradFill>
            <a:gsLst>
              <a:gs pos="0">
                <a:srgbClr val="1A1135">
                  <a:alpha val="67450"/>
                </a:srgbClr>
              </a:gs>
              <a:gs pos="50000">
                <a:srgbClr val="1A1135">
                  <a:alpha val="67450"/>
                </a:srgbClr>
              </a:gs>
              <a:gs pos="100000">
                <a:srgbClr val="1A1135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 rotWithShape="1">
          <a:blip r:embed="rId3">
            <a:alphaModFix/>
          </a:blip>
          <a:srcRect l="532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44010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✔"/>
              <a:defRPr/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39297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✔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57101" y="1499500"/>
            <a:ext cx="39297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✔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✔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311850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✔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6166500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✔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9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0"/>
          <p:cNvGrpSpPr/>
          <p:nvPr/>
        </p:nvGrpSpPr>
        <p:grpSpPr>
          <a:xfrm>
            <a:off x="1507075" y="4334225"/>
            <a:ext cx="6144575" cy="537750"/>
            <a:chOff x="1507075" y="4334225"/>
            <a:chExt cx="6144575" cy="537750"/>
          </a:xfrm>
        </p:grpSpPr>
        <p:pic>
          <p:nvPicPr>
            <p:cNvPr id="61" name="Google Shape;61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507075" y="4334225"/>
              <a:ext cx="3986087" cy="5297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3665564" y="4342210"/>
              <a:ext cx="3986087" cy="5297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" name="Google Shape;63;p1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646175" y="4386854"/>
            <a:ext cx="58515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68" name="Google Shape;68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8229600" cy="3126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"/>
              <a:buChar char="✔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ctrTitle"/>
          </p:nvPr>
        </p:nvSpPr>
        <p:spPr>
          <a:xfrm>
            <a:off x="112889" y="1528713"/>
            <a:ext cx="7214479" cy="185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“VIOLENCIA SEXUAL EN ADOLESCENTES  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MENORES DE 15 AÑOS,</a:t>
            </a:r>
            <a:r>
              <a:rPr lang="es-VE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ABORDAJE CLÍNICO”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337B5D-1F6B-4843-872C-A84B93ACAA5C}"/>
              </a:ext>
            </a:extLst>
          </p:cNvPr>
          <p:cNvSpPr txBox="1"/>
          <p:nvPr/>
        </p:nvSpPr>
        <p:spPr>
          <a:xfrm>
            <a:off x="2605791" y="3770488"/>
            <a:ext cx="4721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Dra. María Mercedes Pérez </a:t>
            </a:r>
          </a:p>
          <a:p>
            <a:pPr algn="ctr"/>
            <a:r>
              <a:rPr lang="es-V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Obstetra-Ginecóloga. Ginecóloga infanto juvenil</a:t>
            </a:r>
          </a:p>
          <a:p>
            <a:pPr algn="ctr"/>
            <a:r>
              <a:rPr lang="es-V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Caracas- Venezuela </a:t>
            </a:r>
          </a:p>
        </p:txBody>
      </p:sp>
      <p:pic>
        <p:nvPicPr>
          <p:cNvPr id="1026" name="Picture 2" descr="Cómo lidiar con los altibajos emocionales de los adolescentes">
            <a:extLst>
              <a:ext uri="{FF2B5EF4-FFF2-40B4-BE49-F238E27FC236}">
                <a16:creationId xmlns:a16="http://schemas.microsoft.com/office/drawing/2014/main" id="{BC64827F-4799-4D93-89CE-068425E8A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75" y="926925"/>
            <a:ext cx="2777066" cy="2843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C5EB3B7-B74D-4664-A36D-E8DD43436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96" y="0"/>
            <a:ext cx="1174925" cy="158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5"/>
          <p:cNvGrpSpPr/>
          <p:nvPr/>
        </p:nvGrpSpPr>
        <p:grpSpPr>
          <a:xfrm>
            <a:off x="2212276" y="211973"/>
            <a:ext cx="4719795" cy="4719795"/>
            <a:chOff x="1643212" y="493160"/>
            <a:chExt cx="4233380" cy="4233380"/>
          </a:xfrm>
        </p:grpSpPr>
        <p:pic>
          <p:nvPicPr>
            <p:cNvPr id="91" name="Google Shape;91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700000">
              <a:off x="1222650" y="2153650"/>
              <a:ext cx="5074503" cy="91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1222650" y="2153650"/>
              <a:ext cx="5074503" cy="91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Google Shape;94;p15"/>
          <p:cNvSpPr txBox="1">
            <a:spLocks noGrp="1"/>
          </p:cNvSpPr>
          <p:nvPr>
            <p:ph type="subTitle" idx="4294967295"/>
          </p:nvPr>
        </p:nvSpPr>
        <p:spPr>
          <a:xfrm>
            <a:off x="6107141" y="1663386"/>
            <a:ext cx="2746200" cy="12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sz="2400" dirty="0">
                <a:latin typeface="+mj-lt"/>
              </a:rPr>
              <a:t>	</a:t>
            </a:r>
            <a:r>
              <a:rPr lang="es-VE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¿Referir</a:t>
            </a:r>
            <a:r>
              <a:rPr lang="es-V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sz="2400" dirty="0">
                <a:latin typeface="+mj-lt"/>
              </a:rPr>
              <a:t>	</a:t>
            </a:r>
            <a:endParaRPr sz="2400" dirty="0">
              <a:latin typeface="+mj-lt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4">
            <a:alphaModFix/>
          </a:blip>
          <a:srcRect l="11010" t="16370" r="11010" b="25866"/>
          <a:stretch/>
        </p:blipFill>
        <p:spPr>
          <a:xfrm>
            <a:off x="3384750" y="1384500"/>
            <a:ext cx="2374500" cy="237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7" name="Picture 10" descr="10093471">
            <a:extLst>
              <a:ext uri="{FF2B5EF4-FFF2-40B4-BE49-F238E27FC236}">
                <a16:creationId xmlns:a16="http://schemas.microsoft.com/office/drawing/2014/main" id="{17FBA13A-4DED-4C08-A6E8-60597D119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1930" y="863882"/>
            <a:ext cx="4643661" cy="3415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3B0241E-FC2F-45D4-A9AE-CFBD90B8967D}"/>
              </a:ext>
            </a:extLst>
          </p:cNvPr>
          <p:cNvSpPr txBox="1"/>
          <p:nvPr/>
        </p:nvSpPr>
        <p:spPr>
          <a:xfrm>
            <a:off x="713829" y="135573"/>
            <a:ext cx="7766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Conducta ante la violencia sexual en la adolescente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2DE9F9-F565-4D97-9619-6419B8ED0A41}"/>
              </a:ext>
            </a:extLst>
          </p:cNvPr>
          <p:cNvSpPr txBox="1"/>
          <p:nvPr/>
        </p:nvSpPr>
        <p:spPr>
          <a:xfrm>
            <a:off x="3745404" y="4521304"/>
            <a:ext cx="19212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¿Asumir?</a:t>
            </a:r>
          </a:p>
          <a:p>
            <a:endParaRPr lang="es-VE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CB059E-129B-4A6D-89A3-197393BBA3FE}"/>
              </a:ext>
            </a:extLst>
          </p:cNvPr>
          <p:cNvSpPr txBox="1"/>
          <p:nvPr/>
        </p:nvSpPr>
        <p:spPr>
          <a:xfrm>
            <a:off x="290659" y="2043492"/>
            <a:ext cx="2110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¿</a:t>
            </a:r>
            <a:r>
              <a:rPr lang="es-VE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Diferir?</a:t>
            </a:r>
          </a:p>
        </p:txBody>
      </p:sp>
    </p:spTree>
    <p:extLst>
      <p:ext uri="{BB962C8B-B14F-4D97-AF65-F5344CB8AC3E}">
        <p14:creationId xmlns:p14="http://schemas.microsoft.com/office/powerpoint/2010/main" val="16488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220133" y="517100"/>
            <a:ext cx="7320844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“ABORDAJE CLÍNICO DE CASOS DE VIOLENCIA SEXUAL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ADOLESCENTES  MENORES DE 15 AÑOS”</a:t>
            </a:r>
            <a:endParaRPr lang="es-VE" sz="2400" dirty="0"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2"/>
          </p:nvPr>
        </p:nvSpPr>
        <p:spPr>
          <a:xfrm>
            <a:off x="5522174" y="1696299"/>
            <a:ext cx="3335868" cy="3126900"/>
          </a:xfrm>
          <a:custGeom>
            <a:avLst/>
            <a:gdLst>
              <a:gd name="connsiteX0" fmla="*/ 0 w 3335868"/>
              <a:gd name="connsiteY0" fmla="*/ 0 h 3126900"/>
              <a:gd name="connsiteX1" fmla="*/ 455902 w 3335868"/>
              <a:gd name="connsiteY1" fmla="*/ 0 h 3126900"/>
              <a:gd name="connsiteX2" fmla="*/ 1078597 w 3335868"/>
              <a:gd name="connsiteY2" fmla="*/ 0 h 3126900"/>
              <a:gd name="connsiteX3" fmla="*/ 1667934 w 3335868"/>
              <a:gd name="connsiteY3" fmla="*/ 0 h 3126900"/>
              <a:gd name="connsiteX4" fmla="*/ 2123836 w 3335868"/>
              <a:gd name="connsiteY4" fmla="*/ 0 h 3126900"/>
              <a:gd name="connsiteX5" fmla="*/ 2646455 w 3335868"/>
              <a:gd name="connsiteY5" fmla="*/ 0 h 3126900"/>
              <a:gd name="connsiteX6" fmla="*/ 3335868 w 3335868"/>
              <a:gd name="connsiteY6" fmla="*/ 0 h 3126900"/>
              <a:gd name="connsiteX7" fmla="*/ 3335868 w 3335868"/>
              <a:gd name="connsiteY7" fmla="*/ 521150 h 3126900"/>
              <a:gd name="connsiteX8" fmla="*/ 3335868 w 3335868"/>
              <a:gd name="connsiteY8" fmla="*/ 979762 h 3126900"/>
              <a:gd name="connsiteX9" fmla="*/ 3335868 w 3335868"/>
              <a:gd name="connsiteY9" fmla="*/ 1407105 h 3126900"/>
              <a:gd name="connsiteX10" fmla="*/ 3335868 w 3335868"/>
              <a:gd name="connsiteY10" fmla="*/ 1865717 h 3126900"/>
              <a:gd name="connsiteX11" fmla="*/ 3335868 w 3335868"/>
              <a:gd name="connsiteY11" fmla="*/ 2418136 h 3126900"/>
              <a:gd name="connsiteX12" fmla="*/ 3335868 w 3335868"/>
              <a:gd name="connsiteY12" fmla="*/ 3126900 h 3126900"/>
              <a:gd name="connsiteX13" fmla="*/ 2879966 w 3335868"/>
              <a:gd name="connsiteY13" fmla="*/ 3126900 h 3126900"/>
              <a:gd name="connsiteX14" fmla="*/ 2424064 w 3335868"/>
              <a:gd name="connsiteY14" fmla="*/ 3126900 h 3126900"/>
              <a:gd name="connsiteX15" fmla="*/ 1834727 w 3335868"/>
              <a:gd name="connsiteY15" fmla="*/ 3126900 h 3126900"/>
              <a:gd name="connsiteX16" fmla="*/ 1378825 w 3335868"/>
              <a:gd name="connsiteY16" fmla="*/ 3126900 h 3126900"/>
              <a:gd name="connsiteX17" fmla="*/ 822847 w 3335868"/>
              <a:gd name="connsiteY17" fmla="*/ 3126900 h 3126900"/>
              <a:gd name="connsiteX18" fmla="*/ 0 w 3335868"/>
              <a:gd name="connsiteY18" fmla="*/ 3126900 h 3126900"/>
              <a:gd name="connsiteX19" fmla="*/ 0 w 3335868"/>
              <a:gd name="connsiteY19" fmla="*/ 2605750 h 3126900"/>
              <a:gd name="connsiteX20" fmla="*/ 0 w 3335868"/>
              <a:gd name="connsiteY20" fmla="*/ 2084600 h 3126900"/>
              <a:gd name="connsiteX21" fmla="*/ 0 w 3335868"/>
              <a:gd name="connsiteY21" fmla="*/ 1500912 h 3126900"/>
              <a:gd name="connsiteX22" fmla="*/ 0 w 3335868"/>
              <a:gd name="connsiteY22" fmla="*/ 1011031 h 3126900"/>
              <a:gd name="connsiteX23" fmla="*/ 0 w 3335868"/>
              <a:gd name="connsiteY23" fmla="*/ 521150 h 3126900"/>
              <a:gd name="connsiteX24" fmla="*/ 0 w 3335868"/>
              <a:gd name="connsiteY24" fmla="*/ 0 h 312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35868" h="3126900" fill="none" extrusionOk="0">
                <a:moveTo>
                  <a:pt x="0" y="0"/>
                </a:moveTo>
                <a:cubicBezTo>
                  <a:pt x="181703" y="-18480"/>
                  <a:pt x="231563" y="953"/>
                  <a:pt x="455902" y="0"/>
                </a:cubicBezTo>
                <a:cubicBezTo>
                  <a:pt x="680241" y="-953"/>
                  <a:pt x="860881" y="62145"/>
                  <a:pt x="1078597" y="0"/>
                </a:cubicBezTo>
                <a:cubicBezTo>
                  <a:pt x="1296314" y="-62145"/>
                  <a:pt x="1419952" y="50781"/>
                  <a:pt x="1667934" y="0"/>
                </a:cubicBezTo>
                <a:cubicBezTo>
                  <a:pt x="1915916" y="-50781"/>
                  <a:pt x="2018275" y="36126"/>
                  <a:pt x="2123836" y="0"/>
                </a:cubicBezTo>
                <a:cubicBezTo>
                  <a:pt x="2229397" y="-36126"/>
                  <a:pt x="2539625" y="8720"/>
                  <a:pt x="2646455" y="0"/>
                </a:cubicBezTo>
                <a:cubicBezTo>
                  <a:pt x="2753285" y="-8720"/>
                  <a:pt x="3100059" y="79470"/>
                  <a:pt x="3335868" y="0"/>
                </a:cubicBezTo>
                <a:cubicBezTo>
                  <a:pt x="3344972" y="188514"/>
                  <a:pt x="3333341" y="335423"/>
                  <a:pt x="3335868" y="521150"/>
                </a:cubicBezTo>
                <a:cubicBezTo>
                  <a:pt x="3338395" y="706877"/>
                  <a:pt x="3317598" y="849362"/>
                  <a:pt x="3335868" y="979762"/>
                </a:cubicBezTo>
                <a:cubicBezTo>
                  <a:pt x="3354138" y="1110162"/>
                  <a:pt x="3312750" y="1279014"/>
                  <a:pt x="3335868" y="1407105"/>
                </a:cubicBezTo>
                <a:cubicBezTo>
                  <a:pt x="3358986" y="1535196"/>
                  <a:pt x="3300667" y="1670694"/>
                  <a:pt x="3335868" y="1865717"/>
                </a:cubicBezTo>
                <a:cubicBezTo>
                  <a:pt x="3371069" y="2060740"/>
                  <a:pt x="3332778" y="2270434"/>
                  <a:pt x="3335868" y="2418136"/>
                </a:cubicBezTo>
                <a:cubicBezTo>
                  <a:pt x="3338958" y="2565838"/>
                  <a:pt x="3333699" y="2958031"/>
                  <a:pt x="3335868" y="3126900"/>
                </a:cubicBezTo>
                <a:cubicBezTo>
                  <a:pt x="3167602" y="3131736"/>
                  <a:pt x="3028370" y="3108032"/>
                  <a:pt x="2879966" y="3126900"/>
                </a:cubicBezTo>
                <a:cubicBezTo>
                  <a:pt x="2731562" y="3145768"/>
                  <a:pt x="2613840" y="3092464"/>
                  <a:pt x="2424064" y="3126900"/>
                </a:cubicBezTo>
                <a:cubicBezTo>
                  <a:pt x="2234288" y="3161336"/>
                  <a:pt x="2111087" y="3075053"/>
                  <a:pt x="1834727" y="3126900"/>
                </a:cubicBezTo>
                <a:cubicBezTo>
                  <a:pt x="1558367" y="3178747"/>
                  <a:pt x="1498239" y="3114728"/>
                  <a:pt x="1378825" y="3126900"/>
                </a:cubicBezTo>
                <a:cubicBezTo>
                  <a:pt x="1259411" y="3139072"/>
                  <a:pt x="984845" y="3106619"/>
                  <a:pt x="822847" y="3126900"/>
                </a:cubicBezTo>
                <a:cubicBezTo>
                  <a:pt x="660849" y="3147181"/>
                  <a:pt x="262079" y="3109046"/>
                  <a:pt x="0" y="3126900"/>
                </a:cubicBezTo>
                <a:cubicBezTo>
                  <a:pt x="-18426" y="3014315"/>
                  <a:pt x="50170" y="2745346"/>
                  <a:pt x="0" y="2605750"/>
                </a:cubicBezTo>
                <a:cubicBezTo>
                  <a:pt x="-50170" y="2466154"/>
                  <a:pt x="45560" y="2218894"/>
                  <a:pt x="0" y="2084600"/>
                </a:cubicBezTo>
                <a:cubicBezTo>
                  <a:pt x="-45560" y="1950306"/>
                  <a:pt x="56090" y="1772628"/>
                  <a:pt x="0" y="1500912"/>
                </a:cubicBezTo>
                <a:cubicBezTo>
                  <a:pt x="-56090" y="1229196"/>
                  <a:pt x="35056" y="1161809"/>
                  <a:pt x="0" y="1011031"/>
                </a:cubicBezTo>
                <a:cubicBezTo>
                  <a:pt x="-35056" y="860253"/>
                  <a:pt x="6864" y="700221"/>
                  <a:pt x="0" y="521150"/>
                </a:cubicBezTo>
                <a:cubicBezTo>
                  <a:pt x="-6864" y="342079"/>
                  <a:pt x="40872" y="242672"/>
                  <a:pt x="0" y="0"/>
                </a:cubicBezTo>
                <a:close/>
              </a:path>
              <a:path w="3335868" h="3126900" stroke="0" extrusionOk="0">
                <a:moveTo>
                  <a:pt x="0" y="0"/>
                </a:moveTo>
                <a:cubicBezTo>
                  <a:pt x="144610" y="-58964"/>
                  <a:pt x="411791" y="11464"/>
                  <a:pt x="522619" y="0"/>
                </a:cubicBezTo>
                <a:cubicBezTo>
                  <a:pt x="633447" y="-11464"/>
                  <a:pt x="885130" y="18048"/>
                  <a:pt x="978521" y="0"/>
                </a:cubicBezTo>
                <a:cubicBezTo>
                  <a:pt x="1071912" y="-18048"/>
                  <a:pt x="1472578" y="46737"/>
                  <a:pt x="1601217" y="0"/>
                </a:cubicBezTo>
                <a:cubicBezTo>
                  <a:pt x="1729856" y="-46737"/>
                  <a:pt x="2006502" y="28385"/>
                  <a:pt x="2123836" y="0"/>
                </a:cubicBezTo>
                <a:cubicBezTo>
                  <a:pt x="2241170" y="-28385"/>
                  <a:pt x="2454102" y="36949"/>
                  <a:pt x="2646455" y="0"/>
                </a:cubicBezTo>
                <a:cubicBezTo>
                  <a:pt x="2838808" y="-36949"/>
                  <a:pt x="3185075" y="4251"/>
                  <a:pt x="3335868" y="0"/>
                </a:cubicBezTo>
                <a:cubicBezTo>
                  <a:pt x="3360847" y="94369"/>
                  <a:pt x="3292526" y="248208"/>
                  <a:pt x="3335868" y="458612"/>
                </a:cubicBezTo>
                <a:cubicBezTo>
                  <a:pt x="3379210" y="669016"/>
                  <a:pt x="3277153" y="748408"/>
                  <a:pt x="3335868" y="979762"/>
                </a:cubicBezTo>
                <a:cubicBezTo>
                  <a:pt x="3394583" y="1211116"/>
                  <a:pt x="3330693" y="1301353"/>
                  <a:pt x="3335868" y="1438374"/>
                </a:cubicBezTo>
                <a:cubicBezTo>
                  <a:pt x="3341043" y="1575395"/>
                  <a:pt x="3323676" y="1767266"/>
                  <a:pt x="3335868" y="1896986"/>
                </a:cubicBezTo>
                <a:cubicBezTo>
                  <a:pt x="3348060" y="2026706"/>
                  <a:pt x="3293193" y="2271003"/>
                  <a:pt x="3335868" y="2418136"/>
                </a:cubicBezTo>
                <a:cubicBezTo>
                  <a:pt x="3378543" y="2565269"/>
                  <a:pt x="3290540" y="2794221"/>
                  <a:pt x="3335868" y="3126900"/>
                </a:cubicBezTo>
                <a:cubicBezTo>
                  <a:pt x="3241374" y="3149245"/>
                  <a:pt x="3000263" y="3086349"/>
                  <a:pt x="2879966" y="3126900"/>
                </a:cubicBezTo>
                <a:cubicBezTo>
                  <a:pt x="2759669" y="3167451"/>
                  <a:pt x="2474753" y="3121640"/>
                  <a:pt x="2257271" y="3126900"/>
                </a:cubicBezTo>
                <a:cubicBezTo>
                  <a:pt x="2039790" y="3132160"/>
                  <a:pt x="1991598" y="3068707"/>
                  <a:pt x="1768010" y="3126900"/>
                </a:cubicBezTo>
                <a:cubicBezTo>
                  <a:pt x="1544422" y="3185093"/>
                  <a:pt x="1327074" y="3098291"/>
                  <a:pt x="1212032" y="3126900"/>
                </a:cubicBezTo>
                <a:cubicBezTo>
                  <a:pt x="1096990" y="3155509"/>
                  <a:pt x="780793" y="3090477"/>
                  <a:pt x="589337" y="3126900"/>
                </a:cubicBezTo>
                <a:cubicBezTo>
                  <a:pt x="397882" y="3163323"/>
                  <a:pt x="122903" y="3122762"/>
                  <a:pt x="0" y="3126900"/>
                </a:cubicBezTo>
                <a:cubicBezTo>
                  <a:pt x="-5395" y="3004544"/>
                  <a:pt x="48998" y="2886359"/>
                  <a:pt x="0" y="2699557"/>
                </a:cubicBezTo>
                <a:cubicBezTo>
                  <a:pt x="-48998" y="2512755"/>
                  <a:pt x="47455" y="2414627"/>
                  <a:pt x="0" y="2240945"/>
                </a:cubicBezTo>
                <a:cubicBezTo>
                  <a:pt x="-47455" y="2067263"/>
                  <a:pt x="24492" y="1877176"/>
                  <a:pt x="0" y="1751064"/>
                </a:cubicBezTo>
                <a:cubicBezTo>
                  <a:pt x="-24492" y="1624952"/>
                  <a:pt x="62492" y="1447001"/>
                  <a:pt x="0" y="1167376"/>
                </a:cubicBezTo>
                <a:cubicBezTo>
                  <a:pt x="-62492" y="887751"/>
                  <a:pt x="7042" y="825090"/>
                  <a:pt x="0" y="646226"/>
                </a:cubicBezTo>
                <a:cubicBezTo>
                  <a:pt x="-7042" y="467362"/>
                  <a:pt x="18747" y="266487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2000" b="1" dirty="0">
                <a:solidFill>
                  <a:srgbClr val="FFFF00">
                    <a:alpha val="84000"/>
                  </a:srgbClr>
                </a:solidFill>
                <a:latin typeface="+mj-lt"/>
              </a:rPr>
              <a:t>Equipo multidisciplinario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2000" b="1" dirty="0">
                <a:solidFill>
                  <a:srgbClr val="FFFF00">
                    <a:alpha val="84000"/>
                  </a:srgbClr>
                </a:solidFill>
                <a:latin typeface="+mj-lt"/>
              </a:rPr>
              <a:t>Ginecólogo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2000" b="1" dirty="0">
                <a:solidFill>
                  <a:srgbClr val="FFFF00">
                    <a:alpha val="84000"/>
                  </a:srgbClr>
                </a:solidFill>
                <a:latin typeface="+mj-lt"/>
              </a:rPr>
              <a:t>Infectólogo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2000" b="1" dirty="0">
                <a:solidFill>
                  <a:srgbClr val="FFFF00">
                    <a:alpha val="84000"/>
                  </a:srgbClr>
                </a:solidFill>
                <a:latin typeface="+mj-lt"/>
              </a:rPr>
              <a:t>Pediatra de adolescentes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2000" b="1" dirty="0">
                <a:solidFill>
                  <a:srgbClr val="FFFF00">
                    <a:alpha val="84000"/>
                  </a:srgbClr>
                </a:solidFill>
                <a:latin typeface="+mj-lt"/>
              </a:rPr>
              <a:t>Psicólogo- psiquiatra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2000" b="1" dirty="0">
                <a:solidFill>
                  <a:srgbClr val="FFFF00">
                    <a:alpha val="84000"/>
                  </a:srgbClr>
                </a:solidFill>
                <a:latin typeface="+mj-lt"/>
              </a:rPr>
              <a:t>Trabajador social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2000" b="1" dirty="0">
                <a:solidFill>
                  <a:srgbClr val="FFFF00">
                    <a:alpha val="84000"/>
                  </a:srgbClr>
                </a:solidFill>
                <a:latin typeface="+mj-lt"/>
              </a:rPr>
              <a:t>Asesor legal</a:t>
            </a:r>
            <a:endParaRPr sz="2000" b="1" dirty="0">
              <a:solidFill>
                <a:srgbClr val="FFFF00">
                  <a:alpha val="84000"/>
                </a:srgbClr>
              </a:solidFill>
              <a:latin typeface="+mj-lt"/>
            </a:endParaRPr>
          </a:p>
        </p:txBody>
      </p:sp>
      <p:sp useBgFill="1"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285958" y="1989772"/>
            <a:ext cx="4893733" cy="24241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dirty="0">
                <a:solidFill>
                  <a:schemeClr val="bg1"/>
                </a:solidFill>
                <a:latin typeface="+mj-lt"/>
              </a:rPr>
              <a:t>La violencia sexual en menores de 15 años.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dirty="0">
                <a:solidFill>
                  <a:schemeClr val="bg1"/>
                </a:solidFill>
                <a:latin typeface="+mj-lt"/>
              </a:rPr>
              <a:t>Atención médica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dirty="0">
                <a:solidFill>
                  <a:schemeClr val="bg1"/>
                </a:solidFill>
                <a:latin typeface="+mj-lt"/>
              </a:rPr>
              <a:t>Atención psicológica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dirty="0">
                <a:solidFill>
                  <a:schemeClr val="bg1"/>
                </a:solidFill>
                <a:latin typeface="+mj-lt"/>
              </a:rPr>
              <a:t>Atención legal </a:t>
            </a:r>
            <a:endParaRPr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2"/>
          </p:nvPr>
        </p:nvSpPr>
        <p:spPr>
          <a:xfrm>
            <a:off x="457200" y="4626399"/>
            <a:ext cx="82296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canaldenoticia.com/sites/default/files/styles/large/public/field/image/ni%C3%B1allorando240911-01.jpg">
            <a:extLst>
              <a:ext uri="{FF2B5EF4-FFF2-40B4-BE49-F238E27FC236}">
                <a16:creationId xmlns:a16="http://schemas.microsoft.com/office/drawing/2014/main" id="{18DC9510-2D58-47C6-9FC4-A0C41B71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40000"/>
          </a:blip>
          <a:srcRect/>
          <a:stretch>
            <a:fillRect/>
          </a:stretch>
        </p:blipFill>
        <p:spPr bwMode="auto">
          <a:xfrm>
            <a:off x="214489" y="1431767"/>
            <a:ext cx="8692443" cy="3512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Abordaje clínico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445910" y="1654896"/>
            <a:ext cx="82296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VE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Historia Clínica.</a:t>
            </a:r>
          </a:p>
          <a:p>
            <a:r>
              <a:rPr lang="es-VE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Examen Físico.</a:t>
            </a:r>
          </a:p>
          <a:p>
            <a:r>
              <a:rPr lang="es-VE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Examen del área genital y anal.</a:t>
            </a:r>
          </a:p>
          <a:p>
            <a:r>
              <a:rPr lang="es-VE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Recolección de evidencias forense.</a:t>
            </a:r>
          </a:p>
          <a:p>
            <a:r>
              <a:rPr lang="es-VE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Tratamiento.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✔"/>
            </a:pPr>
            <a:endParaRPr dirty="0"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FB48F-971B-416C-9287-8CE010F55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Responsabilidad del proveedor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1227BF-30C4-40DE-A9B7-31A0474E9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09189"/>
            <a:ext cx="8122356" cy="3644000"/>
          </a:xfrm>
        </p:spPr>
        <p:txBody>
          <a:bodyPr/>
          <a:lstStyle/>
          <a:p>
            <a:pPr marL="114300" indent="0" algn="just">
              <a:lnSpc>
                <a:spcPct val="100000"/>
              </a:lnSpc>
              <a:buNone/>
            </a:pPr>
            <a:r>
              <a:rPr lang="es-VE" dirty="0"/>
              <a:t>Brindar la atención médica adecuada, registrar los detalles del incidente, llevar a cabo un examen físico y documentarlo y, con el consentimiento de la paciente, recolectar y preservar cualquier evidencia forense que podría ser necesaria en una acción legal posterior.</a:t>
            </a:r>
            <a:r>
              <a:rPr lang="es-VE" dirty="0">
                <a:solidFill>
                  <a:srgbClr val="FFFF00"/>
                </a:solidFill>
              </a:rPr>
              <a:t> </a:t>
            </a:r>
          </a:p>
          <a:p>
            <a:pPr marL="1143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VE" dirty="0">
              <a:solidFill>
                <a:srgbClr val="FFFF00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es-VE" dirty="0">
                <a:solidFill>
                  <a:srgbClr val="FFFF00"/>
                </a:solidFill>
              </a:rPr>
              <a:t>Nota: No es la responsabilidad del proveedor de atención médica determinar si una persona ha sido víctima de violencia sexual.</a:t>
            </a:r>
          </a:p>
          <a:p>
            <a:pPr marL="114300" indent="0" algn="just">
              <a:buNone/>
            </a:pPr>
            <a:endParaRPr lang="es-V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8741A7-2DA0-4956-9980-178A82EE28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mtClean="0"/>
              <a:t>13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68868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604277" y="1469279"/>
            <a:ext cx="5160380" cy="11039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/>
            <a:r>
              <a:rPr lang="es-VE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Realizar la entrevista en ambiente       </a:t>
            </a:r>
          </a:p>
          <a:p>
            <a:pPr marL="0" indent="0">
              <a:buNone/>
            </a:pPr>
            <a:r>
              <a:rPr lang="es-VE" sz="1800" b="1" dirty="0">
                <a:latin typeface="Calibri" panose="020F0502020204030204" pitchFamily="34" charset="0"/>
                <a:cs typeface="Calibri" panose="020F0502020204030204" pitchFamily="34" charset="0"/>
              </a:rPr>
              <a:t>        confortable y privado.</a:t>
            </a:r>
          </a:p>
          <a:p>
            <a:pPr marL="342900" indent="-342900"/>
            <a:r>
              <a:rPr lang="es-VE" sz="1800" b="1" dirty="0">
                <a:latin typeface="Calibri" panose="020F0502020204030204" pitchFamily="34" charset="0"/>
                <a:cs typeface="Calibri" panose="020F0502020204030204" pitchFamily="34" charset="0"/>
              </a:rPr>
              <a:t> Disminuir la ansiedad el paciente.</a:t>
            </a:r>
          </a:p>
          <a:p>
            <a:pPr marL="342900" indent="-342900"/>
            <a:r>
              <a:rPr lang="es-VE" sz="1800" b="1" dirty="0">
                <a:latin typeface="Calibri" panose="020F0502020204030204" pitchFamily="34" charset="0"/>
                <a:cs typeface="Calibri" panose="020F0502020204030204" pitchFamily="34" charset="0"/>
              </a:rPr>
              <a:t> Utilizar terminología adecuada. </a:t>
            </a:r>
          </a:p>
          <a:p>
            <a:pPr marL="342900" indent="-342900"/>
            <a:r>
              <a:rPr lang="es-VE" sz="1800" b="1" dirty="0">
                <a:latin typeface="Calibri" panose="020F0502020204030204" pitchFamily="34" charset="0"/>
                <a:cs typeface="Calibri" panose="020F0502020204030204" pitchFamily="34" charset="0"/>
              </a:rPr>
              <a:t> Realizar preguntas abiertas. </a:t>
            </a:r>
          </a:p>
          <a:p>
            <a:pPr marL="342900" indent="-342900"/>
            <a:r>
              <a:rPr lang="es-VE" sz="1800" b="1" dirty="0">
                <a:latin typeface="Calibri" panose="020F0502020204030204" pitchFamily="34" charset="0"/>
                <a:cs typeface="Calibri" panose="020F0502020204030204" pitchFamily="34" charset="0"/>
              </a:rPr>
              <a:t> Intente establecer una relación de  confianza</a:t>
            </a:r>
          </a:p>
          <a:p>
            <a:pPr marL="0" indent="0">
              <a:buNone/>
            </a:pPr>
            <a:r>
              <a:rPr lang="es-VE" sz="1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y empatía.</a:t>
            </a:r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81023" y="612673"/>
            <a:ext cx="6206888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2800" b="1" dirty="0"/>
              <a:t>Historia Clínica</a:t>
            </a:r>
            <a:r>
              <a:rPr lang="en" sz="2800" dirty="0"/>
              <a:t>: </a:t>
            </a:r>
            <a:r>
              <a:rPr lang="es-VE" sz="2800" b="1" dirty="0"/>
              <a:t>Recomendaciones generales:</a:t>
            </a:r>
            <a:br>
              <a:rPr lang="es-VE" sz="2800" b="1" dirty="0"/>
            </a:br>
            <a:endParaRPr sz="2800" dirty="0"/>
          </a:p>
        </p:txBody>
      </p:sp>
      <p:pic>
        <p:nvPicPr>
          <p:cNvPr id="1028" name="Picture 4" descr="Cuándo deben los adolescentes usar anticonceptivos de emergencia? -  HealthyChildren.org">
            <a:extLst>
              <a:ext uri="{FF2B5EF4-FFF2-40B4-BE49-F238E27FC236}">
                <a16:creationId xmlns:a16="http://schemas.microsoft.com/office/drawing/2014/main" id="{873B7D37-A7BC-47A1-842F-EF37D68BD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17" y="1364473"/>
            <a:ext cx="3700928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7BD9321-D45C-469D-9608-23662B602F46}"/>
              </a:ext>
            </a:extLst>
          </p:cNvPr>
          <p:cNvSpPr txBox="1"/>
          <p:nvPr/>
        </p:nvSpPr>
        <p:spPr>
          <a:xfrm>
            <a:off x="327377" y="4530827"/>
            <a:ext cx="86811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b="1" i="0" dirty="0">
                <a:solidFill>
                  <a:srgbClr val="1C366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NORMA OFICIAL PARA LA ATENCIÓN INTEGRAL EN SALUD SEXUAL Y REPRODUCTIVA. Ministerio del Poder Popular para la Salud. Noviembre 2013</a:t>
            </a:r>
            <a:r>
              <a:rPr lang="es-V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VE" b="1" dirty="0"/>
            </a:br>
            <a:endParaRPr lang="es-VE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C4A4D-E6BB-419B-BA0A-D8034518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78" y="656169"/>
            <a:ext cx="5868600" cy="751800"/>
          </a:xfrm>
        </p:spPr>
        <p:txBody>
          <a:bodyPr/>
          <a:lstStyle/>
          <a:p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t>Historia Clínica: </a:t>
            </a:r>
            <a:r>
              <a:rPr kumimoji="0" lang="es-VE" sz="2800" b="1" i="0" u="none" strike="noStrike" kern="0" cap="none" spc="0" normalizeH="0" baseline="0" noProof="0" dirty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t>Recomendaciones generales:</a:t>
            </a:r>
            <a:br>
              <a:rPr kumimoji="0" lang="es-VE" sz="3200" b="1" i="0" u="none" strike="noStrike" kern="0" cap="none" spc="0" normalizeH="0" baseline="0" noProof="0" dirty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</a:br>
            <a:endParaRPr lang="es-V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D82079-F602-4E62-9A46-9B55D0B5A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sz="2000" b="1" dirty="0">
                <a:latin typeface="Calibri" panose="020F0502020204030204" pitchFamily="34" charset="0"/>
                <a:cs typeface="Calibri" panose="020F0502020204030204" pitchFamily="34" charset="0"/>
              </a:rPr>
              <a:t>Siéntese  cerca  de la  adolescente, no frente  un escritorio o mesa.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Comenzar  la entrevista  como sigue:   ¿sabes   por  qué   estás aquí? ¿Qué sucedió? ¿Cuándo? ¿dónde?.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Transcribir   las  respuestas   en   sus  propias palabras.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VE" sz="2000" dirty="0"/>
          </a:p>
        </p:txBody>
      </p:sp>
      <p:pic>
        <p:nvPicPr>
          <p:cNvPr id="3074" name="Picture 2" descr="Motivos de consulta frecuente en la adolescencia - Mejor con Salud">
            <a:extLst>
              <a:ext uri="{FF2B5EF4-FFF2-40B4-BE49-F238E27FC236}">
                <a16:creationId xmlns:a16="http://schemas.microsoft.com/office/drawing/2014/main" id="{7A03F37E-73B9-4C4E-AE58-9646F816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99500"/>
            <a:ext cx="4150624" cy="276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CE97F42-811F-4E95-BD85-AD114E839F5E}"/>
              </a:ext>
            </a:extLst>
          </p:cNvPr>
          <p:cNvSpPr txBox="1"/>
          <p:nvPr/>
        </p:nvSpPr>
        <p:spPr>
          <a:xfrm>
            <a:off x="318268" y="4692582"/>
            <a:ext cx="85720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100" b="0" i="0" dirty="0">
                <a:solidFill>
                  <a:srgbClr val="1C3665"/>
                </a:solidFill>
                <a:effectLst/>
                <a:latin typeface="UNFPA-Text"/>
              </a:rPr>
              <a:t>El manejo clínico de los niños y adolescentes que han experimentado violencia sexual consideraciones técnicas para los programas de PEPFAR. 2013</a:t>
            </a:r>
            <a:br>
              <a:rPr lang="es-VE" sz="1100" b="0" i="0" dirty="0">
                <a:solidFill>
                  <a:srgbClr val="1C3665"/>
                </a:solidFill>
                <a:effectLst/>
                <a:latin typeface="UNFPA-Text"/>
              </a:rPr>
            </a:br>
            <a:br>
              <a:rPr lang="es-VE" sz="1100" dirty="0"/>
            </a:br>
            <a:endParaRPr lang="es-VE" sz="1100" dirty="0"/>
          </a:p>
        </p:txBody>
      </p:sp>
    </p:spTree>
    <p:extLst>
      <p:ext uri="{BB962C8B-B14F-4D97-AF65-F5344CB8AC3E}">
        <p14:creationId xmlns:p14="http://schemas.microsoft.com/office/powerpoint/2010/main" val="323099449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457200" y="74770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s-VE" dirty="0"/>
              <a:t>QUE NO SE DEBE HACER:</a:t>
            </a:r>
            <a:br>
              <a:rPr lang="es-VE" dirty="0"/>
            </a:br>
            <a:endParaRPr dirty="0"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607671" y="1372829"/>
            <a:ext cx="7693378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/>
            <a:r>
              <a:rPr lang="es-VE" sz="2400" dirty="0"/>
              <a:t> </a:t>
            </a:r>
            <a:r>
              <a:rPr lang="es-V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sugerir respuesta.</a:t>
            </a:r>
          </a:p>
          <a:p>
            <a:pPr marL="342900" indent="-342900"/>
            <a:r>
              <a:rPr lang="es-V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presionar.</a:t>
            </a:r>
          </a:p>
          <a:p>
            <a:pPr marL="342900" indent="-342900"/>
            <a:r>
              <a:rPr lang="es-V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criticar el lenguaje utilizado.</a:t>
            </a:r>
          </a:p>
          <a:p>
            <a:pPr marL="342900" indent="-342900"/>
            <a:r>
              <a:rPr lang="es-V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sugerir que el culpable es la víctima.</a:t>
            </a:r>
          </a:p>
          <a:p>
            <a:pPr marL="342900" indent="-342900"/>
            <a:r>
              <a:rPr lang="es-V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dejar a la victima sola o con personas desconocidas.</a:t>
            </a:r>
          </a:p>
          <a:p>
            <a:pPr marL="342900" indent="-342900"/>
            <a:r>
              <a:rPr lang="es-V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muestre horror o gran impresión.</a:t>
            </a:r>
          </a:p>
          <a:p>
            <a:pPr marL="342900" indent="-342900"/>
            <a:r>
              <a:rPr lang="es-V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ofrezca recompensas.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VE"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1CC1A74-56D4-490A-91EE-6C226B192782}"/>
              </a:ext>
            </a:extLst>
          </p:cNvPr>
          <p:cNvSpPr/>
          <p:nvPr/>
        </p:nvSpPr>
        <p:spPr>
          <a:xfrm>
            <a:off x="1883750" y="1858351"/>
            <a:ext cx="5376499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 revictimizar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 examen físico</a:t>
            </a:r>
            <a:endParaRPr dirty="0"/>
          </a:p>
        </p:txBody>
      </p:sp>
      <p:sp>
        <p:nvSpPr>
          <p:cNvPr id="182" name="Google Shape;182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4096927-DF63-401B-A597-2C6B6BFDB769}"/>
              </a:ext>
            </a:extLst>
          </p:cNvPr>
          <p:cNvSpPr txBox="1"/>
          <p:nvPr/>
        </p:nvSpPr>
        <p:spPr>
          <a:xfrm>
            <a:off x="802323" y="1518215"/>
            <a:ext cx="653545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/>
            <a:r>
              <a:rPr lang="es-ES_tradnl" altLang="es-V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examen  físico  de  la víctima  de violencia debe  ser  realizado de acuerdo a los criterios establecidos para cada caso.</a:t>
            </a:r>
          </a:p>
          <a:p>
            <a:pPr lvl="1" eaLnBrk="1" hangingPunct="1"/>
            <a:endParaRPr lang="es-ES_tradnl" altLang="es-VE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s-ES_tradnl" altLang="es-V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Cumplir con los requerimientos mínimos de ley.</a:t>
            </a:r>
          </a:p>
          <a:p>
            <a:pPr lvl="1" eaLnBrk="1" hangingPunct="1"/>
            <a:endParaRPr lang="es-ES_tradnl" altLang="es-VE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s-ES_tradnl" altLang="es-V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forzar un examen físico sin consentimiento de la </a:t>
            </a:r>
          </a:p>
          <a:p>
            <a:pPr lvl="1" eaLnBrk="1" hangingPunct="1"/>
            <a:r>
              <a:rPr lang="es-ES_tradnl" altLang="es-V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víctima  o su representante.</a:t>
            </a:r>
          </a:p>
          <a:p>
            <a:pPr lvl="1" eaLnBrk="1" hangingPunct="1"/>
            <a:endParaRPr lang="es-ES_tradnl" altLang="es-VE" sz="1800" b="1" dirty="0">
              <a:solidFill>
                <a:schemeClr val="bg1"/>
              </a:solidFill>
            </a:endParaRPr>
          </a:p>
          <a:p>
            <a:pPr lvl="1" eaLnBrk="1" hangingPunct="1"/>
            <a:r>
              <a:rPr lang="es-ES_tradnl" altLang="es-VE" sz="20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Respetar el pudor de la víctima.</a:t>
            </a:r>
            <a:endParaRPr lang="es-ES" altLang="es-VE" sz="20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7 Imagen" descr="abuso sexual.jpg">
            <a:extLst>
              <a:ext uri="{FF2B5EF4-FFF2-40B4-BE49-F238E27FC236}">
                <a16:creationId xmlns:a16="http://schemas.microsoft.com/office/drawing/2014/main" id="{2DD4374A-91EB-41A4-AF15-C5A7C28659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8617" y="2230919"/>
            <a:ext cx="2370667" cy="2912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2700006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3149400" y="811953"/>
            <a:ext cx="2845200" cy="35195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dirty="0">
                <a:solidFill>
                  <a:schemeClr val="tx1"/>
                </a:solidFill>
              </a:rPr>
              <a:t>Durante la evaluación médica debemos:</a:t>
            </a:r>
          </a:p>
          <a:p>
            <a:pPr marL="342900" indent="-342900"/>
            <a:r>
              <a:rPr lang="es-VE" dirty="0"/>
              <a:t> Descartar condiciones médicas de emergencia.</a:t>
            </a:r>
          </a:p>
          <a:p>
            <a:pPr marL="342900" indent="-342900"/>
            <a:r>
              <a:rPr lang="es-VE" dirty="0"/>
              <a:t> Identificar condiciones tratables.</a:t>
            </a:r>
          </a:p>
          <a:p>
            <a:pPr marL="342900" indent="-342900"/>
            <a:r>
              <a:rPr lang="es-VE" dirty="0"/>
              <a:t> Recolectar cualquier evidencia relevante.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s-VE" dirty="0"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202AA6-1627-475C-B124-27BF79130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100" y="897466"/>
            <a:ext cx="2235812" cy="3348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uidado del adolescente después de una agresión sexual - Artículos -  IntraMed">
            <a:extLst>
              <a:ext uri="{FF2B5EF4-FFF2-40B4-BE49-F238E27FC236}">
                <a16:creationId xmlns:a16="http://schemas.microsoft.com/office/drawing/2014/main" id="{600F3FE5-23DB-41EB-8138-2F27FA5DD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8" y="1260916"/>
            <a:ext cx="2621690" cy="207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135467" y="465250"/>
            <a:ext cx="6637865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eaLnBrk="1" hangingPunct="1"/>
            <a:r>
              <a:rPr lang="es-ES_tradnl" altLang="es-VE" sz="2800" b="1" dirty="0">
                <a:solidFill>
                  <a:srgbClr val="0033CC"/>
                </a:solidFill>
              </a:rPr>
              <a:t>¿Cuándo el examen físico debe ser inmediato?</a:t>
            </a:r>
          </a:p>
        </p:txBody>
      </p:sp>
      <p:sp>
        <p:nvSpPr>
          <p:cNvPr id="268" name="Google Shape;268;p30"/>
          <p:cNvSpPr txBox="1">
            <a:spLocks noGrp="1"/>
          </p:cNvSpPr>
          <p:nvPr>
            <p:ph type="body" idx="1"/>
          </p:nvPr>
        </p:nvSpPr>
        <p:spPr>
          <a:xfrm>
            <a:off x="992910" y="1604185"/>
            <a:ext cx="6796422" cy="11082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1" eaLnBrk="1" hangingPunct="1">
              <a:lnSpc>
                <a:spcPct val="100000"/>
              </a:lnSpc>
            </a:pPr>
            <a:r>
              <a:rPr lang="es-ES_tradnl" altLang="es-VE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Primeras 72 horas después del contacto sexual.</a:t>
            </a:r>
          </a:p>
          <a:p>
            <a:pPr lvl="1" eaLnBrk="1" hangingPunct="1">
              <a:lnSpc>
                <a:spcPct val="100000"/>
              </a:lnSpc>
            </a:pPr>
            <a:endParaRPr lang="es-ES_tradnl" altLang="es-V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es-ES_tradnl" altLang="es-VE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Síntomas agudos asociados al contacto sexual. </a:t>
            </a:r>
          </a:p>
          <a:p>
            <a:pPr lvl="1" eaLnBrk="1" hangingPunct="1">
              <a:lnSpc>
                <a:spcPct val="100000"/>
              </a:lnSpc>
            </a:pPr>
            <a:endParaRPr lang="es-ES_tradnl" altLang="es-V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es-ES_tradnl" altLang="es-VE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Depresión emocional profunda.</a:t>
            </a:r>
          </a:p>
          <a:p>
            <a:pPr lvl="1" eaLnBrk="1" hangingPunct="1">
              <a:lnSpc>
                <a:spcPct val="100000"/>
              </a:lnSpc>
            </a:pPr>
            <a:endParaRPr lang="es-ES_tradnl" altLang="es-V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es-ES_tradnl" altLang="es-VE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Riesgo   de   que  prosiga  el abuso, mientras se espera la valoración.</a:t>
            </a:r>
            <a:endParaRPr lang="es-ES" altLang="es-V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VE" b="1" dirty="0"/>
          </a:p>
        </p:txBody>
      </p:sp>
      <p:sp>
        <p:nvSpPr>
          <p:cNvPr id="275" name="Google Shape;275;p30"/>
          <p:cNvSpPr/>
          <p:nvPr/>
        </p:nvSpPr>
        <p:spPr>
          <a:xfrm>
            <a:off x="457191" y="1427603"/>
            <a:ext cx="354177" cy="353165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VE"/>
          </a:p>
        </p:txBody>
      </p:sp>
      <p:sp>
        <p:nvSpPr>
          <p:cNvPr id="277" name="Google Shape;277;p30"/>
          <p:cNvSpPr/>
          <p:nvPr/>
        </p:nvSpPr>
        <p:spPr>
          <a:xfrm>
            <a:off x="3311843" y="3104466"/>
            <a:ext cx="311951" cy="374305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0"/>
          <p:cNvSpPr/>
          <p:nvPr/>
        </p:nvSpPr>
        <p:spPr>
          <a:xfrm>
            <a:off x="8309974" y="1485775"/>
            <a:ext cx="341219" cy="339736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0"/>
          <p:cNvSpPr/>
          <p:nvPr/>
        </p:nvSpPr>
        <p:spPr>
          <a:xfrm>
            <a:off x="461751" y="3115509"/>
            <a:ext cx="345065" cy="363262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0"/>
          <p:cNvSpPr/>
          <p:nvPr/>
        </p:nvSpPr>
        <p:spPr>
          <a:xfrm>
            <a:off x="6166499" y="3160135"/>
            <a:ext cx="290355" cy="318636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6D4E415-19E7-44C8-A633-2C1E963FD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066" y="2855100"/>
            <a:ext cx="7715956" cy="3126900"/>
          </a:xfrm>
        </p:spPr>
        <p:txBody>
          <a:bodyPr/>
          <a:lstStyle/>
          <a:p>
            <a:pPr marL="88900" indent="0" algn="ctr">
              <a:buNone/>
            </a:pPr>
            <a:endParaRPr lang="es-VE" dirty="0"/>
          </a:p>
          <a:p>
            <a:pPr marL="88900" indent="0" algn="ctr">
              <a:buNone/>
            </a:pPr>
            <a:endParaRPr lang="es-VE" dirty="0"/>
          </a:p>
          <a:p>
            <a:pPr marL="88900" indent="0" algn="ctr">
              <a:buNone/>
            </a:pPr>
            <a:endParaRPr lang="es-VE" dirty="0"/>
          </a:p>
          <a:p>
            <a:pPr marL="88900" indent="0" algn="ctr">
              <a:buNone/>
            </a:pPr>
            <a:endParaRPr lang="es-V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Definiciones: Violencia sexual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457200" y="1500318"/>
            <a:ext cx="8229600" cy="14347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s-VE" sz="18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VE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Cualquier acto o intento de obtener un acto sexual, comentario o avance sexual no deseado, o actos de tráfico o de otro modo dirigido contra la sexualidad de una persona, mediante el uso de coerción, amenaza de daño o fuerza física por</a:t>
            </a:r>
            <a:br>
              <a:rPr lang="es-VE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VE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parte de cualquier persona, independientemente de su relación con la víctima, el entorno incluidos, entre otros, el hogar y el trabajo”</a:t>
            </a:r>
          </a:p>
          <a:p>
            <a:pPr marL="1143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br>
              <a:rPr lang="es-VE" dirty="0"/>
            </a:br>
            <a:endParaRPr dirty="0"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2D002F-8F3A-4699-A8EC-7AD6F98C655C}"/>
              </a:ext>
            </a:extLst>
          </p:cNvPr>
          <p:cNvSpPr txBox="1"/>
          <p:nvPr/>
        </p:nvSpPr>
        <p:spPr>
          <a:xfrm>
            <a:off x="619062" y="3060702"/>
            <a:ext cx="8410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600" b="0" i="0" dirty="0" err="1">
                <a:solidFill>
                  <a:srgbClr val="1C366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Jewkes</a:t>
            </a:r>
            <a:r>
              <a:rPr lang="es-VE" sz="1600" dirty="0">
                <a:solidFill>
                  <a:srgbClr val="1C36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VE" sz="1600" i="1" dirty="0">
                <a:solidFill>
                  <a:srgbClr val="1C36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s-VE" sz="1600" dirty="0">
                <a:solidFill>
                  <a:srgbClr val="1C36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VE" sz="1600" b="0" i="0" dirty="0" err="1">
                <a:solidFill>
                  <a:srgbClr val="1C366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World</a:t>
            </a:r>
            <a:r>
              <a:rPr lang="es-VE" sz="1600" b="0" i="0" dirty="0">
                <a:solidFill>
                  <a:srgbClr val="1C366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VE" sz="1600" b="0" i="0" dirty="0" err="1">
                <a:solidFill>
                  <a:srgbClr val="1C366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Report</a:t>
            </a:r>
            <a:r>
              <a:rPr lang="es-VE" sz="1600" b="0" i="0" dirty="0">
                <a:solidFill>
                  <a:srgbClr val="1C366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VE" sz="1600" b="0" i="0" dirty="0" err="1">
                <a:solidFill>
                  <a:srgbClr val="1C366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VE" sz="1600" b="0" i="0" dirty="0">
                <a:solidFill>
                  <a:srgbClr val="1C366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VE" sz="1600" b="0" i="0" dirty="0" err="1">
                <a:solidFill>
                  <a:srgbClr val="1C366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Violence</a:t>
            </a:r>
            <a:r>
              <a:rPr lang="es-VE" sz="1600" b="0" i="0" dirty="0">
                <a:solidFill>
                  <a:srgbClr val="1C366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VE" sz="1600" b="0" i="0" dirty="0" err="1">
                <a:solidFill>
                  <a:srgbClr val="1C366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es-VE" sz="1600" b="0" i="0" dirty="0">
                <a:solidFill>
                  <a:srgbClr val="1C366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Organización Mundial de la Salud 2002</a:t>
            </a:r>
            <a:r>
              <a:rPr lang="es-V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V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V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CB4FB0-B41E-4A10-A534-57FF239FC948}"/>
              </a:ext>
            </a:extLst>
          </p:cNvPr>
          <p:cNvSpPr txBox="1"/>
          <p:nvPr/>
        </p:nvSpPr>
        <p:spPr>
          <a:xfrm>
            <a:off x="619062" y="3530034"/>
            <a:ext cx="8186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 abuso sexual se define como la exposición de una niña, niño o adolescente  a  experiencias  sexuales  inapropiadas  para  su  nivel  de desarrollo físico o emocional, de naturaleza coercitivas y por lo general llevadas a cabo para la satisfacción sexual de un adulto.</a:t>
            </a:r>
            <a:endParaRPr lang="es-V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E6455C-0D04-4EE7-AD90-80FEEA82AD06}"/>
              </a:ext>
            </a:extLst>
          </p:cNvPr>
          <p:cNvSpPr txBox="1"/>
          <p:nvPr/>
        </p:nvSpPr>
        <p:spPr>
          <a:xfrm>
            <a:off x="713828" y="4380519"/>
            <a:ext cx="8091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Esto  incluye  todas  las  formas de besos y caricias con motivos sexuales en  cualquier   parte  del   cuerpo  y la utilización  para    la satisfacción sexual por medio de exhibicionismo, </a:t>
            </a:r>
            <a:r>
              <a:rPr lang="es-ES_tradnl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voyeurismo</a:t>
            </a:r>
            <a:r>
              <a:rPr lang="es-ES_tradn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o pornografía.</a:t>
            </a:r>
            <a:endParaRPr lang="es-E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74229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Paso a paso del examen físico</a:t>
            </a:r>
            <a:endParaRPr dirty="0"/>
          </a:p>
        </p:txBody>
      </p:sp>
      <p:sp>
        <p:nvSpPr>
          <p:cNvPr id="340" name="Google Shape;340;p36"/>
          <p:cNvSpPr txBox="1">
            <a:spLocks noGrp="1"/>
          </p:cNvSpPr>
          <p:nvPr>
            <p:ph type="body" idx="1"/>
          </p:nvPr>
        </p:nvSpPr>
        <p:spPr>
          <a:xfrm>
            <a:off x="146757" y="1296300"/>
            <a:ext cx="5655732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_tradnl" altLang="es-V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Explicación detallada del examen físico a la paciente y a su representante.</a:t>
            </a: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s-ES_tradnl" altLang="es-VE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_tradnl" altLang="es-V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Debe hacerse el examen en presencia de un familiar de la paciente.</a:t>
            </a: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s-ES_tradnl" altLang="es-VE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_tradnl" altLang="es-V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Realizarlo en ambientes tranquilos y  privados.</a:t>
            </a: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s-ES_tradnl" altLang="es-VE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_tradnl" altLang="es-V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Tomarse todo el tiempo necesario.</a:t>
            </a: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s-ES_tradnl" altLang="es-VE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_tradnl" altLang="es-V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Evaluación bajo anestesia.</a:t>
            </a:r>
            <a:endParaRPr lang="es-ES" altLang="es-VE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1" name="Google Shape;341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3074" name="Picture 2" descr="La consulta médica en la adolescencia - Eres Mamá">
            <a:extLst>
              <a:ext uri="{FF2B5EF4-FFF2-40B4-BE49-F238E27FC236}">
                <a16:creationId xmlns:a16="http://schemas.microsoft.com/office/drawing/2014/main" id="{688FC923-30ED-4076-9FC3-AE77BA2A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96" y="1927629"/>
            <a:ext cx="3341539" cy="28222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349954" y="467656"/>
            <a:ext cx="5704911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/>
              <a:t>Paso a paso del examen físico</a:t>
            </a:r>
            <a:endParaRPr dirty="0"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0" y="1551350"/>
            <a:ext cx="5954889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_tradnl" altLang="es-VE" sz="2400" b="1" dirty="0">
                <a:solidFill>
                  <a:schemeClr val="bg1"/>
                </a:solidFill>
              </a:rPr>
              <a:t>Apariencia general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_tradnl" altLang="es-VE" sz="2400" b="1" dirty="0">
                <a:solidFill>
                  <a:schemeClr val="bg1"/>
                </a:solidFill>
              </a:rPr>
              <a:t> Estado de la ropa.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_tradnl" altLang="es-VE" sz="2400" b="1" dirty="0">
                <a:solidFill>
                  <a:schemeClr val="bg1"/>
                </a:solidFill>
              </a:rPr>
              <a:t> Presencia de lesiones </a:t>
            </a:r>
          </a:p>
          <a:p>
            <a:pPr marL="520700" lvl="1" indent="0" eaLnBrk="1" hangingPunct="1">
              <a:lnSpc>
                <a:spcPct val="150000"/>
              </a:lnSpc>
              <a:buNone/>
            </a:pPr>
            <a:r>
              <a:rPr lang="es-ES_tradnl" altLang="es-VE" sz="2400" b="1" dirty="0">
                <a:solidFill>
                  <a:schemeClr val="bg1"/>
                </a:solidFill>
              </a:rPr>
              <a:t>(equimosis,  hematomas, marcas de mordidas).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_tradnl" altLang="es-VE" sz="2400" b="1" dirty="0">
                <a:solidFill>
                  <a:schemeClr val="bg1"/>
                </a:solidFill>
              </a:rPr>
              <a:t> Anotar en gráfico zonas lesionadas.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_tradnl" altLang="es-VE" sz="2400" b="1" dirty="0">
                <a:solidFill>
                  <a:schemeClr val="bg1"/>
                </a:solidFill>
              </a:rPr>
              <a:t> Toma de fotografías.</a:t>
            </a:r>
            <a:endParaRPr lang="es-ES" altLang="es-VE" sz="24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2700006" scaled="0"/>
        </a:gra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"/>
          <p:cNvSpPr txBox="1">
            <a:spLocks noGrp="1"/>
          </p:cNvSpPr>
          <p:nvPr>
            <p:ph type="body" idx="1"/>
          </p:nvPr>
        </p:nvSpPr>
        <p:spPr>
          <a:xfrm>
            <a:off x="1871954" y="243832"/>
            <a:ext cx="58515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VE" sz="3200" dirty="0">
                <a:solidFill>
                  <a:schemeClr val="bg1"/>
                </a:solidFill>
              </a:rPr>
              <a:t>Exploración genital y perineo anal</a:t>
            </a:r>
          </a:p>
        </p:txBody>
      </p:sp>
      <p:sp>
        <p:nvSpPr>
          <p:cNvPr id="286" name="Google Shape;286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A1795D-ED05-496A-909F-08CC875E4604}"/>
              </a:ext>
            </a:extLst>
          </p:cNvPr>
          <p:cNvSpPr txBox="1"/>
          <p:nvPr/>
        </p:nvSpPr>
        <p:spPr>
          <a:xfrm>
            <a:off x="733778" y="925689"/>
            <a:ext cx="7746806" cy="32157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 eaLnBrk="1" hangingPunct="1"/>
            <a:r>
              <a:rPr lang="es-ES_tradnl" altLang="es-VE" sz="2000" b="1" dirty="0">
                <a:solidFill>
                  <a:srgbClr val="FFFF00"/>
                </a:solidFill>
              </a:rPr>
              <a:t>Instrumentación: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endParaRPr lang="es-ES_tradnl" altLang="es-VE" sz="1800" b="1" dirty="0">
              <a:solidFill>
                <a:srgbClr val="FFFF00"/>
              </a:solidFill>
            </a:endParaRPr>
          </a:p>
          <a:p>
            <a:pPr marL="285750" lvl="2" indent="-285750" eaLnBrk="1" hangingPunct="1">
              <a:buFont typeface="Wingdings" panose="05000000000000000000" pitchFamily="2" charset="2"/>
              <a:buChar char="ü"/>
            </a:pPr>
            <a:r>
              <a:rPr lang="es-ES_tradnl" altLang="es-VE" sz="1800" b="1" dirty="0">
                <a:solidFill>
                  <a:schemeClr val="bg1"/>
                </a:solidFill>
              </a:rPr>
              <a:t> </a:t>
            </a:r>
            <a:r>
              <a:rPr lang="es-ES_tradnl" altLang="es-VE" sz="1800" b="1" dirty="0">
                <a:solidFill>
                  <a:schemeClr val="tx2"/>
                </a:solidFill>
              </a:rPr>
              <a:t>Buena fuente de luz.</a:t>
            </a:r>
          </a:p>
          <a:p>
            <a:pPr marL="285750" lvl="2" indent="-285750" eaLnBrk="1" hangingPunct="1">
              <a:buFont typeface="Wingdings" panose="05000000000000000000" pitchFamily="2" charset="2"/>
              <a:buChar char="ü"/>
            </a:pPr>
            <a:endParaRPr lang="es-ES_tradnl" altLang="es-VE" sz="1800" b="1" dirty="0">
              <a:solidFill>
                <a:schemeClr val="tx2"/>
              </a:solidFill>
            </a:endParaRPr>
          </a:p>
          <a:p>
            <a:pPr marL="285750" lvl="2" indent="-285750" eaLnBrk="1" hangingPunct="1">
              <a:buFont typeface="Wingdings" panose="05000000000000000000" pitchFamily="2" charset="2"/>
              <a:buChar char="ü"/>
            </a:pPr>
            <a:r>
              <a:rPr lang="es-ES_tradnl" altLang="es-VE" sz="1800" b="1" dirty="0">
                <a:solidFill>
                  <a:schemeClr val="tx2"/>
                </a:solidFill>
              </a:rPr>
              <a:t> Lentes de aumento, otoscopio,  colposcopio.</a:t>
            </a:r>
          </a:p>
          <a:p>
            <a:pPr marL="285750" lvl="2" indent="-285750" eaLnBrk="1" hangingPunct="1">
              <a:buFont typeface="Wingdings" panose="05000000000000000000" pitchFamily="2" charset="2"/>
              <a:buChar char="ü"/>
            </a:pPr>
            <a:endParaRPr lang="es-ES_tradnl" altLang="es-VE" sz="1800" b="1" dirty="0">
              <a:solidFill>
                <a:schemeClr val="tx2"/>
              </a:solidFill>
            </a:endParaRPr>
          </a:p>
          <a:p>
            <a:pPr marL="285750" lvl="2" indent="-285750" eaLnBrk="1" hangingPunct="1">
              <a:buFont typeface="Wingdings" panose="05000000000000000000" pitchFamily="2" charset="2"/>
              <a:buChar char="ü"/>
            </a:pPr>
            <a:r>
              <a:rPr lang="es-ES_tradnl" altLang="es-VE" sz="1800" b="1" dirty="0">
                <a:solidFill>
                  <a:schemeClr val="tx2"/>
                </a:solidFill>
              </a:rPr>
              <a:t> Lámpara de Wood.</a:t>
            </a:r>
          </a:p>
          <a:p>
            <a:pPr marL="285750" lvl="2" indent="-285750" eaLnBrk="1" hangingPunct="1">
              <a:buFont typeface="Wingdings" panose="05000000000000000000" pitchFamily="2" charset="2"/>
              <a:buChar char="ü"/>
            </a:pPr>
            <a:endParaRPr lang="es-ES_tradnl" altLang="es-VE" sz="1800" b="1" dirty="0">
              <a:solidFill>
                <a:schemeClr val="tx2"/>
              </a:solidFill>
            </a:endParaRPr>
          </a:p>
          <a:p>
            <a:pPr marL="285750" lvl="2" indent="-285750" eaLnBrk="1" hangingPunct="1">
              <a:buFont typeface="Wingdings" panose="05000000000000000000" pitchFamily="2" charset="2"/>
              <a:buChar char="ü"/>
            </a:pPr>
            <a:r>
              <a:rPr lang="es-ES_tradnl" altLang="es-VE" sz="1800" b="1" dirty="0">
                <a:solidFill>
                  <a:schemeClr val="tx2"/>
                </a:solidFill>
              </a:rPr>
              <a:t> Especulo, </a:t>
            </a:r>
            <a:r>
              <a:rPr lang="es-ES_tradnl" altLang="es-VE" sz="1800" b="1" dirty="0" err="1">
                <a:solidFill>
                  <a:schemeClr val="tx2"/>
                </a:solidFill>
              </a:rPr>
              <a:t>vaginoscopio</a:t>
            </a:r>
            <a:r>
              <a:rPr lang="es-ES_tradnl" altLang="es-VE" sz="1800" b="1" dirty="0">
                <a:solidFill>
                  <a:schemeClr val="tx2"/>
                </a:solidFill>
              </a:rPr>
              <a:t>, </a:t>
            </a:r>
            <a:r>
              <a:rPr lang="es-ES_tradnl" altLang="es-VE" sz="1800" b="1" dirty="0" err="1">
                <a:solidFill>
                  <a:schemeClr val="tx2"/>
                </a:solidFill>
              </a:rPr>
              <a:t>anoscopio</a:t>
            </a:r>
            <a:r>
              <a:rPr lang="es-ES_tradnl" altLang="es-VE" sz="1800" b="1" dirty="0">
                <a:solidFill>
                  <a:schemeClr val="tx2"/>
                </a:solidFill>
              </a:rPr>
              <a:t>, rectoscopio.</a:t>
            </a:r>
          </a:p>
          <a:p>
            <a:pPr marL="285750" lvl="2" indent="-285750" eaLnBrk="1" hangingPunct="1">
              <a:buFont typeface="Wingdings" panose="05000000000000000000" pitchFamily="2" charset="2"/>
              <a:buChar char="ü"/>
            </a:pPr>
            <a:endParaRPr lang="es-ES_tradnl" altLang="es-VE" sz="1800" b="1" dirty="0">
              <a:solidFill>
                <a:schemeClr val="tx2"/>
              </a:solidFill>
            </a:endParaRPr>
          </a:p>
          <a:p>
            <a:pPr marL="285750" lvl="2" indent="-285750" eaLnBrk="1" hangingPunct="1">
              <a:buFont typeface="Wingdings" panose="05000000000000000000" pitchFamily="2" charset="2"/>
              <a:buChar char="ü"/>
            </a:pPr>
            <a:r>
              <a:rPr lang="es-ES_tradnl" altLang="es-VE" sz="1800" b="1" dirty="0">
                <a:solidFill>
                  <a:schemeClr val="tx2"/>
                </a:solidFill>
              </a:rPr>
              <a:t> Material para recolección de muestras</a:t>
            </a:r>
            <a:endParaRPr lang="es-VE" sz="1800" dirty="0">
              <a:solidFill>
                <a:schemeClr val="tx2"/>
              </a:solidFill>
            </a:endParaRPr>
          </a:p>
        </p:txBody>
      </p:sp>
      <p:pic>
        <p:nvPicPr>
          <p:cNvPr id="5" name="Picture 12" descr="j0305257">
            <a:extLst>
              <a:ext uri="{FF2B5EF4-FFF2-40B4-BE49-F238E27FC236}">
                <a16:creationId xmlns:a16="http://schemas.microsoft.com/office/drawing/2014/main" id="{9C829E2B-6528-4E38-B89D-02C916C89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1241" y="1245873"/>
            <a:ext cx="2384425" cy="3168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>
            <a:spLocks noGrp="1"/>
          </p:cNvSpPr>
          <p:nvPr>
            <p:ph type="title"/>
          </p:nvPr>
        </p:nvSpPr>
        <p:spPr>
          <a:xfrm>
            <a:off x="265289" y="646944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eaLnBrk="1" hangingPunct="1"/>
            <a:r>
              <a:rPr lang="es-ES_tradnl" altLang="es-VE" sz="3600" b="1" dirty="0">
                <a:solidFill>
                  <a:srgbClr val="0033CC"/>
                </a:solidFill>
              </a:rPr>
              <a:t>Examen genital y perineo anal:</a:t>
            </a:r>
            <a:br>
              <a:rPr lang="es-ES_tradnl" altLang="es-VE" sz="3600" b="1" dirty="0">
                <a:solidFill>
                  <a:srgbClr val="0033CC"/>
                </a:solidFill>
              </a:rPr>
            </a:br>
            <a:endParaRPr lang="es-ES_tradnl" altLang="es-VE" sz="3600" b="1" dirty="0">
              <a:solidFill>
                <a:srgbClr val="0033CC"/>
              </a:solidFill>
            </a:endParaRPr>
          </a:p>
        </p:txBody>
      </p:sp>
      <p:sp>
        <p:nvSpPr>
          <p:cNvPr id="347" name="Google Shape;347;p37"/>
          <p:cNvSpPr txBox="1">
            <a:spLocks noGrp="1"/>
          </p:cNvSpPr>
          <p:nvPr>
            <p:ph type="body" idx="1"/>
          </p:nvPr>
        </p:nvSpPr>
        <p:spPr>
          <a:xfrm>
            <a:off x="518172" y="1602801"/>
            <a:ext cx="82296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VE" sz="2400" dirty="0"/>
              <a:t>Posiciones:</a:t>
            </a:r>
          </a:p>
          <a:p>
            <a:pPr marL="342900"/>
            <a:r>
              <a:rPr lang="es-VE" sz="2400" dirty="0">
                <a:solidFill>
                  <a:schemeClr val="bg1"/>
                </a:solidFill>
              </a:rPr>
              <a:t>Posición de rana.</a:t>
            </a:r>
          </a:p>
          <a:p>
            <a:pPr marL="342900"/>
            <a:r>
              <a:rPr lang="es-VE" sz="2400" dirty="0">
                <a:solidFill>
                  <a:schemeClr val="bg1"/>
                </a:solidFill>
              </a:rPr>
              <a:t> Litotomía.</a:t>
            </a:r>
          </a:p>
          <a:p>
            <a:pPr marL="342900"/>
            <a:r>
              <a:rPr lang="es-VE" sz="2400" dirty="0">
                <a:solidFill>
                  <a:schemeClr val="bg1"/>
                </a:solidFill>
              </a:rPr>
              <a:t> Genupectoral.</a:t>
            </a:r>
          </a:p>
          <a:p>
            <a:pPr marL="342900"/>
            <a:r>
              <a:rPr lang="es-VE" sz="2400" dirty="0">
                <a:solidFill>
                  <a:schemeClr val="bg1"/>
                </a:solidFill>
              </a:rPr>
              <a:t>Lateral.</a:t>
            </a: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s-VE" sz="1800" dirty="0"/>
          </a:p>
        </p:txBody>
      </p:sp>
      <p:sp>
        <p:nvSpPr>
          <p:cNvPr id="348" name="Google Shape;348;p37"/>
          <p:cNvSpPr txBox="1"/>
          <p:nvPr/>
        </p:nvSpPr>
        <p:spPr>
          <a:xfrm>
            <a:off x="457200" y="4171650"/>
            <a:ext cx="82425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5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3EC3A0-2595-4A1C-9BB9-234918D8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0267" y="2012541"/>
            <a:ext cx="2682915" cy="2125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30D815C-39FB-45A8-9548-6C7773335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575" y="1979066"/>
            <a:ext cx="2708125" cy="21852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>
            <a:spLocks noGrp="1"/>
          </p:cNvSpPr>
          <p:nvPr>
            <p:ph type="ctrTitle" idx="4294967295"/>
          </p:nvPr>
        </p:nvSpPr>
        <p:spPr>
          <a:xfrm>
            <a:off x="1964267" y="1221178"/>
            <a:ext cx="6790667" cy="15350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s-ES_tradnl" altLang="es-V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Maniobras:</a:t>
            </a:r>
            <a:br>
              <a:rPr kumimoji="0" lang="es-ES_tradnl" altLang="es-VE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kumimoji="0" lang="es-ES_tradnl" altLang="es-VE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ES_tradnl" altLang="es-V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ES_tradnl" altLang="es-V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Técnicas distractoras.</a:t>
            </a:r>
            <a:br>
              <a:rPr kumimoji="0" lang="es-ES_tradnl" altLang="es-V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kumimoji="0" lang="es-ES_tradnl" altLang="es-V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ES_tradnl" altLang="es-V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Maniobra de </a:t>
            </a:r>
            <a:r>
              <a:rPr kumimoji="0" lang="es-ES_tradnl" altLang="es-VE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Capraro</a:t>
            </a:r>
            <a:r>
              <a:rPr kumimoji="0" lang="es-ES_tradnl" altLang="es-V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br>
              <a:rPr kumimoji="0" lang="es-ES_tradnl" altLang="es-V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kumimoji="0" lang="es-ES_tradnl" altLang="es-V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ES_tradnl" altLang="es-V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Uso   del    Colposcopia, Otoscopio   o   lente   de aumento.</a:t>
            </a:r>
            <a:br>
              <a:rPr kumimoji="0" lang="es-ES_tradnl" altLang="es-V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kumimoji="0" lang="es-ES_tradnl" altLang="es-V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ES_tradnl" altLang="es-V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Tacto rectal.</a:t>
            </a:r>
            <a:br>
              <a:rPr kumimoji="0" lang="es-ES" altLang="es-V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en" sz="2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" name="Google Shape;228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29" name="Google Shape;229;p28"/>
          <p:cNvSpPr/>
          <p:nvPr/>
        </p:nvSpPr>
        <p:spPr>
          <a:xfrm>
            <a:off x="809418" y="2055665"/>
            <a:ext cx="661583" cy="700575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777614" y="3537890"/>
            <a:ext cx="725192" cy="669803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8"/>
          <p:cNvSpPr/>
          <p:nvPr/>
        </p:nvSpPr>
        <p:spPr>
          <a:xfrm>
            <a:off x="704796" y="657008"/>
            <a:ext cx="766206" cy="564169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9" descr="foto abuso 7">
            <a:extLst>
              <a:ext uri="{FF2B5EF4-FFF2-40B4-BE49-F238E27FC236}">
                <a16:creationId xmlns:a16="http://schemas.microsoft.com/office/drawing/2014/main" id="{1F7B5E63-E2FA-46E9-A597-115F8CB0F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9455" y="773723"/>
            <a:ext cx="1830769" cy="2365653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 idx="4294967295"/>
          </p:nvPr>
        </p:nvSpPr>
        <p:spPr>
          <a:xfrm>
            <a:off x="657224" y="155437"/>
            <a:ext cx="8199000" cy="85434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br>
              <a:rPr lang="es-ES_tradnl" altLang="es-VE" sz="3600" b="1" dirty="0">
                <a:solidFill>
                  <a:schemeClr val="bg1"/>
                </a:solidFill>
              </a:rPr>
            </a:br>
            <a:r>
              <a:rPr lang="es-ES_tradnl" altLang="es-VE" sz="3600" b="1" dirty="0">
                <a:solidFill>
                  <a:schemeClr val="bg1"/>
                </a:solidFill>
              </a:rPr>
              <a:t>Examen genital y perineo anal</a:t>
            </a:r>
            <a:br>
              <a:rPr lang="es-ES_tradnl" altLang="es-VE" sz="3600" b="1" dirty="0">
                <a:solidFill>
                  <a:srgbClr val="0033CC"/>
                </a:solidFill>
              </a:rPr>
            </a:br>
            <a:endParaRPr lang="en" b="0" dirty="0">
              <a:solidFill>
                <a:schemeClr val="lt1"/>
              </a:solidFill>
            </a:endParaRPr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76A3C4-6E34-4F93-A267-C68EEA2838A0}"/>
              </a:ext>
            </a:extLst>
          </p:cNvPr>
          <p:cNvSpPr txBox="1"/>
          <p:nvPr/>
        </p:nvSpPr>
        <p:spPr>
          <a:xfrm>
            <a:off x="657225" y="1009784"/>
            <a:ext cx="8199000" cy="32162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1" eaLnBrk="1" hangingPunct="1"/>
            <a:r>
              <a:rPr lang="es-ES_tradnl" altLang="es-VE" sz="2000" b="1" dirty="0">
                <a:solidFill>
                  <a:srgbClr val="FFFF00"/>
                </a:solidFill>
              </a:rPr>
              <a:t>Descripción:</a:t>
            </a:r>
          </a:p>
          <a:p>
            <a:pPr lvl="1" eaLnBrk="1" hangingPunct="1"/>
            <a:endParaRPr lang="es-ES_tradnl" altLang="es-VE" sz="900" b="1" dirty="0">
              <a:solidFill>
                <a:srgbClr val="FFFF00"/>
              </a:solidFill>
            </a:endParaRPr>
          </a:p>
          <a:p>
            <a:pPr marL="285750" lvl="2" indent="-285750" eaLnBrk="1" hangingPunct="1">
              <a:buFont typeface="Arial" panose="020B0604020202020204" pitchFamily="34" charset="0"/>
              <a:buChar char="•"/>
            </a:pPr>
            <a:r>
              <a:rPr lang="es-ES_tradnl" altLang="es-V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Labios  mayores  y  menores, clítoris,  fosa  navicular,   horquilla   posterior,   pene, escrotos. </a:t>
            </a:r>
          </a:p>
          <a:p>
            <a:pPr marL="285750" lvl="2" indent="-285750" eaLnBrk="1" hangingPunct="1">
              <a:buFont typeface="Arial" panose="020B0604020202020204" pitchFamily="34" charset="0"/>
              <a:buChar char="•"/>
            </a:pPr>
            <a:endParaRPr lang="es-ES_tradnl" altLang="es-V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eaLnBrk="1" hangingPunct="1">
              <a:buFont typeface="Arial" panose="020B0604020202020204" pitchFamily="34" charset="0"/>
              <a:buChar char="•"/>
            </a:pPr>
            <a:r>
              <a:rPr lang="es-ES_tradnl" altLang="es-V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Himen y estructuras peri himeneales.</a:t>
            </a:r>
          </a:p>
          <a:p>
            <a:pPr marL="285750" lvl="2" indent="-285750" eaLnBrk="1" hangingPunct="1">
              <a:buFont typeface="Arial" panose="020B0604020202020204" pitchFamily="34" charset="0"/>
              <a:buChar char="•"/>
            </a:pPr>
            <a:endParaRPr lang="es-ES_tradnl" altLang="es-V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eaLnBrk="1" hangingPunct="1">
              <a:buFont typeface="Arial" panose="020B0604020202020204" pitchFamily="34" charset="0"/>
              <a:buChar char="•"/>
            </a:pPr>
            <a:r>
              <a:rPr lang="es-ES_tradnl" altLang="es-V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Descripción  de tono  anal,  pliegues anales.</a:t>
            </a:r>
          </a:p>
          <a:p>
            <a:pPr marL="285750" lvl="2" indent="-285750" eaLnBrk="1" hangingPunct="1">
              <a:buFont typeface="Arial" panose="020B0604020202020204" pitchFamily="34" charset="0"/>
              <a:buChar char="•"/>
            </a:pPr>
            <a:endParaRPr lang="es-ES_tradnl" altLang="es-V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eaLnBrk="1" hangingPunct="1">
              <a:buFont typeface="Arial" panose="020B0604020202020204" pitchFamily="34" charset="0"/>
              <a:buChar char="•"/>
            </a:pPr>
            <a:r>
              <a:rPr lang="es-ES_tradnl" altLang="es-V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Tiempo  que   dura   la  extensión de  la dilatación del esfínter interno.</a:t>
            </a:r>
          </a:p>
          <a:p>
            <a:pPr marL="285750" lvl="2" indent="-285750" eaLnBrk="1" hangingPunct="1">
              <a:buFont typeface="Arial" panose="020B0604020202020204" pitchFamily="34" charset="0"/>
              <a:buChar char="•"/>
            </a:pPr>
            <a:endParaRPr lang="es-ES_tradnl" altLang="es-V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 eaLnBrk="1" hangingPunct="1">
              <a:buFont typeface="Arial" panose="020B0604020202020204" pitchFamily="34" charset="0"/>
              <a:buChar char="•"/>
            </a:pPr>
            <a:r>
              <a:rPr lang="es-ES_tradnl" altLang="es-V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Estudios    endoscopios.   Registrar hallazgos.</a:t>
            </a:r>
            <a:endParaRPr lang="es-ES" altLang="es-V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VE" dirty="0"/>
          </a:p>
        </p:txBody>
      </p:sp>
    </p:spTree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2700006" scaled="0"/>
        </a:gra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329" name="Google Shape;329;p35"/>
          <p:cNvGrpSpPr/>
          <p:nvPr/>
        </p:nvGrpSpPr>
        <p:grpSpPr>
          <a:xfrm>
            <a:off x="2544004" y="378218"/>
            <a:ext cx="4719795" cy="4719795"/>
            <a:chOff x="1643212" y="493160"/>
            <a:chExt cx="4233380" cy="4233380"/>
          </a:xfrm>
        </p:grpSpPr>
        <p:pic>
          <p:nvPicPr>
            <p:cNvPr id="330" name="Google Shape;330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700000">
              <a:off x="1222650" y="2153650"/>
              <a:ext cx="5074503" cy="91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1222650" y="2153650"/>
              <a:ext cx="5074503" cy="91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2" name="Google Shape;332;p35"/>
          <p:cNvSpPr txBox="1">
            <a:spLocks noGrp="1"/>
          </p:cNvSpPr>
          <p:nvPr>
            <p:ph type="ctrTitle" idx="4294967295"/>
          </p:nvPr>
        </p:nvSpPr>
        <p:spPr>
          <a:xfrm>
            <a:off x="226280" y="2056650"/>
            <a:ext cx="2901116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ES_tradnl" altLang="es-VE" sz="2400" b="1" dirty="0">
                <a:solidFill>
                  <a:srgbClr val="FFFF00"/>
                </a:solidFill>
                <a:latin typeface="Candara" panose="020E0502030303020204" pitchFamily="34" charset="0"/>
              </a:rPr>
              <a:t>Recolección de muestras</a:t>
            </a:r>
            <a:r>
              <a:rPr lang="es-ES_tradnl" altLang="es-VE" sz="2400" dirty="0">
                <a:solidFill>
                  <a:srgbClr val="FFFF00"/>
                </a:solidFill>
                <a:latin typeface="Candara" panose="020E0502030303020204" pitchFamily="34" charset="0"/>
              </a:rPr>
              <a:t>:</a:t>
            </a:r>
            <a:br>
              <a:rPr lang="es-ES_tradnl" altLang="es-VE" sz="2400" dirty="0">
                <a:solidFill>
                  <a:srgbClr val="FFFF00"/>
                </a:solidFill>
                <a:latin typeface="Candara" panose="020E0502030303020204" pitchFamily="34" charset="0"/>
              </a:rPr>
            </a:br>
            <a:r>
              <a:rPr lang="es-ES_tradnl" altLang="es-VE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El  examen   físico  debe  incluir   la toma  de cualquier  evidencia que  pueda   ser  relevante  para  el manejo legal de los casos.</a:t>
            </a:r>
            <a:br>
              <a:rPr lang="es-ES" altLang="es-VE" sz="20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endParaRPr lang="en" sz="2000" dirty="0">
              <a:latin typeface="Candara" panose="020E0502030303020204" pitchFamily="34" charset="0"/>
            </a:endParaRPr>
          </a:p>
        </p:txBody>
      </p:sp>
      <p:sp>
        <p:nvSpPr>
          <p:cNvPr id="333" name="Google Shape;333;p35"/>
          <p:cNvSpPr txBox="1">
            <a:spLocks noGrp="1"/>
          </p:cNvSpPr>
          <p:nvPr>
            <p:ph type="subTitle" idx="4294967295"/>
          </p:nvPr>
        </p:nvSpPr>
        <p:spPr>
          <a:xfrm>
            <a:off x="6236412" y="1927050"/>
            <a:ext cx="2746200" cy="12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Recolección de muestras:</a:t>
            </a:r>
          </a:p>
          <a:p>
            <a:pPr marL="742950" lvl="1" indent="-2857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Ropa.</a:t>
            </a:r>
          </a:p>
          <a:p>
            <a:pPr marL="742950" lvl="1" indent="-2857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kumimoji="0" lang="es-ES_tradnl" altLang="es-V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lvl="1" indent="-2857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Raspado de las uñas.</a:t>
            </a:r>
          </a:p>
          <a:p>
            <a:pPr marL="742950" lvl="1" indent="-2857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kumimoji="0" lang="es-ES_tradnl" altLang="es-V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lvl="1" indent="-2857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Cabellos.</a:t>
            </a:r>
          </a:p>
          <a:p>
            <a:pPr marL="742950" lvl="1" indent="-2857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kumimoji="0" lang="es-ES_tradnl" altLang="es-V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lvl="1" indent="-2857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Vello púbico.</a:t>
            </a:r>
          </a:p>
          <a:p>
            <a:pPr marL="742950" lvl="1" indent="-2857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kumimoji="0" lang="es-ES_tradnl" altLang="es-V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lvl="1" indent="-2857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Secreciones corporales.</a:t>
            </a:r>
          </a:p>
          <a:p>
            <a:pPr marL="742950" lvl="1" indent="-2857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kumimoji="0" lang="es-ES_tradnl" altLang="es-V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lvl="1" indent="-2857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Pruebas serológicas.</a:t>
            </a:r>
            <a:endParaRPr kumimoji="0" lang="es-ES" altLang="es-V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1800" dirty="0"/>
          </a:p>
        </p:txBody>
      </p:sp>
      <p:pic>
        <p:nvPicPr>
          <p:cNvPr id="334" name="Google Shape;334;p35"/>
          <p:cNvPicPr preferRelativeResize="0"/>
          <p:nvPr/>
        </p:nvPicPr>
        <p:blipFill rotWithShape="1">
          <a:blip r:embed="rId4">
            <a:alphaModFix/>
          </a:blip>
          <a:srcRect l="11010" t="16370" r="11010" b="25866"/>
          <a:stretch/>
        </p:blipFill>
        <p:spPr>
          <a:xfrm>
            <a:off x="3547319" y="1469760"/>
            <a:ext cx="2374500" cy="2374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35" descr="Lesion en ojo">
            <a:extLst>
              <a:ext uri="{FF2B5EF4-FFF2-40B4-BE49-F238E27FC236}">
                <a16:creationId xmlns:a16="http://schemas.microsoft.com/office/drawing/2014/main" id="{69CBDFEA-EFC0-4F13-B6AA-53DB10A35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0844" y="1469760"/>
            <a:ext cx="3060898" cy="2379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2700006" scaled="0"/>
        </a:gra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ADF32F-E404-497E-8474-0BC96049A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78" y="84163"/>
            <a:ext cx="7676444" cy="497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00617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2700006" scaled="0"/>
        </a:gra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IMPORTANTE</a:t>
            </a:r>
            <a:endParaRPr dirty="0"/>
          </a:p>
        </p:txBody>
      </p:sp>
      <p:sp>
        <p:nvSpPr>
          <p:cNvPr id="237" name="Google Shape;237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C7E9E9F-7539-4009-AC58-E63E5A88DC87}"/>
              </a:ext>
            </a:extLst>
          </p:cNvPr>
          <p:cNvSpPr txBox="1"/>
          <p:nvPr/>
        </p:nvSpPr>
        <p:spPr>
          <a:xfrm>
            <a:off x="265289" y="1142356"/>
            <a:ext cx="524368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VE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V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 finalizar   el   examen es  muy  importante hablar con la víctima y sus   padres  sobre  los  hallazgos físicos.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V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V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Recuerde  la   preocupación  tanto   de la víctima  como de   sus padres   sobre su “virginidad” y su capacidad reproductiva.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V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VE" sz="2000" b="1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“Un  examen  físico  normal de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VE" sz="2000" b="1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ninguna  manera    excluye   la   posibilidad   de  abuso sexual”.</a:t>
            </a:r>
            <a:endParaRPr kumimoji="0" lang="es-ES" altLang="es-VE" sz="2000" b="1" i="0" u="sng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s-VE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12B4A9-107B-42AD-A36C-5E383C7376EA}"/>
              </a:ext>
            </a:extLst>
          </p:cNvPr>
          <p:cNvSpPr txBox="1"/>
          <p:nvPr/>
        </p:nvSpPr>
        <p:spPr>
          <a:xfrm>
            <a:off x="5508978" y="2571750"/>
            <a:ext cx="35108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_tradnl" altLang="es-VE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  factor   más   importante   ante   la sospecha de abuso sexual es el relato de la víctima.  En el 83,5 % al 94,4 % de los casos  el   examen  físico  es  normal o sólo muestra signos no específicos</a:t>
            </a:r>
            <a:endParaRPr lang="es-ES" altLang="es-VE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En Táchira la cuarentena disparó la violencia y abusos contra menores de  edad - TalCual">
            <a:extLst>
              <a:ext uri="{FF2B5EF4-FFF2-40B4-BE49-F238E27FC236}">
                <a16:creationId xmlns:a16="http://schemas.microsoft.com/office/drawing/2014/main" id="{7D21341E-18F8-49A8-A5AF-007BF70C9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99" y="189617"/>
            <a:ext cx="3087912" cy="205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AF391-3CD2-4357-B983-2702E86EB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Estudio JM de los Ríos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B41E8C3-625C-43E1-8D26-0F82DDA7BA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mtClean="0"/>
              <a:t>29</a:t>
            </a:fld>
            <a:endParaRPr lang="es-VE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67A9B844-BA7E-4960-AFA8-0906016B3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314763"/>
              </p:ext>
            </p:extLst>
          </p:nvPr>
        </p:nvGraphicFramePr>
        <p:xfrm>
          <a:off x="213454" y="1679275"/>
          <a:ext cx="8717092" cy="211102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19897">
                  <a:extLst>
                    <a:ext uri="{9D8B030D-6E8A-4147-A177-3AD203B41FA5}">
                      <a16:colId xmlns:a16="http://schemas.microsoft.com/office/drawing/2014/main" val="4021397057"/>
                    </a:ext>
                  </a:extLst>
                </a:gridCol>
                <a:gridCol w="1207911">
                  <a:extLst>
                    <a:ext uri="{9D8B030D-6E8A-4147-A177-3AD203B41FA5}">
                      <a16:colId xmlns:a16="http://schemas.microsoft.com/office/drawing/2014/main" val="134643374"/>
                    </a:ext>
                  </a:extLst>
                </a:gridCol>
                <a:gridCol w="1603022">
                  <a:extLst>
                    <a:ext uri="{9D8B030D-6E8A-4147-A177-3AD203B41FA5}">
                      <a16:colId xmlns:a16="http://schemas.microsoft.com/office/drawing/2014/main" val="1969808417"/>
                    </a:ext>
                  </a:extLst>
                </a:gridCol>
                <a:gridCol w="1097434">
                  <a:extLst>
                    <a:ext uri="{9D8B030D-6E8A-4147-A177-3AD203B41FA5}">
                      <a16:colId xmlns:a16="http://schemas.microsoft.com/office/drawing/2014/main" val="2046654457"/>
                    </a:ext>
                  </a:extLst>
                </a:gridCol>
                <a:gridCol w="1448469">
                  <a:extLst>
                    <a:ext uri="{9D8B030D-6E8A-4147-A177-3AD203B41FA5}">
                      <a16:colId xmlns:a16="http://schemas.microsoft.com/office/drawing/2014/main" val="547665133"/>
                    </a:ext>
                  </a:extLst>
                </a:gridCol>
                <a:gridCol w="1134275">
                  <a:extLst>
                    <a:ext uri="{9D8B030D-6E8A-4147-A177-3AD203B41FA5}">
                      <a16:colId xmlns:a16="http://schemas.microsoft.com/office/drawing/2014/main" val="1259462634"/>
                    </a:ext>
                  </a:extLst>
                </a:gridCol>
                <a:gridCol w="1206084">
                  <a:extLst>
                    <a:ext uri="{9D8B030D-6E8A-4147-A177-3AD203B41FA5}">
                      <a16:colId xmlns:a16="http://schemas.microsoft.com/office/drawing/2014/main" val="1952587454"/>
                    </a:ext>
                  </a:extLst>
                </a:gridCol>
              </a:tblGrid>
              <a:tr h="703674">
                <a:tc>
                  <a:txBody>
                    <a:bodyPr/>
                    <a:lstStyle/>
                    <a:p>
                      <a:r>
                        <a:rPr lang="es-VE" dirty="0"/>
                        <a:t>Total 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/>
                        <a:t>Hallazgos físicos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/>
                        <a:t>Tipo de agresión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/>
                        <a:t>Edad de la víctima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/>
                        <a:t>Victimario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/>
                        <a:t>Género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/>
                        <a:t>Edad del victimario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150545"/>
                  </a:ext>
                </a:extLst>
              </a:tr>
              <a:tr h="703674">
                <a:tc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57 % sin hallazgos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82</a:t>
                      </a:r>
                    </a:p>
                    <a:p>
                      <a:r>
                        <a:rPr lang="es-V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manipulación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31,51 %</a:t>
                      </a:r>
                    </a:p>
                    <a:p>
                      <a:r>
                        <a:rPr lang="es-V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10-15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96,49 % conocido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96,49 %</a:t>
                      </a:r>
                    </a:p>
                    <a:p>
                      <a:r>
                        <a:rPr lang="es-V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Masculino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22,80 %</a:t>
                      </a:r>
                    </a:p>
                    <a:p>
                      <a:r>
                        <a:rPr lang="es-V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16 -20 años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284487"/>
                  </a:ext>
                </a:extLst>
              </a:tr>
              <a:tr h="703674">
                <a:tc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42 % con hallazgos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32 violación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26,31 %</a:t>
                      </a:r>
                    </a:p>
                    <a:p>
                      <a:r>
                        <a:rPr lang="es-V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4-6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3,50 % desconocido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3,50 % </a:t>
                      </a:r>
                    </a:p>
                    <a:p>
                      <a:r>
                        <a:rPr lang="es-V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femenino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15,78 %</a:t>
                      </a:r>
                    </a:p>
                    <a:p>
                      <a:r>
                        <a:rPr lang="es-V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11-15 años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814275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5E6EC8A-BA8C-46C6-B6E8-56E4DFF480E0}"/>
              </a:ext>
            </a:extLst>
          </p:cNvPr>
          <p:cNvSpPr txBox="1"/>
          <p:nvPr/>
        </p:nvSpPr>
        <p:spPr>
          <a:xfrm>
            <a:off x="993422" y="4252522"/>
            <a:ext cx="6976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200" b="1" dirty="0">
                <a:solidFill>
                  <a:schemeClr val="tx2"/>
                </a:solidFill>
              </a:rPr>
              <a:t>Pérez A M, Jiménez A. Abuso sexual en niñas y adolescentes. Revista de la SVPP. 2004</a:t>
            </a:r>
          </a:p>
        </p:txBody>
      </p:sp>
    </p:spTree>
    <p:extLst>
      <p:ext uri="{BB962C8B-B14F-4D97-AF65-F5344CB8AC3E}">
        <p14:creationId xmlns:p14="http://schemas.microsoft.com/office/powerpoint/2010/main" val="58091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1988B-09C1-4C37-8E6E-DE81B488E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Magnitud del problema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F3BA50-BE2A-439C-BABD-DC38198E4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52745"/>
            <a:ext cx="3929700" cy="3126900"/>
          </a:xfrm>
        </p:spPr>
        <p:txBody>
          <a:bodyPr/>
          <a:lstStyle/>
          <a:p>
            <a:pPr algn="just"/>
            <a:r>
              <a:rPr lang="es-VE" sz="2000" b="0" i="0" dirty="0">
                <a:solidFill>
                  <a:srgbClr val="FFFF00"/>
                </a:solidFill>
                <a:effectLst/>
                <a:latin typeface="Patrick Hand" panose="020B0604020202020204" charset="0"/>
              </a:rPr>
              <a:t>En el mundo, 150 millones</a:t>
            </a:r>
            <a:r>
              <a:rPr lang="es-VE" sz="2000" dirty="0">
                <a:solidFill>
                  <a:srgbClr val="FFFF00"/>
                </a:solidFill>
                <a:latin typeface="Patrick Hand" panose="020B0604020202020204" charset="0"/>
              </a:rPr>
              <a:t> </a:t>
            </a:r>
            <a:r>
              <a:rPr lang="es-VE" sz="2000" b="0" i="0" dirty="0">
                <a:solidFill>
                  <a:srgbClr val="FFFF00"/>
                </a:solidFill>
                <a:effectLst/>
                <a:latin typeface="Patrick Hand" panose="020B0604020202020204" charset="0"/>
              </a:rPr>
              <a:t>de niñas y 73 millones de niños, en términos</a:t>
            </a:r>
            <a:br>
              <a:rPr lang="es-VE" sz="2000" b="0" i="0" dirty="0">
                <a:solidFill>
                  <a:srgbClr val="FFFF00"/>
                </a:solidFill>
                <a:effectLst/>
                <a:latin typeface="Patrick Hand" panose="020B0604020202020204" charset="0"/>
              </a:rPr>
            </a:br>
            <a:r>
              <a:rPr lang="es-VE" sz="2000" b="0" i="0" dirty="0">
                <a:solidFill>
                  <a:srgbClr val="FFFF00"/>
                </a:solidFill>
                <a:effectLst/>
                <a:latin typeface="Patrick Hand" panose="020B0604020202020204" charset="0"/>
              </a:rPr>
              <a:t>aproximados, han sido víctimas de alguna forma de </a:t>
            </a:r>
            <a:r>
              <a:rPr lang="es-VE" sz="2000" dirty="0">
                <a:solidFill>
                  <a:srgbClr val="FFFF00"/>
                </a:solidFill>
                <a:latin typeface="Patrick Hand" panose="020B0604020202020204" charset="0"/>
              </a:rPr>
              <a:t>violencia sexual </a:t>
            </a:r>
            <a:r>
              <a:rPr lang="es-VE" sz="2000" b="0" i="0" dirty="0">
                <a:solidFill>
                  <a:srgbClr val="FFFF00"/>
                </a:solidFill>
                <a:effectLst/>
                <a:latin typeface="Patrick Hand" panose="020B0604020202020204" charset="0"/>
              </a:rPr>
              <a:t>antes de cumplir los 18 años.</a:t>
            </a:r>
            <a:br>
              <a:rPr lang="es-VE" sz="2000" b="0" i="0" dirty="0">
                <a:solidFill>
                  <a:srgbClr val="FFFF00"/>
                </a:solidFill>
                <a:effectLst/>
                <a:latin typeface="Times-Roman"/>
              </a:rPr>
            </a:br>
            <a:r>
              <a:rPr lang="es-VE" sz="2000" dirty="0"/>
              <a:t> </a:t>
            </a:r>
            <a:br>
              <a:rPr lang="es-VE" sz="2000" dirty="0"/>
            </a:br>
            <a:br>
              <a:rPr lang="es-VE" sz="2000" dirty="0"/>
            </a:br>
            <a:endParaRPr lang="es-VE" sz="20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F30DE8-0CD3-4F41-99FE-A5F130032DF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74412" y="1418264"/>
            <a:ext cx="3929700" cy="3061381"/>
          </a:xfr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76200" indent="0">
              <a:buNone/>
            </a:pPr>
            <a:r>
              <a:rPr lang="es-VE" dirty="0"/>
              <a:t>En promedio de 2.5 a 4 niñas son victimizadas por cada varón.</a:t>
            </a:r>
          </a:p>
          <a:p>
            <a:pPr marL="76200" indent="0">
              <a:buNone/>
            </a:pPr>
            <a:r>
              <a:rPr lang="es-VE" dirty="0"/>
              <a:t>Edad:  Más frecuente:</a:t>
            </a:r>
          </a:p>
          <a:p>
            <a:pPr marL="76200" indent="0">
              <a:buNone/>
            </a:pPr>
            <a:r>
              <a:rPr lang="es-VE" dirty="0"/>
              <a:t> 47 %  entre 10 y 12 años.</a:t>
            </a:r>
          </a:p>
          <a:p>
            <a:pPr marL="76200" indent="0">
              <a:buNone/>
            </a:pPr>
            <a:r>
              <a:rPr lang="es-ES_tradnl" b="1" dirty="0">
                <a:solidFill>
                  <a:srgbClr val="FFFF00"/>
                </a:solidFill>
              </a:rPr>
              <a:t>En el 97,5 % la víctima conoce al agresor.</a:t>
            </a:r>
            <a:endParaRPr lang="es-ES" b="1" dirty="0">
              <a:solidFill>
                <a:srgbClr val="FFFF00"/>
              </a:solidFill>
            </a:endParaRPr>
          </a:p>
          <a:p>
            <a:pPr marL="76200" indent="0">
              <a:buNone/>
            </a:pPr>
            <a:endParaRPr lang="es-VE" dirty="0"/>
          </a:p>
          <a:p>
            <a:pPr marL="76200" indent="0">
              <a:buNone/>
            </a:pPr>
            <a:endParaRPr lang="es-V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6DA5924-0BDD-4BDB-8913-A55899FD2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47" y="3237794"/>
            <a:ext cx="38004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24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Tratamiento:</a:t>
            </a: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A4FCA0-26B9-412C-BA9B-54729E695A51}"/>
              </a:ext>
            </a:extLst>
          </p:cNvPr>
          <p:cNvSpPr txBox="1"/>
          <p:nvPr/>
        </p:nvSpPr>
        <p:spPr>
          <a:xfrm>
            <a:off x="457200" y="1467556"/>
            <a:ext cx="8438444" cy="308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V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6344CB-5B71-4A62-A3A8-07822EE81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08" y="1217050"/>
            <a:ext cx="7795748" cy="3560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4F7A7-42AA-43A3-B8A1-3E136DF9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87CA3F-A436-4672-95EA-A5E88D5A76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mtClean="0"/>
              <a:t>31</a:t>
            </a:fld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3F1A39-702E-42CF-9E49-5D8A487A8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717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B11102B-42B5-48C6-ADA5-9A3BA4290536}"/>
              </a:ext>
            </a:extLst>
          </p:cNvPr>
          <p:cNvSpPr txBox="1"/>
          <p:nvPr/>
        </p:nvSpPr>
        <p:spPr>
          <a:xfrm>
            <a:off x="457200" y="2709893"/>
            <a:ext cx="8291690" cy="16682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dirty="0">
                <a:solidFill>
                  <a:schemeClr val="tx1"/>
                </a:solidFill>
              </a:rPr>
              <a:t>Hepatitis B: Si no está vacunado/a con esquema completo, comenzar de inmediato. </a:t>
            </a:r>
          </a:p>
          <a:p>
            <a:pPr>
              <a:lnSpc>
                <a:spcPct val="150000"/>
              </a:lnSpc>
            </a:pPr>
            <a:r>
              <a:rPr lang="es-VE" dirty="0">
                <a:solidFill>
                  <a:schemeClr val="tx1"/>
                </a:solidFill>
              </a:rPr>
              <a:t>Esquema incompleto: completar a la brevedad.</a:t>
            </a:r>
          </a:p>
          <a:p>
            <a:pPr>
              <a:lnSpc>
                <a:spcPct val="150000"/>
              </a:lnSpc>
            </a:pPr>
            <a:r>
              <a:rPr lang="es-VE" dirty="0">
                <a:solidFill>
                  <a:schemeClr val="tx1"/>
                </a:solidFill>
              </a:rPr>
              <a:t>Vacuna para Virus del Papiloma Humano: Si no la recibió, administrar a partir de los 9 años</a:t>
            </a:r>
          </a:p>
          <a:p>
            <a:pPr>
              <a:lnSpc>
                <a:spcPct val="150000"/>
              </a:lnSpc>
            </a:pPr>
            <a:r>
              <a:rPr lang="es-VE" dirty="0">
                <a:solidFill>
                  <a:schemeClr val="tx1"/>
                </a:solidFill>
              </a:rPr>
              <a:t>Esquema completo: No es necesario vacunar.</a:t>
            </a:r>
          </a:p>
          <a:p>
            <a:pPr>
              <a:lnSpc>
                <a:spcPct val="150000"/>
              </a:lnSpc>
            </a:pPr>
            <a:r>
              <a:rPr lang="es-VE" dirty="0">
                <a:solidFill>
                  <a:schemeClr val="tx1"/>
                </a:solidFill>
              </a:rPr>
              <a:t>Toxoide Tetánico.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95957B5-DA85-412C-A487-6D28F57F3E49}"/>
              </a:ext>
            </a:extLst>
          </p:cNvPr>
          <p:cNvSpPr txBox="1"/>
          <p:nvPr/>
        </p:nvSpPr>
        <p:spPr>
          <a:xfrm>
            <a:off x="809978" y="4516250"/>
            <a:ext cx="7586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err="1">
                <a:solidFill>
                  <a:srgbClr val="002060"/>
                </a:solidFill>
              </a:rPr>
              <a:t>Gibb</a:t>
            </a:r>
            <a:r>
              <a:rPr lang="es-VE" sz="1000" dirty="0">
                <a:solidFill>
                  <a:srgbClr val="002060"/>
                </a:solidFill>
              </a:rPr>
              <a:t> AM, McManus T, Foster G. </a:t>
            </a:r>
            <a:r>
              <a:rPr lang="es-VE" sz="1000" dirty="0" err="1">
                <a:solidFill>
                  <a:srgbClr val="002060"/>
                </a:solidFill>
              </a:rPr>
              <a:t>Should</a:t>
            </a:r>
            <a:r>
              <a:rPr lang="es-VE" sz="1000" dirty="0">
                <a:solidFill>
                  <a:srgbClr val="002060"/>
                </a:solidFill>
              </a:rPr>
              <a:t> </a:t>
            </a:r>
            <a:r>
              <a:rPr lang="es-VE" sz="1000" dirty="0" err="1">
                <a:solidFill>
                  <a:srgbClr val="002060"/>
                </a:solidFill>
              </a:rPr>
              <a:t>we</a:t>
            </a:r>
            <a:r>
              <a:rPr lang="es-VE" sz="1000" dirty="0">
                <a:solidFill>
                  <a:srgbClr val="002060"/>
                </a:solidFill>
              </a:rPr>
              <a:t> </a:t>
            </a:r>
            <a:r>
              <a:rPr lang="es-VE" sz="1000" dirty="0" err="1">
                <a:solidFill>
                  <a:srgbClr val="002060"/>
                </a:solidFill>
              </a:rPr>
              <a:t>offer</a:t>
            </a:r>
            <a:r>
              <a:rPr lang="es-VE" sz="1000" dirty="0">
                <a:solidFill>
                  <a:srgbClr val="002060"/>
                </a:solidFill>
              </a:rPr>
              <a:t> </a:t>
            </a:r>
            <a:r>
              <a:rPr lang="es-VE" sz="1000" dirty="0" err="1">
                <a:solidFill>
                  <a:srgbClr val="002060"/>
                </a:solidFill>
              </a:rPr>
              <a:t>antibiotic</a:t>
            </a:r>
            <a:r>
              <a:rPr lang="es-VE" sz="1000" dirty="0">
                <a:solidFill>
                  <a:srgbClr val="002060"/>
                </a:solidFill>
              </a:rPr>
              <a:t> </a:t>
            </a:r>
            <a:r>
              <a:rPr lang="es-VE" sz="1000" dirty="0" err="1">
                <a:solidFill>
                  <a:srgbClr val="002060"/>
                </a:solidFill>
              </a:rPr>
              <a:t>prophylaxis</a:t>
            </a:r>
            <a:r>
              <a:rPr lang="es-VE" sz="1000" dirty="0">
                <a:solidFill>
                  <a:srgbClr val="002060"/>
                </a:solidFill>
              </a:rPr>
              <a:t> post sexual </a:t>
            </a:r>
            <a:r>
              <a:rPr lang="es-VE" sz="1000" dirty="0" err="1">
                <a:solidFill>
                  <a:srgbClr val="002060"/>
                </a:solidFill>
              </a:rPr>
              <a:t>assault</a:t>
            </a:r>
            <a:r>
              <a:rPr lang="es-VE" sz="1000" dirty="0">
                <a:solidFill>
                  <a:srgbClr val="002060"/>
                </a:solidFill>
              </a:rPr>
              <a:t>? </a:t>
            </a:r>
            <a:r>
              <a:rPr lang="es-VE" sz="1000" dirty="0" err="1">
                <a:solidFill>
                  <a:srgbClr val="002060"/>
                </a:solidFill>
              </a:rPr>
              <a:t>Int</a:t>
            </a:r>
            <a:r>
              <a:rPr lang="es-VE" sz="1000" dirty="0">
                <a:solidFill>
                  <a:srgbClr val="002060"/>
                </a:solidFill>
              </a:rPr>
              <a:t> J STD AIDS. 2003;14:99–102.</a:t>
            </a:r>
          </a:p>
          <a:p>
            <a:endParaRPr lang="es-VE" sz="1000" dirty="0">
              <a:solidFill>
                <a:srgbClr val="002060"/>
              </a:solidFill>
            </a:endParaRPr>
          </a:p>
          <a:p>
            <a:r>
              <a:rPr lang="es-VE" sz="1000" dirty="0" err="1">
                <a:solidFill>
                  <a:srgbClr val="002060"/>
                </a:solidFill>
              </a:rPr>
              <a:t>Mollen</a:t>
            </a:r>
            <a:r>
              <a:rPr lang="es-VE" sz="1000" dirty="0">
                <a:solidFill>
                  <a:srgbClr val="002060"/>
                </a:solidFill>
              </a:rPr>
              <a:t> C, </a:t>
            </a:r>
            <a:r>
              <a:rPr lang="es-VE" sz="1000" dirty="0" err="1">
                <a:solidFill>
                  <a:srgbClr val="002060"/>
                </a:solidFill>
              </a:rPr>
              <a:t>Goyal</a:t>
            </a:r>
            <a:r>
              <a:rPr lang="es-VE" sz="1000" dirty="0">
                <a:solidFill>
                  <a:srgbClr val="002060"/>
                </a:solidFill>
              </a:rPr>
              <a:t> MK, </a:t>
            </a:r>
            <a:r>
              <a:rPr lang="es-VE" sz="1000" dirty="0" err="1">
                <a:solidFill>
                  <a:srgbClr val="002060"/>
                </a:solidFill>
              </a:rPr>
              <a:t>Frioux</a:t>
            </a:r>
            <a:r>
              <a:rPr lang="es-VE" sz="1000" dirty="0">
                <a:solidFill>
                  <a:srgbClr val="002060"/>
                </a:solidFill>
              </a:rPr>
              <a:t> SM. </a:t>
            </a:r>
            <a:r>
              <a:rPr lang="es-VE" sz="1000" dirty="0" err="1">
                <a:solidFill>
                  <a:srgbClr val="002060"/>
                </a:solidFill>
              </a:rPr>
              <a:t>Acute</a:t>
            </a:r>
            <a:r>
              <a:rPr lang="es-VE" sz="1000" dirty="0">
                <a:solidFill>
                  <a:srgbClr val="002060"/>
                </a:solidFill>
              </a:rPr>
              <a:t> sexual </a:t>
            </a:r>
            <a:r>
              <a:rPr lang="es-VE" sz="1000" dirty="0" err="1">
                <a:solidFill>
                  <a:srgbClr val="002060"/>
                </a:solidFill>
              </a:rPr>
              <a:t>assault</a:t>
            </a:r>
            <a:r>
              <a:rPr lang="es-VE" sz="1000" dirty="0">
                <a:solidFill>
                  <a:srgbClr val="002060"/>
                </a:solidFill>
              </a:rPr>
              <a:t>: a </a:t>
            </a:r>
            <a:r>
              <a:rPr lang="es-VE" sz="1000" dirty="0" err="1">
                <a:solidFill>
                  <a:srgbClr val="002060"/>
                </a:solidFill>
              </a:rPr>
              <a:t>review</a:t>
            </a:r>
            <a:r>
              <a:rPr lang="es-VE" sz="1000" dirty="0">
                <a:solidFill>
                  <a:srgbClr val="002060"/>
                </a:solidFill>
              </a:rPr>
              <a:t>. Pediatr </a:t>
            </a:r>
            <a:r>
              <a:rPr lang="es-VE" sz="1000" dirty="0" err="1">
                <a:solidFill>
                  <a:srgbClr val="002060"/>
                </a:solidFill>
              </a:rPr>
              <a:t>Emerg</a:t>
            </a:r>
            <a:r>
              <a:rPr lang="es-VE" sz="1000" dirty="0">
                <a:solidFill>
                  <a:srgbClr val="002060"/>
                </a:solidFill>
              </a:rPr>
              <a:t> </a:t>
            </a:r>
            <a:r>
              <a:rPr lang="es-VE" sz="1000" dirty="0" err="1">
                <a:solidFill>
                  <a:srgbClr val="002060"/>
                </a:solidFill>
              </a:rPr>
              <a:t>Care</a:t>
            </a:r>
            <a:r>
              <a:rPr lang="es-VE" sz="1000" dirty="0">
                <a:solidFill>
                  <a:srgbClr val="002060"/>
                </a:solidFill>
              </a:rPr>
              <a:t>. 2012;28:584–93.</a:t>
            </a:r>
          </a:p>
        </p:txBody>
      </p:sp>
    </p:spTree>
    <p:extLst>
      <p:ext uri="{BB962C8B-B14F-4D97-AF65-F5344CB8AC3E}">
        <p14:creationId xmlns:p14="http://schemas.microsoft.com/office/powerpoint/2010/main" val="31270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FD10D-E4D8-497E-B15D-D75EFD10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D25395-E1AF-4BD2-A6E1-962E14562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417688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9129F6E-969A-4B85-B309-6A80669E45B7}"/>
              </a:ext>
            </a:extLst>
          </p:cNvPr>
          <p:cNvSpPr txBox="1"/>
          <p:nvPr/>
        </p:nvSpPr>
        <p:spPr>
          <a:xfrm>
            <a:off x="-1" y="4242029"/>
            <a:ext cx="9144000" cy="800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adolescentes menores de 13  zidovudina (120mg/kg/8h o 4mg/kg/12h) + </a:t>
            </a:r>
            <a:r>
              <a:rPr lang="es-VE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emtricitabina</a:t>
            </a:r>
            <a:r>
              <a:rPr lang="es-VE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(6mg/kg/24h) + lopinavir/ritonavir (230-300mg/kg/12h).</a:t>
            </a:r>
            <a:endParaRPr lang="es-V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79359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title" idx="4294967295"/>
          </p:nvPr>
        </p:nvSpPr>
        <p:spPr>
          <a:xfrm>
            <a:off x="457200" y="2366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 err="1">
                <a:solidFill>
                  <a:schemeClr val="lt1"/>
                </a:solidFill>
              </a:rPr>
              <a:t>Tramiento</a:t>
            </a:r>
            <a:r>
              <a:rPr lang="es-VE" dirty="0">
                <a:solidFill>
                  <a:schemeClr val="lt1"/>
                </a:solidFill>
              </a:rPr>
              <a:t> médico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CBCC4B-87A6-4427-BFC6-CD0535A586F0}"/>
              </a:ext>
            </a:extLst>
          </p:cNvPr>
          <p:cNvSpPr txBox="1"/>
          <p:nvPr/>
        </p:nvSpPr>
        <p:spPr>
          <a:xfrm>
            <a:off x="457200" y="988450"/>
            <a:ext cx="78514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VE" sz="1400" dirty="0">
              <a:solidFill>
                <a:schemeClr val="bg1"/>
              </a:solidFill>
            </a:endParaRPr>
          </a:p>
          <a:p>
            <a:pPr algn="just"/>
            <a:endParaRPr lang="es-VE" dirty="0">
              <a:solidFill>
                <a:schemeClr val="bg1"/>
              </a:solidFill>
            </a:endParaRPr>
          </a:p>
          <a:p>
            <a:pPr algn="just"/>
            <a:r>
              <a:rPr lang="es-V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Anticoncepción de emergencia: </a:t>
            </a:r>
          </a:p>
          <a:p>
            <a:pPr algn="just"/>
            <a:r>
              <a:rPr lang="es-VE" sz="1800" dirty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es-VE" sz="1800" dirty="0">
                <a:solidFill>
                  <a:schemeClr val="bg1"/>
                </a:solidFill>
              </a:rPr>
              <a:t>	</a:t>
            </a:r>
            <a:r>
              <a:rPr lang="es-VE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Levonorgestrel: 1,5 </a:t>
            </a:r>
            <a:r>
              <a:rPr lang="es-VE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</a:t>
            </a:r>
            <a:r>
              <a:rPr lang="es-VE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dosis única.</a:t>
            </a:r>
          </a:p>
          <a:p>
            <a:pPr algn="just"/>
            <a:r>
              <a:rPr lang="es-VE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Acetato de ulipristal: 30 mg VO dosis única.</a:t>
            </a:r>
          </a:p>
          <a:p>
            <a:pPr algn="just"/>
            <a:r>
              <a:rPr lang="es-VE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ACO: 50 µg de etinilestradiol y 0,25 mg de Levonorgestrel, o 0,50 	de </a:t>
            </a:r>
            <a:r>
              <a:rPr lang="es-VE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Norgestrel</a:t>
            </a:r>
            <a:r>
              <a:rPr lang="es-VE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 	toman 2 tabletas, a las 12 horas 2 tabletas más, 	en las primeras 72 horas post exposición.</a:t>
            </a:r>
          </a:p>
          <a:p>
            <a:pPr algn="just"/>
            <a:r>
              <a:rPr lang="es-VE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DIU: De acuerdo a los CME OMS (categoría 3 y 1).</a:t>
            </a:r>
          </a:p>
          <a:p>
            <a:pPr algn="just"/>
            <a:endParaRPr lang="es-VE" dirty="0">
              <a:solidFill>
                <a:schemeClr val="bg1"/>
              </a:solidFill>
            </a:endParaRPr>
          </a:p>
        </p:txBody>
      </p:sp>
      <p:pic>
        <p:nvPicPr>
          <p:cNvPr id="6146" name="Picture 2" descr="Cuántas veces se puede tomar la pastilla de emergencia? - VIX">
            <a:extLst>
              <a:ext uri="{FF2B5EF4-FFF2-40B4-BE49-F238E27FC236}">
                <a16:creationId xmlns:a16="http://schemas.microsoft.com/office/drawing/2014/main" id="{968CDB94-32DE-45FD-94B8-6DC1E07E6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80" y="4286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87FBCFD-E9FF-4404-AC33-7380E8DDAC60}"/>
              </a:ext>
            </a:extLst>
          </p:cNvPr>
          <p:cNvSpPr txBox="1"/>
          <p:nvPr/>
        </p:nvSpPr>
        <p:spPr>
          <a:xfrm>
            <a:off x="0" y="4330154"/>
            <a:ext cx="9144000" cy="82272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Glasier</a:t>
            </a:r>
            <a:r>
              <a:rPr lang="es-VE" sz="1100" dirty="0">
                <a:latin typeface="Calibri" panose="020F0502020204030204" pitchFamily="34" charset="0"/>
                <a:cs typeface="Calibri" panose="020F0502020204030204" pitchFamily="34" charset="0"/>
              </a:rPr>
              <a:t> AF, Cameron ST, Fine PM,. Ulipristal </a:t>
            </a:r>
            <a:r>
              <a:rPr lang="es-V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acetate</a:t>
            </a:r>
            <a:r>
              <a:rPr lang="es-VE" sz="1100" dirty="0">
                <a:latin typeface="Calibri" panose="020F0502020204030204" pitchFamily="34" charset="0"/>
                <a:cs typeface="Calibri" panose="020F0502020204030204" pitchFamily="34" charset="0"/>
              </a:rPr>
              <a:t> versus levonorgestrel </a:t>
            </a:r>
            <a:r>
              <a:rPr lang="es-V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V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V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emergency</a:t>
            </a:r>
            <a:r>
              <a:rPr lang="es-V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V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contraception</a:t>
            </a:r>
            <a:r>
              <a:rPr lang="es-VE" sz="11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s-V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randomised</a:t>
            </a:r>
            <a:r>
              <a:rPr lang="es-VE" sz="1100" dirty="0">
                <a:latin typeface="Calibri" panose="020F0502020204030204" pitchFamily="34" charset="0"/>
                <a:cs typeface="Calibri" panose="020F0502020204030204" pitchFamily="34" charset="0"/>
              </a:rPr>
              <a:t> non-</a:t>
            </a:r>
            <a:r>
              <a:rPr lang="es-V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inferiority</a:t>
            </a:r>
            <a:r>
              <a:rPr lang="es-VE" sz="1100" dirty="0">
                <a:latin typeface="Calibri" panose="020F0502020204030204" pitchFamily="34" charset="0"/>
                <a:cs typeface="Calibri" panose="020F0502020204030204" pitchFamily="34" charset="0"/>
              </a:rPr>
              <a:t> trial and meta-</a:t>
            </a:r>
            <a:r>
              <a:rPr lang="es-V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es-VE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VE" sz="1100" i="1" dirty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s-VE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s-V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Lancet</a:t>
            </a:r>
            <a:r>
              <a:rPr lang="es-VE" sz="1100" dirty="0">
                <a:latin typeface="Calibri" panose="020F0502020204030204" pitchFamily="34" charset="0"/>
                <a:cs typeface="Calibri" panose="020F0502020204030204" pitchFamily="34" charset="0"/>
              </a:rPr>
              <a:t> 2010; 375: 555–62.</a:t>
            </a:r>
          </a:p>
          <a:p>
            <a:pPr algn="l" fontAlgn="base">
              <a:lnSpc>
                <a:spcPct val="150000"/>
              </a:lnSpc>
            </a:pPr>
            <a:r>
              <a:rPr lang="es-VE" sz="11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Organización Mundial de la Salud. Criterios médicos de elegibilidad para el uso de anticonceptivos </a:t>
            </a:r>
            <a:r>
              <a:rPr lang="es-VE" sz="11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Quinta edición. 2015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pic>
        <p:nvPicPr>
          <p:cNvPr id="17" name="Picture 2" descr="C:\Users\Windows Vista\Pictures\2012-07-25 adol\adol 025.jpg">
            <a:extLst>
              <a:ext uri="{FF2B5EF4-FFF2-40B4-BE49-F238E27FC236}">
                <a16:creationId xmlns:a16="http://schemas.microsoft.com/office/drawing/2014/main" id="{F3E19E68-D62A-45C7-B884-52AAA8F98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 contrast="40000"/>
          </a:blip>
          <a:srcRect t="6951" b="18500"/>
          <a:stretch>
            <a:fillRect/>
          </a:stretch>
        </p:blipFill>
        <p:spPr bwMode="auto">
          <a:xfrm>
            <a:off x="1569561" y="140030"/>
            <a:ext cx="6004878" cy="486343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650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Plumas">
            <a:extLst>
              <a:ext uri="{FF2B5EF4-FFF2-40B4-BE49-F238E27FC236}">
                <a16:creationId xmlns:a16="http://schemas.microsoft.com/office/drawing/2014/main" id="{96992EF4-8159-42AB-A663-6FC4E1D5D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 descr="ST08L">
            <a:extLst>
              <a:ext uri="{FF2B5EF4-FFF2-40B4-BE49-F238E27FC236}">
                <a16:creationId xmlns:a16="http://schemas.microsoft.com/office/drawing/2014/main" id="{5BB01AE3-3010-40A2-A380-2C3DF9C7A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11" y="372729"/>
            <a:ext cx="5724525" cy="364206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6" descr="ST02L">
            <a:extLst>
              <a:ext uri="{FF2B5EF4-FFF2-40B4-BE49-F238E27FC236}">
                <a16:creationId xmlns:a16="http://schemas.microsoft.com/office/drawing/2014/main" id="{F587513D-04D7-4A82-BEE3-75718BBC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11" y="372729"/>
            <a:ext cx="2906290" cy="2739565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Text Box 8">
            <a:extLst>
              <a:ext uri="{FF2B5EF4-FFF2-40B4-BE49-F238E27FC236}">
                <a16:creationId xmlns:a16="http://schemas.microsoft.com/office/drawing/2014/main" id="{DB1E413C-8796-4196-95BF-1A310BD29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232" y="3192635"/>
            <a:ext cx="2682768" cy="646331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V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SECUELAS DE LA VIOLENCIA SEXUAL </a:t>
            </a:r>
            <a:endParaRPr lang="es-ES" altLang="es-V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087" name="Picture 10" descr="BD21332_">
            <a:extLst>
              <a:ext uri="{FF2B5EF4-FFF2-40B4-BE49-F238E27FC236}">
                <a16:creationId xmlns:a16="http://schemas.microsoft.com/office/drawing/2014/main" id="{FF2D9DDB-F9A8-487D-BAF6-6253FE74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4516041"/>
            <a:ext cx="5724525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220133" y="451556"/>
            <a:ext cx="5503334" cy="81734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Secuelas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s-VE" dirty="0"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2"/>
          </p:nvPr>
        </p:nvSpPr>
        <p:spPr>
          <a:xfrm>
            <a:off x="5926667" y="1285975"/>
            <a:ext cx="3031066" cy="3660676"/>
          </a:xfrm>
          <a:custGeom>
            <a:avLst/>
            <a:gdLst>
              <a:gd name="connsiteX0" fmla="*/ 0 w 3031066"/>
              <a:gd name="connsiteY0" fmla="*/ 0 h 3660676"/>
              <a:gd name="connsiteX1" fmla="*/ 535488 w 3031066"/>
              <a:gd name="connsiteY1" fmla="*/ 0 h 3660676"/>
              <a:gd name="connsiteX2" fmla="*/ 949734 w 3031066"/>
              <a:gd name="connsiteY2" fmla="*/ 0 h 3660676"/>
              <a:gd name="connsiteX3" fmla="*/ 1424601 w 3031066"/>
              <a:gd name="connsiteY3" fmla="*/ 0 h 3660676"/>
              <a:gd name="connsiteX4" fmla="*/ 1990400 w 3031066"/>
              <a:gd name="connsiteY4" fmla="*/ 0 h 3660676"/>
              <a:gd name="connsiteX5" fmla="*/ 2495578 w 3031066"/>
              <a:gd name="connsiteY5" fmla="*/ 0 h 3660676"/>
              <a:gd name="connsiteX6" fmla="*/ 3031066 w 3031066"/>
              <a:gd name="connsiteY6" fmla="*/ 0 h 3660676"/>
              <a:gd name="connsiteX7" fmla="*/ 3031066 w 3031066"/>
              <a:gd name="connsiteY7" fmla="*/ 486347 h 3660676"/>
              <a:gd name="connsiteX8" fmla="*/ 3031066 w 3031066"/>
              <a:gd name="connsiteY8" fmla="*/ 936087 h 3660676"/>
              <a:gd name="connsiteX9" fmla="*/ 3031066 w 3031066"/>
              <a:gd name="connsiteY9" fmla="*/ 1495648 h 3660676"/>
              <a:gd name="connsiteX10" fmla="*/ 3031066 w 3031066"/>
              <a:gd name="connsiteY10" fmla="*/ 1945388 h 3660676"/>
              <a:gd name="connsiteX11" fmla="*/ 3031066 w 3031066"/>
              <a:gd name="connsiteY11" fmla="*/ 2358521 h 3660676"/>
              <a:gd name="connsiteX12" fmla="*/ 3031066 w 3031066"/>
              <a:gd name="connsiteY12" fmla="*/ 2808261 h 3660676"/>
              <a:gd name="connsiteX13" fmla="*/ 3031066 w 3031066"/>
              <a:gd name="connsiteY13" fmla="*/ 3660676 h 3660676"/>
              <a:gd name="connsiteX14" fmla="*/ 2525888 w 3031066"/>
              <a:gd name="connsiteY14" fmla="*/ 3660676 h 3660676"/>
              <a:gd name="connsiteX15" fmla="*/ 2020711 w 3031066"/>
              <a:gd name="connsiteY15" fmla="*/ 3660676 h 3660676"/>
              <a:gd name="connsiteX16" fmla="*/ 1576154 w 3031066"/>
              <a:gd name="connsiteY16" fmla="*/ 3660676 h 3660676"/>
              <a:gd name="connsiteX17" fmla="*/ 1070977 w 3031066"/>
              <a:gd name="connsiteY17" fmla="*/ 3660676 h 3660676"/>
              <a:gd name="connsiteX18" fmla="*/ 565799 w 3031066"/>
              <a:gd name="connsiteY18" fmla="*/ 3660676 h 3660676"/>
              <a:gd name="connsiteX19" fmla="*/ 0 w 3031066"/>
              <a:gd name="connsiteY19" fmla="*/ 3660676 h 3660676"/>
              <a:gd name="connsiteX20" fmla="*/ 0 w 3031066"/>
              <a:gd name="connsiteY20" fmla="*/ 3137722 h 3660676"/>
              <a:gd name="connsiteX21" fmla="*/ 0 w 3031066"/>
              <a:gd name="connsiteY21" fmla="*/ 2651375 h 3660676"/>
              <a:gd name="connsiteX22" fmla="*/ 0 w 3031066"/>
              <a:gd name="connsiteY22" fmla="*/ 2128422 h 3660676"/>
              <a:gd name="connsiteX23" fmla="*/ 0 w 3031066"/>
              <a:gd name="connsiteY23" fmla="*/ 1568861 h 3660676"/>
              <a:gd name="connsiteX24" fmla="*/ 0 w 3031066"/>
              <a:gd name="connsiteY24" fmla="*/ 1009301 h 3660676"/>
              <a:gd name="connsiteX25" fmla="*/ 0 w 3031066"/>
              <a:gd name="connsiteY25" fmla="*/ 449740 h 3660676"/>
              <a:gd name="connsiteX26" fmla="*/ 0 w 3031066"/>
              <a:gd name="connsiteY26" fmla="*/ 0 h 366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1066" h="3660676" fill="none" extrusionOk="0">
                <a:moveTo>
                  <a:pt x="0" y="0"/>
                </a:moveTo>
                <a:cubicBezTo>
                  <a:pt x="267685" y="-45299"/>
                  <a:pt x="343675" y="70"/>
                  <a:pt x="535488" y="0"/>
                </a:cubicBezTo>
                <a:cubicBezTo>
                  <a:pt x="727301" y="-70"/>
                  <a:pt x="844520" y="45088"/>
                  <a:pt x="949734" y="0"/>
                </a:cubicBezTo>
                <a:cubicBezTo>
                  <a:pt x="1054948" y="-45088"/>
                  <a:pt x="1194423" y="29133"/>
                  <a:pt x="1424601" y="0"/>
                </a:cubicBezTo>
                <a:cubicBezTo>
                  <a:pt x="1654779" y="-29133"/>
                  <a:pt x="1806986" y="46709"/>
                  <a:pt x="1990400" y="0"/>
                </a:cubicBezTo>
                <a:cubicBezTo>
                  <a:pt x="2173814" y="-46709"/>
                  <a:pt x="2246935" y="27867"/>
                  <a:pt x="2495578" y="0"/>
                </a:cubicBezTo>
                <a:cubicBezTo>
                  <a:pt x="2744221" y="-27867"/>
                  <a:pt x="2817652" y="42125"/>
                  <a:pt x="3031066" y="0"/>
                </a:cubicBezTo>
                <a:cubicBezTo>
                  <a:pt x="3061727" y="172949"/>
                  <a:pt x="2985985" y="281108"/>
                  <a:pt x="3031066" y="486347"/>
                </a:cubicBezTo>
                <a:cubicBezTo>
                  <a:pt x="3076147" y="691586"/>
                  <a:pt x="2977274" y="747959"/>
                  <a:pt x="3031066" y="936087"/>
                </a:cubicBezTo>
                <a:cubicBezTo>
                  <a:pt x="3084858" y="1124215"/>
                  <a:pt x="3023649" y="1296423"/>
                  <a:pt x="3031066" y="1495648"/>
                </a:cubicBezTo>
                <a:cubicBezTo>
                  <a:pt x="3038483" y="1694873"/>
                  <a:pt x="2983006" y="1800259"/>
                  <a:pt x="3031066" y="1945388"/>
                </a:cubicBezTo>
                <a:cubicBezTo>
                  <a:pt x="3079126" y="2090517"/>
                  <a:pt x="2993300" y="2234124"/>
                  <a:pt x="3031066" y="2358521"/>
                </a:cubicBezTo>
                <a:cubicBezTo>
                  <a:pt x="3068832" y="2482918"/>
                  <a:pt x="3011200" y="2669460"/>
                  <a:pt x="3031066" y="2808261"/>
                </a:cubicBezTo>
                <a:cubicBezTo>
                  <a:pt x="3050932" y="2947062"/>
                  <a:pt x="2963518" y="3391369"/>
                  <a:pt x="3031066" y="3660676"/>
                </a:cubicBezTo>
                <a:cubicBezTo>
                  <a:pt x="2848711" y="3674579"/>
                  <a:pt x="2737986" y="3617444"/>
                  <a:pt x="2525888" y="3660676"/>
                </a:cubicBezTo>
                <a:cubicBezTo>
                  <a:pt x="2313790" y="3703908"/>
                  <a:pt x="2186835" y="3633920"/>
                  <a:pt x="2020711" y="3660676"/>
                </a:cubicBezTo>
                <a:cubicBezTo>
                  <a:pt x="1854587" y="3687432"/>
                  <a:pt x="1729502" y="3655233"/>
                  <a:pt x="1576154" y="3660676"/>
                </a:cubicBezTo>
                <a:cubicBezTo>
                  <a:pt x="1422806" y="3666119"/>
                  <a:pt x="1276169" y="3645261"/>
                  <a:pt x="1070977" y="3660676"/>
                </a:cubicBezTo>
                <a:cubicBezTo>
                  <a:pt x="865785" y="3676091"/>
                  <a:pt x="683282" y="3653233"/>
                  <a:pt x="565799" y="3660676"/>
                </a:cubicBezTo>
                <a:cubicBezTo>
                  <a:pt x="448316" y="3668119"/>
                  <a:pt x="146287" y="3603322"/>
                  <a:pt x="0" y="3660676"/>
                </a:cubicBezTo>
                <a:cubicBezTo>
                  <a:pt x="-51847" y="3401680"/>
                  <a:pt x="47550" y="3368376"/>
                  <a:pt x="0" y="3137722"/>
                </a:cubicBezTo>
                <a:cubicBezTo>
                  <a:pt x="-47550" y="2907068"/>
                  <a:pt x="22635" y="2809153"/>
                  <a:pt x="0" y="2651375"/>
                </a:cubicBezTo>
                <a:cubicBezTo>
                  <a:pt x="-22635" y="2493597"/>
                  <a:pt x="17560" y="2354085"/>
                  <a:pt x="0" y="2128422"/>
                </a:cubicBezTo>
                <a:cubicBezTo>
                  <a:pt x="-17560" y="1902759"/>
                  <a:pt x="39043" y="1712714"/>
                  <a:pt x="0" y="1568861"/>
                </a:cubicBezTo>
                <a:cubicBezTo>
                  <a:pt x="-39043" y="1425008"/>
                  <a:pt x="15607" y="1215111"/>
                  <a:pt x="0" y="1009301"/>
                </a:cubicBezTo>
                <a:cubicBezTo>
                  <a:pt x="-15607" y="803491"/>
                  <a:pt x="27055" y="696279"/>
                  <a:pt x="0" y="449740"/>
                </a:cubicBezTo>
                <a:cubicBezTo>
                  <a:pt x="-27055" y="203201"/>
                  <a:pt x="51556" y="195231"/>
                  <a:pt x="0" y="0"/>
                </a:cubicBezTo>
                <a:close/>
              </a:path>
              <a:path w="3031066" h="3660676" stroke="0" extrusionOk="0">
                <a:moveTo>
                  <a:pt x="0" y="0"/>
                </a:moveTo>
                <a:cubicBezTo>
                  <a:pt x="169305" y="-37603"/>
                  <a:pt x="367811" y="20435"/>
                  <a:pt x="474867" y="0"/>
                </a:cubicBezTo>
                <a:cubicBezTo>
                  <a:pt x="581923" y="-20435"/>
                  <a:pt x="723784" y="46510"/>
                  <a:pt x="889113" y="0"/>
                </a:cubicBezTo>
                <a:cubicBezTo>
                  <a:pt x="1054442" y="-46510"/>
                  <a:pt x="1335521" y="30629"/>
                  <a:pt x="1454912" y="0"/>
                </a:cubicBezTo>
                <a:cubicBezTo>
                  <a:pt x="1574303" y="-30629"/>
                  <a:pt x="1794842" y="33798"/>
                  <a:pt x="1929779" y="0"/>
                </a:cubicBezTo>
                <a:cubicBezTo>
                  <a:pt x="2064716" y="-33798"/>
                  <a:pt x="2241107" y="3261"/>
                  <a:pt x="2404646" y="0"/>
                </a:cubicBezTo>
                <a:cubicBezTo>
                  <a:pt x="2568185" y="-3261"/>
                  <a:pt x="2847985" y="43963"/>
                  <a:pt x="3031066" y="0"/>
                </a:cubicBezTo>
                <a:cubicBezTo>
                  <a:pt x="3034560" y="209215"/>
                  <a:pt x="2988935" y="313233"/>
                  <a:pt x="3031066" y="449740"/>
                </a:cubicBezTo>
                <a:cubicBezTo>
                  <a:pt x="3073197" y="586247"/>
                  <a:pt x="3007685" y="847821"/>
                  <a:pt x="3031066" y="972694"/>
                </a:cubicBezTo>
                <a:cubicBezTo>
                  <a:pt x="3054447" y="1097567"/>
                  <a:pt x="2997651" y="1292862"/>
                  <a:pt x="3031066" y="1422434"/>
                </a:cubicBezTo>
                <a:cubicBezTo>
                  <a:pt x="3064481" y="1552006"/>
                  <a:pt x="2984486" y="1713263"/>
                  <a:pt x="3031066" y="1872174"/>
                </a:cubicBezTo>
                <a:cubicBezTo>
                  <a:pt x="3077646" y="2031085"/>
                  <a:pt x="2975450" y="2202010"/>
                  <a:pt x="3031066" y="2395128"/>
                </a:cubicBezTo>
                <a:cubicBezTo>
                  <a:pt x="3086682" y="2588246"/>
                  <a:pt x="2995398" y="2756727"/>
                  <a:pt x="3031066" y="2954688"/>
                </a:cubicBezTo>
                <a:cubicBezTo>
                  <a:pt x="3066734" y="3152649"/>
                  <a:pt x="3015165" y="3433378"/>
                  <a:pt x="3031066" y="3660676"/>
                </a:cubicBezTo>
                <a:cubicBezTo>
                  <a:pt x="2828088" y="3687414"/>
                  <a:pt x="2768440" y="3659242"/>
                  <a:pt x="2525888" y="3660676"/>
                </a:cubicBezTo>
                <a:cubicBezTo>
                  <a:pt x="2283336" y="3662110"/>
                  <a:pt x="2181536" y="3617425"/>
                  <a:pt x="2081332" y="3660676"/>
                </a:cubicBezTo>
                <a:cubicBezTo>
                  <a:pt x="1981128" y="3703927"/>
                  <a:pt x="1727445" y="3649496"/>
                  <a:pt x="1576154" y="3660676"/>
                </a:cubicBezTo>
                <a:cubicBezTo>
                  <a:pt x="1424863" y="3671856"/>
                  <a:pt x="1187251" y="3597298"/>
                  <a:pt x="1010355" y="3660676"/>
                </a:cubicBezTo>
                <a:cubicBezTo>
                  <a:pt x="833459" y="3724054"/>
                  <a:pt x="674251" y="3612396"/>
                  <a:pt x="505178" y="3660676"/>
                </a:cubicBezTo>
                <a:cubicBezTo>
                  <a:pt x="336105" y="3708956"/>
                  <a:pt x="149663" y="3653018"/>
                  <a:pt x="0" y="3660676"/>
                </a:cubicBezTo>
                <a:cubicBezTo>
                  <a:pt x="-26326" y="3564322"/>
                  <a:pt x="40440" y="3432408"/>
                  <a:pt x="0" y="3210936"/>
                </a:cubicBezTo>
                <a:cubicBezTo>
                  <a:pt x="-40440" y="2989464"/>
                  <a:pt x="31293" y="2868898"/>
                  <a:pt x="0" y="2724589"/>
                </a:cubicBezTo>
                <a:cubicBezTo>
                  <a:pt x="-31293" y="2580280"/>
                  <a:pt x="42530" y="2272062"/>
                  <a:pt x="0" y="2128422"/>
                </a:cubicBezTo>
                <a:cubicBezTo>
                  <a:pt x="-42530" y="1984782"/>
                  <a:pt x="60291" y="1785726"/>
                  <a:pt x="0" y="1605468"/>
                </a:cubicBezTo>
                <a:cubicBezTo>
                  <a:pt x="-60291" y="1425210"/>
                  <a:pt x="17295" y="1329186"/>
                  <a:pt x="0" y="1119121"/>
                </a:cubicBezTo>
                <a:cubicBezTo>
                  <a:pt x="-17295" y="909056"/>
                  <a:pt x="22055" y="793356"/>
                  <a:pt x="0" y="705988"/>
                </a:cubicBezTo>
                <a:cubicBezTo>
                  <a:pt x="-22055" y="618620"/>
                  <a:pt x="80144" y="332543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b="1" dirty="0">
                <a:solidFill>
                  <a:schemeClr val="bg1">
                    <a:alpha val="84000"/>
                  </a:schemeClr>
                </a:solidFill>
              </a:rPr>
              <a:t>A largo Plazo: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b="1" dirty="0">
                <a:solidFill>
                  <a:srgbClr val="FFFF00">
                    <a:alpha val="84000"/>
                  </a:srgbClr>
                </a:solidFill>
              </a:rPr>
              <a:t>Abandono del hogar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b="1" dirty="0">
                <a:solidFill>
                  <a:srgbClr val="FFFF00">
                    <a:alpha val="84000"/>
                  </a:srgbClr>
                </a:solidFill>
              </a:rPr>
              <a:t>Baja autoestima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b="1" dirty="0">
                <a:solidFill>
                  <a:srgbClr val="FFFF00">
                    <a:alpha val="84000"/>
                  </a:srgbClr>
                </a:solidFill>
              </a:rPr>
              <a:t>Prostitución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b="1" dirty="0">
                <a:solidFill>
                  <a:srgbClr val="FFFF00">
                    <a:alpha val="84000"/>
                  </a:srgbClr>
                </a:solidFill>
              </a:rPr>
              <a:t> Ansiedad y Depresión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b="1" dirty="0">
                <a:solidFill>
                  <a:srgbClr val="FFFF00">
                    <a:alpha val="84000"/>
                  </a:srgbClr>
                </a:solidFill>
              </a:rPr>
              <a:t>Ideación suicida</a:t>
            </a:r>
          </a:p>
          <a:p>
            <a:pPr marL="0" indent="0" algn="ctr">
              <a:buSzPts val="1100"/>
              <a:buNone/>
            </a:pPr>
            <a:r>
              <a:rPr lang="es-VE" sz="1800" b="1" dirty="0">
                <a:solidFill>
                  <a:srgbClr val="FFFF00">
                    <a:alpha val="84000"/>
                  </a:srgbClr>
                </a:solidFill>
              </a:rPr>
              <a:t>Embarazo/ITS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b="1" dirty="0">
                <a:solidFill>
                  <a:srgbClr val="FFFF00">
                    <a:alpha val="84000"/>
                  </a:srgbClr>
                </a:solidFill>
              </a:rPr>
              <a:t>Violencia sexual hacia otros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b="1" dirty="0">
                <a:solidFill>
                  <a:srgbClr val="FFFF00">
                    <a:alpha val="84000"/>
                  </a:srgbClr>
                </a:solidFill>
              </a:rPr>
              <a:t>La muerte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VE" sz="2000" b="1" dirty="0">
              <a:solidFill>
                <a:srgbClr val="FFFF00">
                  <a:alpha val="84000"/>
                </a:srgbClr>
              </a:solidFill>
            </a:endParaRPr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14716" y="2987318"/>
            <a:ext cx="3482624" cy="19157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 algn="ctr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_tradnl" altLang="es-VE" b="1" dirty="0">
                <a:solidFill>
                  <a:srgbClr val="0033CC"/>
                </a:solidFill>
              </a:rPr>
              <a:t>Efectos iniciales: </a:t>
            </a:r>
          </a:p>
          <a:p>
            <a:pPr marL="76200" indent="0" algn="ctr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_tradnl" altLang="es-VE" b="1" dirty="0">
                <a:solidFill>
                  <a:srgbClr val="0033CC"/>
                </a:solidFill>
              </a:rPr>
              <a:t>(</a:t>
            </a:r>
            <a:r>
              <a:rPr lang="es-ES_tradnl" altLang="es-VE" sz="2400" b="1" dirty="0">
                <a:solidFill>
                  <a:srgbClr val="0033CC"/>
                </a:solidFill>
              </a:rPr>
              <a:t>los dos primeros años</a:t>
            </a:r>
            <a:r>
              <a:rPr lang="es-ES_tradnl" altLang="es-VE" b="1" dirty="0">
                <a:solidFill>
                  <a:srgbClr val="0033CC"/>
                </a:solidFill>
              </a:rPr>
              <a:t>)</a:t>
            </a:r>
          </a:p>
          <a:p>
            <a:pPr marL="76200" indent="0" algn="ctr" eaLnBrk="1" hangingPunct="1">
              <a:spcBef>
                <a:spcPct val="50000"/>
              </a:spcBef>
              <a:buNone/>
            </a:pPr>
            <a:r>
              <a:rPr lang="es-ES_tradnl" altLang="es-VE" sz="2400" b="1" dirty="0">
                <a:solidFill>
                  <a:schemeClr val="bg1"/>
                </a:solidFill>
              </a:rPr>
              <a:t>Desconfianza y vergüenza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2"/>
          </p:nvPr>
        </p:nvSpPr>
        <p:spPr>
          <a:xfrm>
            <a:off x="457200" y="4626399"/>
            <a:ext cx="82296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pic>
        <p:nvPicPr>
          <p:cNvPr id="1026" name="Picture 2" descr="Buscando-Justicia-AMG - Feministas en Lucha Málaga">
            <a:extLst>
              <a:ext uri="{FF2B5EF4-FFF2-40B4-BE49-F238E27FC236}">
                <a16:creationId xmlns:a16="http://schemas.microsoft.com/office/drawing/2014/main" id="{75D4D758-E793-40CD-89E3-AA5B4A96F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61" y="2975240"/>
            <a:ext cx="2114550" cy="193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97B744A-2716-462E-B674-C5027752230E}"/>
              </a:ext>
            </a:extLst>
          </p:cNvPr>
          <p:cNvSpPr txBox="1"/>
          <p:nvPr/>
        </p:nvSpPr>
        <p:spPr>
          <a:xfrm>
            <a:off x="85621" y="1387053"/>
            <a:ext cx="5755425" cy="14773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VE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violencia hacia NNA es una gravísima violación a los derechos humanos, que constituye un problema de salud pública y que impacta o puede impactar a corto, mediano y largo plazo en diversos ámbitos de la vida (salud, educativo, social, vincular, etcétera) OMS 2016</a:t>
            </a:r>
          </a:p>
        </p:txBody>
      </p:sp>
    </p:spTree>
    <p:extLst>
      <p:ext uri="{BB962C8B-B14F-4D97-AF65-F5344CB8AC3E}">
        <p14:creationId xmlns:p14="http://schemas.microsoft.com/office/powerpoint/2010/main" val="21351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1FCE4B9-22E9-41FA-8B02-0E4E7C896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18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 eaLnBrk="1" hangingPunct="1"/>
            <a:r>
              <a:rPr lang="es-VE" altLang="es-VE" dirty="0">
                <a:solidFill>
                  <a:schemeClr val="accent5"/>
                </a:solidFill>
              </a:rPr>
              <a:t>Prevención: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AFDBD81-A7B4-4743-835C-97EFD101E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843" y="603484"/>
            <a:ext cx="8229600" cy="31269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Sensibilización ante la problemática.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Difusión de la información sobre los derechos fundamentales sexuales y 	  reproductivos de las niñas, niños y adolescentes.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Crear espacios  para hablar con las niñas, niños y adolescentes sobre </a:t>
            </a:r>
            <a:r>
              <a:rPr lang="es-ES_tradnl" altLang="es-VE" sz="1800" b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violencia </a:t>
            </a:r>
            <a: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sexual, así como las medidas de autoprotección.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Fomentar la autoestima, autoconfianza y asertividad de las niñas, niños y 	  adolescentes.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Reforzando la comunicación efectiva padre/madre e hijos.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Programas de prevención en las escuelas.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Enseñarles a decir NO.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Enseñarles a identificar situaciones de violencia sexual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Realizar programas de prevención y tratamiento a los agresores</a:t>
            </a:r>
            <a:endParaRPr kumimoji="0" lang="es-ES" altLang="es-V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eaLnBrk="1" hangingPunct="1"/>
            <a:endParaRPr lang="es-VE" altLang="es-VE" dirty="0"/>
          </a:p>
        </p:txBody>
      </p:sp>
      <p:pic>
        <p:nvPicPr>
          <p:cNvPr id="7170" name="Picture 2" descr="Respétame! Cartilla para prevenir la violencia sexual en la niñez -  Fundación Género con Clase">
            <a:extLst>
              <a:ext uri="{FF2B5EF4-FFF2-40B4-BE49-F238E27FC236}">
                <a16:creationId xmlns:a16="http://schemas.microsoft.com/office/drawing/2014/main" id="{F0FE217A-1146-40C0-85F3-C447F7E9F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67" y="2975330"/>
            <a:ext cx="2721813" cy="151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0" name="Picture 20" descr="MB42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</p:spPr>
      </p:pic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1656160" y="4516042"/>
            <a:ext cx="6101953" cy="507831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s-ES_tradnl" sz="2700">
                <a:solidFill>
                  <a:schemeClr val="bg1"/>
                </a:solidFill>
                <a:latin typeface="Lucida Calligraphy" pitchFamily="66" charset="0"/>
              </a:rPr>
              <a:t>GRACIAS</a:t>
            </a:r>
            <a:r>
              <a:rPr lang="es-ES_tradnl" sz="2700">
                <a:solidFill>
                  <a:srgbClr val="FFFF00"/>
                </a:solidFill>
                <a:latin typeface="French Script MT" pitchFamily="66" charset="0"/>
              </a:rPr>
              <a:t> </a:t>
            </a:r>
            <a:r>
              <a:rPr lang="es-ES_tradnl" sz="2700">
                <a:solidFill>
                  <a:schemeClr val="bg1"/>
                </a:solidFill>
                <a:latin typeface="Lucida Calligraphy" pitchFamily="66" charset="0"/>
              </a:rPr>
              <a:t>POR SU ATENCIÓN</a:t>
            </a:r>
            <a:endParaRPr lang="es-ES" sz="2700">
              <a:solidFill>
                <a:schemeClr val="bg1"/>
              </a:solidFill>
              <a:latin typeface="Lucida Calligraphy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D9245CA-2804-4593-9166-C0690C09F7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mtClean="0"/>
              <a:t>4</a:t>
            </a:fld>
            <a:endParaRPr lang="es-VE"/>
          </a:p>
        </p:txBody>
      </p:sp>
      <p:pic>
        <p:nvPicPr>
          <p:cNvPr id="2050" name="Picture 2" descr="NIÑEZ Y ADOLESCENCIA VÍCTIMAS DE VIOLENCIA SEXUAL, UN CONTEXTO ENTRABADO EN  LA RE VICTIMIZACIÓN DESDE LO LEGAL – RUBÉN CARLOS TUNQUI CRUZ – NANCY  LOREDO ZAMBRANA – BOLIVIA | PSICOLOGÍA JURÍDICA Y FORENSE">
            <a:extLst>
              <a:ext uri="{FF2B5EF4-FFF2-40B4-BE49-F238E27FC236}">
                <a16:creationId xmlns:a16="http://schemas.microsoft.com/office/drawing/2014/main" id="{47FAA5DF-A29C-41EE-B77A-E2B74576B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04788"/>
            <a:ext cx="621982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" name="Picture 14" descr="A 30 años de la Convención sobre los Derechos del Niño,UNICEF llama a los  Estados de América Latina a cumplir con sus compromisos con la niñez en la  región - Examen ONU">
            <a:extLst>
              <a:ext uri="{FF2B5EF4-FFF2-40B4-BE49-F238E27FC236}">
                <a16:creationId xmlns:a16="http://schemas.microsoft.com/office/drawing/2014/main" id="{D5DD0AE8-B49B-46D1-964D-703537AE2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6" y="155797"/>
            <a:ext cx="8805447" cy="483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3A7ECB6-2F44-4A37-AD39-DCD4C04D07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mtClean="0"/>
              <a:t>6</a:t>
            </a:fld>
            <a:endParaRPr lang="es-VE"/>
          </a:p>
        </p:txBody>
      </p:sp>
      <p:pic>
        <p:nvPicPr>
          <p:cNvPr id="4098" name="Picture 2" descr="IDENNA Carabobo (@idennacarabobo1) | Twitter">
            <a:extLst>
              <a:ext uri="{FF2B5EF4-FFF2-40B4-BE49-F238E27FC236}">
                <a16:creationId xmlns:a16="http://schemas.microsoft.com/office/drawing/2014/main" id="{6B450E7B-B44E-4CA2-BE19-6209E192B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093" y="141258"/>
            <a:ext cx="6497814" cy="486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647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331119" y="303610"/>
            <a:ext cx="4429013" cy="369332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square">
            <a:spAutoFit/>
            <a:flatTx/>
          </a:bodyPr>
          <a:lstStyle/>
          <a:p>
            <a:pPr algn="ctr"/>
            <a:r>
              <a:rPr lang="es-VE" sz="1800" dirty="0">
                <a:solidFill>
                  <a:schemeClr val="bg1"/>
                </a:solidFill>
              </a:rPr>
              <a:t>VIOLENCIA SEXUAL</a:t>
            </a:r>
            <a:endParaRPr lang="es-ES" sz="1800" b="1" dirty="0">
              <a:solidFill>
                <a:srgbClr val="FFFF00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601390" y="1042721"/>
            <a:ext cx="5509022" cy="40011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s-ES_tradnl" sz="2000" b="1" dirty="0">
                <a:solidFill>
                  <a:srgbClr val="FFFF00"/>
                </a:solidFill>
              </a:rPr>
              <a:t>Clasificación 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141935" y="1762125"/>
            <a:ext cx="3942233" cy="8309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squar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s-ES_tradnl" sz="1600" b="1" dirty="0">
                <a:solidFill>
                  <a:schemeClr val="bg1"/>
                </a:solidFill>
              </a:rPr>
              <a:t>Sin contacto físico que incluye exhibición de genitales, pornografía visual, verbal, etc.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303264" y="2912416"/>
            <a:ext cx="4105275" cy="954107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s-ES_tradnl" sz="1050" dirty="0"/>
              <a:t>		             </a:t>
            </a:r>
            <a:r>
              <a:rPr lang="es-ES_tradnl" b="1" dirty="0">
                <a:solidFill>
                  <a:schemeClr val="bg1"/>
                </a:solidFill>
              </a:rPr>
              <a:t>Sin penetración</a:t>
            </a:r>
          </a:p>
          <a:p>
            <a:pPr>
              <a:spcBef>
                <a:spcPct val="50000"/>
              </a:spcBef>
            </a:pPr>
            <a:r>
              <a:rPr lang="es-ES_tradnl" b="1" dirty="0">
                <a:solidFill>
                  <a:schemeClr val="bg1"/>
                </a:solidFill>
              </a:rPr>
              <a:t>Con contacto físico</a:t>
            </a:r>
          </a:p>
          <a:p>
            <a:pPr>
              <a:spcBef>
                <a:spcPct val="50000"/>
              </a:spcBef>
            </a:pPr>
            <a:r>
              <a:rPr lang="es-ES_tradnl" b="1" dirty="0">
                <a:solidFill>
                  <a:schemeClr val="bg1"/>
                </a:solidFill>
              </a:rPr>
              <a:t>		</a:t>
            </a:r>
            <a:r>
              <a:rPr lang="es-ES_tradnl" dirty="0">
                <a:solidFill>
                  <a:schemeClr val="bg1"/>
                </a:solidFill>
              </a:rPr>
              <a:t>          </a:t>
            </a:r>
            <a:r>
              <a:rPr lang="es-ES_tradnl" b="1" dirty="0">
                <a:solidFill>
                  <a:schemeClr val="bg1"/>
                </a:solidFill>
              </a:rPr>
              <a:t>Con penetración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303264" y="4246430"/>
            <a:ext cx="5158692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squar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s-ES_tradnl" sz="1600" b="1" dirty="0">
                <a:solidFill>
                  <a:schemeClr val="bg1"/>
                </a:solidFill>
              </a:rPr>
              <a:t>Otras: Prostitución </a:t>
            </a:r>
            <a:r>
              <a:rPr lang="es-ES_tradnl" sz="1600" b="1" dirty="0" err="1">
                <a:solidFill>
                  <a:schemeClr val="bg1"/>
                </a:solidFill>
              </a:rPr>
              <a:t>infanto</a:t>
            </a:r>
            <a:r>
              <a:rPr lang="es-ES_tradnl" sz="1600" b="1" dirty="0">
                <a:solidFill>
                  <a:schemeClr val="bg1"/>
                </a:solidFill>
              </a:rPr>
              <a:t> juvenil, mutilación de genitales, etc.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33807" name="AutoShape 15"/>
          <p:cNvSpPr>
            <a:spLocks/>
          </p:cNvSpPr>
          <p:nvPr/>
        </p:nvSpPr>
        <p:spPr bwMode="auto">
          <a:xfrm>
            <a:off x="4540999" y="3012520"/>
            <a:ext cx="53579" cy="702469"/>
          </a:xfrm>
          <a:prstGeom prst="leftBrace">
            <a:avLst>
              <a:gd name="adj1" fmla="val 109258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VE" sz="105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33800" grpId="0" animBg="1"/>
      <p:bldP spid="338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5"/>
          <p:cNvGrpSpPr/>
          <p:nvPr/>
        </p:nvGrpSpPr>
        <p:grpSpPr>
          <a:xfrm>
            <a:off x="2212276" y="211973"/>
            <a:ext cx="4719795" cy="4719795"/>
            <a:chOff x="1643212" y="493160"/>
            <a:chExt cx="4233380" cy="4233380"/>
          </a:xfrm>
        </p:grpSpPr>
        <p:pic>
          <p:nvPicPr>
            <p:cNvPr id="91" name="Google Shape;91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700000">
              <a:off x="1222650" y="2153650"/>
              <a:ext cx="5074503" cy="91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1222650" y="2153650"/>
              <a:ext cx="5074503" cy="91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15"/>
          <p:cNvSpPr txBox="1">
            <a:spLocks noGrp="1"/>
          </p:cNvSpPr>
          <p:nvPr>
            <p:ph type="ctrTitle" idx="4294967295"/>
          </p:nvPr>
        </p:nvSpPr>
        <p:spPr>
          <a:xfrm>
            <a:off x="252420" y="1991850"/>
            <a:ext cx="2851955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400" dirty="0">
                <a:solidFill>
                  <a:schemeClr val="accent2">
                    <a:lumMod val="50000"/>
                  </a:schemeClr>
                </a:solidFill>
              </a:rPr>
              <a:t>¿</a:t>
            </a:r>
            <a:r>
              <a:rPr lang="es-VE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Será diferente la atención de una menor de 15 años?</a:t>
            </a:r>
            <a:endParaRPr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4294967295"/>
          </p:nvPr>
        </p:nvSpPr>
        <p:spPr>
          <a:xfrm>
            <a:off x="6145380" y="1862250"/>
            <a:ext cx="2746200" cy="12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sz="2400" dirty="0"/>
              <a:t> </a:t>
            </a:r>
            <a:r>
              <a:rPr lang="es-VE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Pueden variar la atención dependiendo de la edad específica</a:t>
            </a:r>
            <a:endParaRPr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4">
            <a:alphaModFix/>
          </a:blip>
          <a:srcRect l="11010" t="16370" r="11010" b="25866"/>
          <a:stretch/>
        </p:blipFill>
        <p:spPr>
          <a:xfrm>
            <a:off x="3384750" y="1384500"/>
            <a:ext cx="2374500" cy="237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9" name="Picture 6" descr="desesperado, triste, Deprimido, sin esperanza, pérdida, preocupación,  adolescente, desesperación, depresión, niña, tristeza | Pikist">
            <a:extLst>
              <a:ext uri="{FF2B5EF4-FFF2-40B4-BE49-F238E27FC236}">
                <a16:creationId xmlns:a16="http://schemas.microsoft.com/office/drawing/2014/main" id="{35EA63F4-E760-44CD-AECC-B36A9C316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74" y="1384500"/>
            <a:ext cx="2660926" cy="23744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ctrTitle"/>
          </p:nvPr>
        </p:nvSpPr>
        <p:spPr>
          <a:xfrm>
            <a:off x="685800" y="2149750"/>
            <a:ext cx="5925900" cy="56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El marco legal puede variar de </a:t>
            </a:r>
            <a:br>
              <a:rPr lang="en" dirty="0">
                <a:solidFill>
                  <a:schemeClr val="accent5"/>
                </a:solidFill>
              </a:rPr>
            </a:br>
            <a:r>
              <a:rPr lang="en" dirty="0">
                <a:solidFill>
                  <a:schemeClr val="accent5"/>
                </a:solidFill>
              </a:rPr>
              <a:t>un país a otro.</a:t>
            </a:r>
            <a:endParaRPr dirty="0"/>
          </a:p>
        </p:txBody>
      </p:sp>
      <p:sp>
        <p:nvSpPr>
          <p:cNvPr id="2" name="AutoShape 2" descr="Triste Niña Adolescente Agitado Depresión. Aislado En Blanco Fotos,  Retratos, Imágenes Y Fotografía De Archivo Libres De Derecho. Image  22465770.">
            <a:extLst>
              <a:ext uri="{FF2B5EF4-FFF2-40B4-BE49-F238E27FC236}">
                <a16:creationId xmlns:a16="http://schemas.microsoft.com/office/drawing/2014/main" id="{43E73471-D66E-4637-8057-A92895CDBE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3" name="AutoShape 4" descr="Triste Niña Adolescente Agitado Depresión. Aislado En Blanco Fotos,  Retratos, Imágenes Y Fotografía De Archivo Libres De Derecho. Image  22465770.">
            <a:extLst>
              <a:ext uri="{FF2B5EF4-FFF2-40B4-BE49-F238E27FC236}">
                <a16:creationId xmlns:a16="http://schemas.microsoft.com/office/drawing/2014/main" id="{4E1D1DA9-71B1-484D-8D9D-03BA6A8AC2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2050" name="Picture 2" descr="Ejemplos de leyes">
            <a:extLst>
              <a:ext uri="{FF2B5EF4-FFF2-40B4-BE49-F238E27FC236}">
                <a16:creationId xmlns:a16="http://schemas.microsoft.com/office/drawing/2014/main" id="{D56C57C8-FB3E-4FA1-A873-2038E3ED4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507828"/>
            <a:ext cx="3244584" cy="18230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85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flip.p3d 0"/>
  <p:tag name="POWER3D OPTIONS" val="Medium "/>
  <p:tag name="POWER3D IMAGE0" val="PINBUMP.TGA"/>
  <p:tag name="POWER3D IMAGE1" val="PINBUMP.TGA"/>
  <p:tag name="POWER3D SOUND" val="Slab Fli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flip.p3d 0"/>
  <p:tag name="POWER3D OPTIONS" val="Medium "/>
  <p:tag name="POWER3D IMAGE0" val="PINBUMP.TGA"/>
  <p:tag name="POWER3D IMAGE1" val="PINBUMP.TGA"/>
  <p:tag name="POWER3D SOUND" val="Slab Fli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flip.p3d 0"/>
  <p:tag name="POWER3D OPTIONS" val="Medium "/>
  <p:tag name="POWER3D IMAGE0" val="PINBUMP.TGA"/>
  <p:tag name="POWER3D IMAGE1" val="PINBUMP.TGA"/>
  <p:tag name="POWER3D SOUND" val="Slab Fli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flip.p3d 0"/>
  <p:tag name="POWER3D OPTIONS" val="Medium "/>
  <p:tag name="POWER3D IMAGE0" val="PINBUMP.TGA"/>
  <p:tag name="POWER3D IMAGE1" val="PINBUMP.TGA"/>
  <p:tag name="POWER3D SOUND" val="Slab Flip"/>
</p:tagLst>
</file>

<file path=ppt/theme/theme1.xml><?xml version="1.0" encoding="utf-8"?>
<a:theme xmlns:a="http://schemas.openxmlformats.org/drawingml/2006/main" name="Tybalt template">
  <a:themeElements>
    <a:clrScheme name="Custom 347">
      <a:dk1>
        <a:srgbClr val="1A1135"/>
      </a:dk1>
      <a:lt1>
        <a:srgbClr val="FFFFFF"/>
      </a:lt1>
      <a:dk2>
        <a:srgbClr val="6A6185"/>
      </a:dk2>
      <a:lt2>
        <a:srgbClr val="F1F0F3"/>
      </a:lt2>
      <a:accent1>
        <a:srgbClr val="EB37A6"/>
      </a:accent1>
      <a:accent2>
        <a:srgbClr val="8A3ACC"/>
      </a:accent2>
      <a:accent3>
        <a:srgbClr val="1994EB"/>
      </a:accent3>
      <a:accent4>
        <a:srgbClr val="80D126"/>
      </a:accent4>
      <a:accent5>
        <a:srgbClr val="FFBF00"/>
      </a:accent5>
      <a:accent6>
        <a:srgbClr val="F1473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1833</Words>
  <Application>Microsoft Office PowerPoint</Application>
  <PresentationFormat>Presentación en pantalla (16:9)</PresentationFormat>
  <Paragraphs>269</Paragraphs>
  <Slides>38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9" baseType="lpstr">
      <vt:lpstr>Lucida Calligraphy</vt:lpstr>
      <vt:lpstr>Wingdings</vt:lpstr>
      <vt:lpstr>Patrick Hand</vt:lpstr>
      <vt:lpstr>French Script MT</vt:lpstr>
      <vt:lpstr>Candara</vt:lpstr>
      <vt:lpstr>Arial</vt:lpstr>
      <vt:lpstr>UNFPA-Text</vt:lpstr>
      <vt:lpstr>Calibri</vt:lpstr>
      <vt:lpstr>Caveat Brush</vt:lpstr>
      <vt:lpstr>Times-Roman</vt:lpstr>
      <vt:lpstr>Tybalt template</vt:lpstr>
      <vt:lpstr>“VIOLENCIA SEXUAL EN ADOLESCENTES   MENORES DE 15 AÑOS, ABORDAJE CLÍNICO”</vt:lpstr>
      <vt:lpstr>Definiciones: Violencia sexual</vt:lpstr>
      <vt:lpstr>Magnitud del problema</vt:lpstr>
      <vt:lpstr>Presentación de PowerPoint</vt:lpstr>
      <vt:lpstr>Presentación de PowerPoint</vt:lpstr>
      <vt:lpstr>Presentación de PowerPoint</vt:lpstr>
      <vt:lpstr>Presentación de PowerPoint</vt:lpstr>
      <vt:lpstr>¿Será diferente la atención de una menor de 15 años?</vt:lpstr>
      <vt:lpstr>El marco legal puede variar de  un país a otro.</vt:lpstr>
      <vt:lpstr>Presentación de PowerPoint</vt:lpstr>
      <vt:lpstr>“ABORDAJE CLÍNICO DE CASOS DE VIOLENCIA SEXUAL  EN ADOLESCENTES  MENORES DE 15 AÑOS”</vt:lpstr>
      <vt:lpstr>Abordaje clínico</vt:lpstr>
      <vt:lpstr>Responsabilidad del proveedor </vt:lpstr>
      <vt:lpstr>Historia Clínica: Recomendaciones generales: </vt:lpstr>
      <vt:lpstr>Historia Clínica: Recomendaciones generales: </vt:lpstr>
      <vt:lpstr>QUE NO SE DEBE HACER: </vt:lpstr>
      <vt:lpstr>EL examen físico</vt:lpstr>
      <vt:lpstr>Presentación de PowerPoint</vt:lpstr>
      <vt:lpstr>¿Cuándo el examen físico debe ser inmediato?</vt:lpstr>
      <vt:lpstr>Paso a paso del examen físico</vt:lpstr>
      <vt:lpstr>Paso a paso del examen físico</vt:lpstr>
      <vt:lpstr>Presentación de PowerPoint</vt:lpstr>
      <vt:lpstr>Examen genital y perineo anal: </vt:lpstr>
      <vt:lpstr>       Maniobras:   Técnicas distractoras.   Maniobra de Capraro.  Uso   del    Colposcopia, Otoscopio   o   lente   de aumento.   Tacto rectal. </vt:lpstr>
      <vt:lpstr> Examen genital y perineo anal </vt:lpstr>
      <vt:lpstr>Recolección de muestras: El  examen   físico  debe  incluir   la toma  de cualquier  evidencia que  pueda   ser  relevante  para  el manejo legal de los casos. </vt:lpstr>
      <vt:lpstr>Presentación de PowerPoint</vt:lpstr>
      <vt:lpstr>IMPORTANTE</vt:lpstr>
      <vt:lpstr>Estudio JM de los Ríos</vt:lpstr>
      <vt:lpstr>Tratamiento:</vt:lpstr>
      <vt:lpstr>Presentación de PowerPoint</vt:lpstr>
      <vt:lpstr>Presentación de PowerPoint</vt:lpstr>
      <vt:lpstr>Tramiento médico</vt:lpstr>
      <vt:lpstr>Presentación de PowerPoint</vt:lpstr>
      <vt:lpstr>Presentación de PowerPoint</vt:lpstr>
      <vt:lpstr>“Secuelas”</vt:lpstr>
      <vt:lpstr>Prevención: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María Mercedes</dc:creator>
  <cp:lastModifiedBy>Pérez, Dra. María (VEN)</cp:lastModifiedBy>
  <cp:revision>87</cp:revision>
  <dcterms:modified xsi:type="dcterms:W3CDTF">2021-07-13T22:14:18Z</dcterms:modified>
</cp:coreProperties>
</file>