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RsriyfoZcQgfp1LimjARwhBDa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F5D873-2B1E-47CE-AA15-952144B863CB}">
  <a:tblStyle styleId="{B2F5D873-2B1E-47CE-AA15-952144B863C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2" name="Shape 22"/>
        <p:cNvGrpSpPr/>
        <p:nvPr/>
      </p:nvGrpSpPr>
      <p:grpSpPr>
        <a:xfrm>
          <a:off x="0" y="0"/>
          <a:ext cx="0" cy="0"/>
          <a:chOff x="0" y="0"/>
          <a:chExt cx="0" cy="0"/>
        </a:xfrm>
      </p:grpSpPr>
      <p:grpSp>
        <p:nvGrpSpPr>
          <p:cNvPr id="23" name="Google Shape;23;p19"/>
          <p:cNvGrpSpPr/>
          <p:nvPr/>
        </p:nvGrpSpPr>
        <p:grpSpPr>
          <a:xfrm>
            <a:off x="0" y="-8467"/>
            <a:ext cx="12192000" cy="6866467"/>
            <a:chOff x="0" y="-8467"/>
            <a:chExt cx="12192000" cy="6866467"/>
          </a:xfrm>
        </p:grpSpPr>
        <p:sp>
          <p:nvSpPr>
            <p:cNvPr id="24" name="Google Shape;24;p19"/>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19"/>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6" name="Google Shape;26;p19"/>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7" name="Google Shape;27;p1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1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9"/>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1" name="Google Shape;31;p1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1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19"/>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0" name="Shape 90"/>
        <p:cNvGrpSpPr/>
        <p:nvPr/>
      </p:nvGrpSpPr>
      <p:grpSpPr>
        <a:xfrm>
          <a:off x="0" y="0"/>
          <a:ext cx="0" cy="0"/>
          <a:chOff x="0" y="0"/>
          <a:chExt cx="0" cy="0"/>
        </a:xfrm>
      </p:grpSpPr>
      <p:sp>
        <p:nvSpPr>
          <p:cNvPr id="91" name="Google Shape;91;p2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6" name="Shape 96"/>
        <p:cNvGrpSpPr/>
        <p:nvPr/>
      </p:nvGrpSpPr>
      <p:grpSpPr>
        <a:xfrm>
          <a:off x="0" y="0"/>
          <a:ext cx="0" cy="0"/>
          <a:chOff x="0" y="0"/>
          <a:chExt cx="0" cy="0"/>
        </a:xfrm>
      </p:grpSpPr>
      <p:sp>
        <p:nvSpPr>
          <p:cNvPr id="97" name="Google Shape;97;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03" name="Google Shape;103;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rgbClr val="9EDFF5"/>
                </a:solidFill>
                <a:latin typeface="Arial"/>
                <a:ea typeface="Arial"/>
                <a:cs typeface="Arial"/>
                <a:sym typeface="Arial"/>
              </a:rPr>
              <a:t>“</a:t>
            </a:r>
            <a:endParaRPr/>
          </a:p>
        </p:txBody>
      </p:sp>
      <p:sp>
        <p:nvSpPr>
          <p:cNvPr id="104" name="Google Shape;104;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5" name="Shape 105"/>
        <p:cNvGrpSpPr/>
        <p:nvPr/>
      </p:nvGrpSpPr>
      <p:grpSpPr>
        <a:xfrm>
          <a:off x="0" y="0"/>
          <a:ext cx="0" cy="0"/>
          <a:chOff x="0" y="0"/>
          <a:chExt cx="0" cy="0"/>
        </a:xfrm>
      </p:grpSpPr>
      <p:sp>
        <p:nvSpPr>
          <p:cNvPr id="106" name="Google Shape;106;p3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1" name="Shape 111"/>
        <p:cNvGrpSpPr/>
        <p:nvPr/>
      </p:nvGrpSpPr>
      <p:grpSpPr>
        <a:xfrm>
          <a:off x="0" y="0"/>
          <a:ext cx="0" cy="0"/>
          <a:chOff x="0" y="0"/>
          <a:chExt cx="0" cy="0"/>
        </a:xfrm>
      </p:grpSpPr>
      <p:sp>
        <p:nvSpPr>
          <p:cNvPr id="112" name="Google Shape;112;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3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118" name="Google Shape;118;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rgbClr val="9EDFF5"/>
                </a:solidFill>
                <a:latin typeface="Arial"/>
                <a:ea typeface="Arial"/>
                <a:cs typeface="Arial"/>
                <a:sym typeface="Arial"/>
              </a:rPr>
              <a:t>“</a:t>
            </a:r>
            <a:endParaRPr/>
          </a:p>
        </p:txBody>
      </p:sp>
      <p:sp>
        <p:nvSpPr>
          <p:cNvPr id="119" name="Google Shape;119;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0" name="Shape 120"/>
        <p:cNvGrpSpPr/>
        <p:nvPr/>
      </p:nvGrpSpPr>
      <p:grpSpPr>
        <a:xfrm>
          <a:off x="0" y="0"/>
          <a:ext cx="0" cy="0"/>
          <a:chOff x="0" y="0"/>
          <a:chExt cx="0" cy="0"/>
        </a:xfrm>
      </p:grpSpPr>
      <p:sp>
        <p:nvSpPr>
          <p:cNvPr id="121" name="Google Shape;121;p3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3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7" name="Shape 127"/>
        <p:cNvGrpSpPr/>
        <p:nvPr/>
      </p:nvGrpSpPr>
      <p:grpSpPr>
        <a:xfrm>
          <a:off x="0" y="0"/>
          <a:ext cx="0" cy="0"/>
          <a:chOff x="0" y="0"/>
          <a:chExt cx="0" cy="0"/>
        </a:xfrm>
      </p:grpSpPr>
      <p:sp>
        <p:nvSpPr>
          <p:cNvPr id="128" name="Google Shape;128;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3"/>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Google Shape;134;p3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9" name="Shape 39"/>
        <p:cNvGrpSpPr/>
        <p:nvPr/>
      </p:nvGrpSpPr>
      <p:grpSpPr>
        <a:xfrm>
          <a:off x="0" y="0"/>
          <a:ext cx="0" cy="0"/>
          <a:chOff x="0" y="0"/>
          <a:chExt cx="0" cy="0"/>
        </a:xfrm>
      </p:grpSpPr>
      <p:sp>
        <p:nvSpPr>
          <p:cNvPr id="40" name="Google Shape;40;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5" name="Shape 45"/>
        <p:cNvGrpSpPr/>
        <p:nvPr/>
      </p:nvGrpSpPr>
      <p:grpSpPr>
        <a:xfrm>
          <a:off x="0" y="0"/>
          <a:ext cx="0" cy="0"/>
          <a:chOff x="0" y="0"/>
          <a:chExt cx="0" cy="0"/>
        </a:xfrm>
      </p:grpSpPr>
      <p:sp>
        <p:nvSpPr>
          <p:cNvPr id="46" name="Google Shape;46;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2" name="Google Shape;52;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3" name="Google Shape;53;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4" name="Google Shape;54;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8" name="Shape 58"/>
        <p:cNvGrpSpPr/>
        <p:nvPr/>
      </p:nvGrpSpPr>
      <p:grpSpPr>
        <a:xfrm>
          <a:off x="0" y="0"/>
          <a:ext cx="0" cy="0"/>
          <a:chOff x="0" y="0"/>
          <a:chExt cx="0" cy="0"/>
        </a:xfrm>
      </p:grpSpPr>
      <p:sp>
        <p:nvSpPr>
          <p:cNvPr id="59" name="Google Shape;59;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1" name="Google Shape;61;p2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5" name="Shape 65"/>
        <p:cNvGrpSpPr/>
        <p:nvPr/>
      </p:nvGrpSpPr>
      <p:grpSpPr>
        <a:xfrm>
          <a:off x="0" y="0"/>
          <a:ext cx="0" cy="0"/>
          <a:chOff x="0" y="0"/>
          <a:chExt cx="0" cy="0"/>
        </a:xfrm>
      </p:grpSpPr>
      <p:sp>
        <p:nvSpPr>
          <p:cNvPr id="66" name="Google Shape;66;p2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8" name="Google Shape;6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1" name="Shape 71"/>
        <p:cNvGrpSpPr/>
        <p:nvPr/>
      </p:nvGrpSpPr>
      <p:grpSpPr>
        <a:xfrm>
          <a:off x="0" y="0"/>
          <a:ext cx="0" cy="0"/>
          <a:chOff x="0" y="0"/>
          <a:chExt cx="0" cy="0"/>
        </a:xfrm>
      </p:grpSpPr>
      <p:sp>
        <p:nvSpPr>
          <p:cNvPr id="72" name="Google Shape;72;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6" name="Shape 76"/>
        <p:cNvGrpSpPr/>
        <p:nvPr/>
      </p:nvGrpSpPr>
      <p:grpSpPr>
        <a:xfrm>
          <a:off x="0" y="0"/>
          <a:ext cx="0" cy="0"/>
          <a:chOff x="0" y="0"/>
          <a:chExt cx="0" cy="0"/>
        </a:xfrm>
      </p:grpSpPr>
      <p:sp>
        <p:nvSpPr>
          <p:cNvPr id="77" name="Google Shape;77;p2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3" name="Shape 83"/>
        <p:cNvGrpSpPr/>
        <p:nvPr/>
      </p:nvGrpSpPr>
      <p:grpSpPr>
        <a:xfrm>
          <a:off x="0" y="0"/>
          <a:ext cx="0" cy="0"/>
          <a:chOff x="0" y="0"/>
          <a:chExt cx="0" cy="0"/>
        </a:xfrm>
      </p:grpSpPr>
      <p:sp>
        <p:nvSpPr>
          <p:cNvPr id="84" name="Google Shape;84;p2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7"/>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2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id="89" name="Google Shape;89;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8"/>
          <p:cNvGrpSpPr/>
          <p:nvPr/>
        </p:nvGrpSpPr>
        <p:grpSpPr>
          <a:xfrm>
            <a:off x="0" y="-8467"/>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8"/>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8"/>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jp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2251969" y="225502"/>
            <a:ext cx="9144000" cy="3203498"/>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C00000"/>
              </a:buClr>
              <a:buSzPct val="100000"/>
              <a:buFont typeface="Arial"/>
              <a:buNone/>
            </a:pPr>
            <a:r>
              <a:rPr lang="es-MX">
                <a:solidFill>
                  <a:srgbClr val="C00000"/>
                </a:solidFill>
                <a:latin typeface="Arial"/>
                <a:ea typeface="Arial"/>
                <a:cs typeface="Arial"/>
                <a:sym typeface="Arial"/>
              </a:rPr>
              <a:t>ANTICONCEPCION EN MENORES DE 15 AÑOS</a:t>
            </a:r>
            <a:br>
              <a:rPr lang="es-MX">
                <a:solidFill>
                  <a:srgbClr val="C00000"/>
                </a:solidFill>
                <a:latin typeface="Arial"/>
                <a:ea typeface="Arial"/>
                <a:cs typeface="Arial"/>
                <a:sym typeface="Arial"/>
              </a:rPr>
            </a:br>
            <a:r>
              <a:rPr lang="es-MX">
                <a:solidFill>
                  <a:srgbClr val="C00000"/>
                </a:solidFill>
                <a:latin typeface="Arial"/>
                <a:ea typeface="Arial"/>
                <a:cs typeface="Arial"/>
                <a:sym typeface="Arial"/>
              </a:rPr>
              <a:t>DESDE LA PERSPECTIVA CLINICA</a:t>
            </a:r>
            <a:endParaRPr>
              <a:solidFill>
                <a:srgbClr val="C00000"/>
              </a:solidFill>
              <a:latin typeface="Arial"/>
              <a:ea typeface="Arial"/>
              <a:cs typeface="Arial"/>
              <a:sym typeface="Arial"/>
            </a:endParaRPr>
          </a:p>
        </p:txBody>
      </p:sp>
      <p:sp>
        <p:nvSpPr>
          <p:cNvPr id="144" name="Google Shape;144;p1"/>
          <p:cNvSpPr txBox="1"/>
          <p:nvPr>
            <p:ph idx="1" type="subTitle"/>
          </p:nvPr>
        </p:nvSpPr>
        <p:spPr>
          <a:xfrm>
            <a:off x="3524435" y="4050833"/>
            <a:ext cx="5749568" cy="109689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560"/>
              <a:buNone/>
            </a:pPr>
            <a:r>
              <a:rPr lang="es-MX" sz="3200"/>
              <a:t>DRA. PATRICIA  GOMEZ</a:t>
            </a:r>
            <a:endParaRPr/>
          </a:p>
          <a:p>
            <a:pPr indent="0" lvl="0" marL="0" rtl="0" algn="ctr">
              <a:spcBef>
                <a:spcPts val="1000"/>
              </a:spcBef>
              <a:spcAft>
                <a:spcPts val="0"/>
              </a:spcAft>
              <a:buSzPts val="2560"/>
              <a:buNone/>
            </a:pPr>
            <a:r>
              <a:rPr lang="es-MX" sz="3200"/>
              <a:t> GINECOLOGA OBSTETRA</a:t>
            </a:r>
            <a:endParaRPr/>
          </a:p>
          <a:p>
            <a:pPr indent="0" lvl="0" marL="0" rtl="0" algn="ctr">
              <a:spcBef>
                <a:spcPts val="1000"/>
              </a:spcBef>
              <a:spcAft>
                <a:spcPts val="0"/>
              </a:spcAft>
              <a:buSzPts val="2560"/>
              <a:buNone/>
            </a:pPr>
            <a:r>
              <a:rPr lang="es-MX" sz="3200"/>
              <a:t>JULIO  2021</a:t>
            </a:r>
            <a:endParaRPr sz="3200"/>
          </a:p>
        </p:txBody>
      </p:sp>
      <p:pic>
        <p:nvPicPr>
          <p:cNvPr id="145" name="Google Shape;145;p1"/>
          <p:cNvPicPr preferRelativeResize="0"/>
          <p:nvPr/>
        </p:nvPicPr>
        <p:blipFill rotWithShape="1">
          <a:blip r:embed="rId3">
            <a:alphaModFix/>
          </a:blip>
          <a:srcRect b="0" l="0" r="0" t="0"/>
          <a:stretch/>
        </p:blipFill>
        <p:spPr>
          <a:xfrm>
            <a:off x="0" y="9103"/>
            <a:ext cx="2574524" cy="2544889"/>
          </a:xfrm>
          <a:prstGeom prst="rect">
            <a:avLst/>
          </a:prstGeom>
          <a:noFill/>
          <a:ln>
            <a:noFill/>
          </a:ln>
        </p:spPr>
      </p:pic>
      <p:pic>
        <p:nvPicPr>
          <p:cNvPr id="146" name="Google Shape;146;p1"/>
          <p:cNvPicPr preferRelativeResize="0"/>
          <p:nvPr/>
        </p:nvPicPr>
        <p:blipFill rotWithShape="1">
          <a:blip r:embed="rId4">
            <a:alphaModFix/>
          </a:blip>
          <a:srcRect b="0" l="0" r="0" t="0"/>
          <a:stretch/>
        </p:blipFill>
        <p:spPr>
          <a:xfrm>
            <a:off x="0" y="3600377"/>
            <a:ext cx="3937294" cy="3248520"/>
          </a:xfrm>
          <a:prstGeom prst="rect">
            <a:avLst/>
          </a:prstGeom>
          <a:noFill/>
          <a:ln>
            <a:noFill/>
          </a:ln>
        </p:spPr>
      </p:pic>
      <p:pic>
        <p:nvPicPr>
          <p:cNvPr id="147" name="Google Shape;147;p1"/>
          <p:cNvPicPr preferRelativeResize="0"/>
          <p:nvPr/>
        </p:nvPicPr>
        <p:blipFill rotWithShape="1">
          <a:blip r:embed="rId5">
            <a:alphaModFix/>
          </a:blip>
          <a:srcRect b="0" l="0" r="0" t="0"/>
          <a:stretch/>
        </p:blipFill>
        <p:spPr>
          <a:xfrm>
            <a:off x="8803037" y="3510367"/>
            <a:ext cx="3146156" cy="24254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title"/>
          </p:nvPr>
        </p:nvSpPr>
        <p:spPr>
          <a:xfrm>
            <a:off x="677334" y="609600"/>
            <a:ext cx="8596668" cy="65990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s-MX"/>
              <a:t>Mas reflexiones</a:t>
            </a:r>
            <a:endParaRPr/>
          </a:p>
        </p:txBody>
      </p:sp>
      <p:sp>
        <p:nvSpPr>
          <p:cNvPr id="213" name="Google Shape;213;p11"/>
          <p:cNvSpPr txBox="1"/>
          <p:nvPr>
            <p:ph idx="1" type="body"/>
          </p:nvPr>
        </p:nvSpPr>
        <p:spPr>
          <a:xfrm>
            <a:off x="677333" y="1384917"/>
            <a:ext cx="10384243" cy="526445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s-MX" sz="2400"/>
              <a:t>HACE 2 años en Bolivia escuche historias similares a las que se viven en mi país. Unos han avanzado Colombia, Chile, Mexico, Argentina.</a:t>
            </a:r>
            <a:endParaRPr/>
          </a:p>
          <a:p>
            <a:pPr indent="-342900" lvl="0" marL="342900" rtl="0" algn="l">
              <a:spcBef>
                <a:spcPts val="1000"/>
              </a:spcBef>
              <a:spcAft>
                <a:spcPts val="0"/>
              </a:spcAft>
              <a:buSzPts val="1920"/>
              <a:buChar char="►"/>
            </a:pPr>
            <a:r>
              <a:rPr lang="es-MX" sz="2400"/>
              <a:t>Hay diversas realidades.       </a:t>
            </a:r>
            <a:endParaRPr/>
          </a:p>
          <a:p>
            <a:pPr indent="-342900" lvl="0" marL="342900" rtl="0" algn="l">
              <a:spcBef>
                <a:spcPts val="1000"/>
              </a:spcBef>
              <a:spcAft>
                <a:spcPts val="0"/>
              </a:spcAft>
              <a:buSzPts val="1920"/>
              <a:buFont typeface="Trebuchet MS"/>
              <a:buAutoNum type="arabicPeriod"/>
            </a:pPr>
            <a:r>
              <a:rPr lang="es-MX" sz="2400"/>
              <a:t>Lugares con ILE  Y  Otros con penalización absoluta del aborto.</a:t>
            </a:r>
            <a:endParaRPr/>
          </a:p>
          <a:p>
            <a:pPr indent="-342900" lvl="0" marL="342900" rtl="0" algn="l">
              <a:spcBef>
                <a:spcPts val="1000"/>
              </a:spcBef>
              <a:spcAft>
                <a:spcPts val="0"/>
              </a:spcAft>
              <a:buSzPts val="1920"/>
              <a:buFont typeface="Trebuchet MS"/>
              <a:buAutoNum type="arabicPeriod"/>
            </a:pPr>
            <a:r>
              <a:rPr lang="es-MX" sz="2400"/>
              <a:t>Paises con opciones anticonceptivas  y otros con limitado acceso a métodos, y dentro del mismo el contexto socioeconómico y cultural o  de las poblaciones urbano o rural, indígena o por religión como se ha hablado en las platicas anteriores. </a:t>
            </a:r>
            <a:endParaRPr/>
          </a:p>
          <a:p>
            <a:pPr indent="-342900" lvl="0" marL="342900" rtl="0" algn="l">
              <a:spcBef>
                <a:spcPts val="1000"/>
              </a:spcBef>
              <a:spcAft>
                <a:spcPts val="0"/>
              </a:spcAft>
              <a:buSzPts val="1920"/>
              <a:buFont typeface="Trebuchet MS"/>
              <a:buAutoNum type="arabicPeriod"/>
            </a:pPr>
            <a:r>
              <a:rPr lang="es-MX" sz="2400"/>
              <a:t>Necesidad de anticoncepción en  menores de  15 habría que separar adolescentes de menos de 13  y de 13 a 15 años.   Siempre es causa de violencia  pero su  desarrollo y madurez  hay que hacer la diferenciación. Para poder ofrecer métodos.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E:\COMIN\P01.jpg" id="218" name="Google Shape;218;p12"/>
          <p:cNvPicPr preferRelativeResize="0"/>
          <p:nvPr/>
        </p:nvPicPr>
        <p:blipFill rotWithShape="1">
          <a:blip r:embed="rId3">
            <a:alphaModFix/>
          </a:blip>
          <a:srcRect b="0" l="0" r="0" t="0"/>
          <a:stretch/>
        </p:blipFill>
        <p:spPr>
          <a:xfrm>
            <a:off x="0" y="0"/>
            <a:ext cx="12192000" cy="6861175"/>
          </a:xfrm>
          <a:prstGeom prst="rect">
            <a:avLst/>
          </a:prstGeom>
          <a:noFill/>
          <a:ln>
            <a:noFill/>
          </a:ln>
        </p:spPr>
      </p:pic>
      <p:pic>
        <p:nvPicPr>
          <p:cNvPr id="219" name="Google Shape;219;p12"/>
          <p:cNvPicPr preferRelativeResize="0"/>
          <p:nvPr/>
        </p:nvPicPr>
        <p:blipFill rotWithShape="1">
          <a:blip r:embed="rId4">
            <a:alphaModFix/>
          </a:blip>
          <a:srcRect b="0" l="0" r="0" t="0"/>
          <a:stretch/>
        </p:blipFill>
        <p:spPr>
          <a:xfrm>
            <a:off x="1243776" y="226691"/>
            <a:ext cx="7840136" cy="1042506"/>
          </a:xfrm>
          <a:prstGeom prst="rect">
            <a:avLst/>
          </a:prstGeom>
          <a:noFill/>
          <a:ln>
            <a:noFill/>
          </a:ln>
        </p:spPr>
      </p:pic>
      <p:pic>
        <p:nvPicPr>
          <p:cNvPr id="220" name="Google Shape;220;p12"/>
          <p:cNvPicPr preferRelativeResize="0"/>
          <p:nvPr/>
        </p:nvPicPr>
        <p:blipFill rotWithShape="1">
          <a:blip r:embed="rId5">
            <a:alphaModFix/>
          </a:blip>
          <a:srcRect b="0" l="0" r="0" t="0"/>
          <a:stretch/>
        </p:blipFill>
        <p:spPr>
          <a:xfrm>
            <a:off x="2415451" y="1354875"/>
            <a:ext cx="7705093" cy="46974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1800"/>
              <a:buFont typeface="Times New Roman"/>
              <a:buNone/>
            </a:pPr>
            <a:br>
              <a:rPr lang="es-MX" sz="1800">
                <a:solidFill>
                  <a:srgbClr val="000000"/>
                </a:solidFill>
                <a:latin typeface="Times New Roman"/>
                <a:ea typeface="Times New Roman"/>
                <a:cs typeface="Times New Roman"/>
                <a:sym typeface="Times New Roman"/>
              </a:rPr>
            </a:br>
            <a:endParaRPr/>
          </a:p>
        </p:txBody>
      </p:sp>
      <p:sp>
        <p:nvSpPr>
          <p:cNvPr id="226" name="Google Shape;226;p13"/>
          <p:cNvSpPr txBox="1"/>
          <p:nvPr>
            <p:ph idx="1" type="body"/>
          </p:nvPr>
        </p:nvSpPr>
        <p:spPr>
          <a:xfrm>
            <a:off x="295649" y="2299732"/>
            <a:ext cx="4841150" cy="1521164"/>
          </a:xfrm>
          <a:prstGeom prst="rect">
            <a:avLst/>
          </a:prstGeom>
          <a:noFill/>
          <a:ln>
            <a:noFill/>
          </a:ln>
        </p:spPr>
        <p:txBody>
          <a:bodyPr anchorCtr="0" anchor="b" bIns="45700" lIns="91425" spcFirstLastPara="1" rIns="91425" wrap="square" tIns="45700">
            <a:noAutofit/>
          </a:bodyPr>
          <a:lstStyle/>
          <a:p>
            <a:pPr indent="0" lvl="0" marL="457200" rtl="0" algn="ctr">
              <a:spcBef>
                <a:spcPts val="0"/>
              </a:spcBef>
              <a:spcAft>
                <a:spcPts val="0"/>
              </a:spcAft>
              <a:buSzPts val="1600"/>
              <a:buNone/>
            </a:pPr>
            <a:r>
              <a:rPr b="1" lang="es-MX" sz="2000">
                <a:solidFill>
                  <a:srgbClr val="000000"/>
                </a:solidFill>
                <a:latin typeface="Arial"/>
                <a:ea typeface="Arial"/>
                <a:cs typeface="Arial"/>
                <a:sym typeface="Arial"/>
              </a:rPr>
              <a:t>ATENCION DE PARTOS  </a:t>
            </a:r>
            <a:endParaRPr/>
          </a:p>
          <a:p>
            <a:pPr indent="0" lvl="0" marL="457200" rtl="0" algn="ctr">
              <a:spcBef>
                <a:spcPts val="1600"/>
              </a:spcBef>
              <a:spcAft>
                <a:spcPts val="0"/>
              </a:spcAft>
              <a:buSzPts val="1920"/>
              <a:buNone/>
            </a:pPr>
            <a:r>
              <a:rPr b="1" lang="es-MX">
                <a:solidFill>
                  <a:srgbClr val="000000"/>
                </a:solidFill>
                <a:latin typeface="Arial"/>
                <a:ea typeface="Arial"/>
                <a:cs typeface="Arial"/>
                <a:sym typeface="Arial"/>
              </a:rPr>
              <a:t>Niñas y adolescentes de 10 a 14 años</a:t>
            </a:r>
            <a:endParaRPr/>
          </a:p>
        </p:txBody>
      </p:sp>
      <p:sp>
        <p:nvSpPr>
          <p:cNvPr id="227" name="Google Shape;227;p13"/>
          <p:cNvSpPr txBox="1"/>
          <p:nvPr>
            <p:ph idx="3" type="body"/>
          </p:nvPr>
        </p:nvSpPr>
        <p:spPr>
          <a:xfrm>
            <a:off x="5856534" y="240268"/>
            <a:ext cx="5823755" cy="1617787"/>
          </a:xfrm>
          <a:prstGeom prst="rect">
            <a:avLst/>
          </a:prstGeom>
          <a:noFill/>
          <a:ln>
            <a:noFill/>
          </a:ln>
        </p:spPr>
        <p:txBody>
          <a:bodyPr anchorCtr="0" anchor="b" bIns="45700" lIns="91425" spcFirstLastPara="1" rIns="91425" wrap="square" tIns="45700">
            <a:normAutofit fontScale="25000" lnSpcReduction="20000"/>
          </a:bodyPr>
          <a:lstStyle/>
          <a:p>
            <a:pPr indent="0" lvl="0" marL="0" rtl="0" algn="l">
              <a:spcBef>
                <a:spcPts val="0"/>
              </a:spcBef>
              <a:spcAft>
                <a:spcPts val="0"/>
              </a:spcAft>
              <a:buSzPct val="80000"/>
              <a:buNone/>
            </a:pPr>
            <a:r>
              <a:t/>
            </a:r>
            <a:endParaRPr b="1" i="0" sz="1600" u="none" cap="none" strike="noStrike">
              <a:solidFill>
                <a:srgbClr val="000000"/>
              </a:solidFill>
              <a:latin typeface="Arial"/>
              <a:ea typeface="Arial"/>
              <a:cs typeface="Arial"/>
              <a:sym typeface="Arial"/>
            </a:endParaRPr>
          </a:p>
          <a:p>
            <a:pPr indent="0" lvl="0" marL="0" rtl="0" algn="l">
              <a:spcBef>
                <a:spcPts val="1000"/>
              </a:spcBef>
              <a:spcAft>
                <a:spcPts val="0"/>
              </a:spcAft>
              <a:buSzPct val="80000"/>
              <a:buNone/>
            </a:pPr>
            <a:r>
              <a:t/>
            </a:r>
            <a:endParaRPr sz="1600">
              <a:solidFill>
                <a:srgbClr val="000000"/>
              </a:solidFill>
              <a:latin typeface="Arial"/>
              <a:ea typeface="Arial"/>
              <a:cs typeface="Arial"/>
              <a:sym typeface="Arial"/>
            </a:endParaRPr>
          </a:p>
          <a:p>
            <a:pPr indent="0" lvl="0" marL="0" rtl="0" algn="l">
              <a:spcBef>
                <a:spcPts val="1000"/>
              </a:spcBef>
              <a:spcAft>
                <a:spcPts val="0"/>
              </a:spcAft>
              <a:buSzPct val="80000"/>
              <a:buNone/>
            </a:pPr>
            <a:r>
              <a:rPr b="1" i="0" lang="es-MX" sz="11200" u="none" cap="none" strike="noStrike">
                <a:solidFill>
                  <a:srgbClr val="000000"/>
                </a:solidFill>
                <a:latin typeface="Arial"/>
                <a:ea typeface="Arial"/>
                <a:cs typeface="Arial"/>
                <a:sym typeface="Arial"/>
              </a:rPr>
              <a:t>Inscripciones Prenatales</a:t>
            </a:r>
            <a:endParaRPr b="0" i="0" sz="11200" u="none" cap="none" strike="noStrike">
              <a:solidFill>
                <a:schemeClr val="dk1"/>
              </a:solidFill>
            </a:endParaRPr>
          </a:p>
          <a:p>
            <a:pPr indent="0" lvl="0" marL="0" rtl="0" algn="l">
              <a:spcBef>
                <a:spcPts val="1000"/>
              </a:spcBef>
              <a:spcAft>
                <a:spcPts val="0"/>
              </a:spcAft>
              <a:buSzPct val="80000"/>
              <a:buNone/>
            </a:pPr>
            <a:r>
              <a:rPr b="1" i="0" lang="es-MX" sz="11200" u="none" cap="none" strike="noStrike">
                <a:solidFill>
                  <a:srgbClr val="000000"/>
                </a:solidFill>
                <a:latin typeface="Arial"/>
                <a:ea typeface="Arial"/>
                <a:cs typeface="Arial"/>
                <a:sym typeface="Arial"/>
              </a:rPr>
              <a:t>Cuadro 3.  </a:t>
            </a:r>
            <a:endParaRPr/>
          </a:p>
          <a:p>
            <a:pPr indent="0" lvl="0" marL="0" rtl="0" algn="l">
              <a:spcBef>
                <a:spcPts val="1000"/>
              </a:spcBef>
              <a:spcAft>
                <a:spcPts val="0"/>
              </a:spcAft>
              <a:buSzPct val="80000"/>
              <a:buNone/>
            </a:pPr>
            <a:r>
              <a:rPr b="1" i="0" lang="es-MX" sz="11200" u="none" cap="none" strike="noStrike">
                <a:solidFill>
                  <a:srgbClr val="000000"/>
                </a:solidFill>
                <a:latin typeface="Arial"/>
                <a:ea typeface="Arial"/>
                <a:cs typeface="Arial"/>
                <a:sym typeface="Arial"/>
              </a:rPr>
              <a:t>Niñas y adolescentes de 10 a 14 años</a:t>
            </a:r>
            <a:endParaRPr b="0" i="0" sz="11200" u="none" cap="none" strike="noStrike">
              <a:solidFill>
                <a:schemeClr val="dk1"/>
              </a:solidFill>
            </a:endParaRPr>
          </a:p>
          <a:p>
            <a:pPr indent="0" lvl="0" marL="0" rtl="0" algn="l">
              <a:spcBef>
                <a:spcPts val="1000"/>
              </a:spcBef>
              <a:spcAft>
                <a:spcPts val="0"/>
              </a:spcAft>
              <a:buSzPct val="80000"/>
              <a:buNone/>
            </a:pPr>
            <a:r>
              <a:t/>
            </a:r>
            <a:endParaRPr/>
          </a:p>
        </p:txBody>
      </p:sp>
      <p:pic>
        <p:nvPicPr>
          <p:cNvPr id="228" name="Google Shape;228;p13"/>
          <p:cNvPicPr preferRelativeResize="0"/>
          <p:nvPr/>
        </p:nvPicPr>
        <p:blipFill rotWithShape="1">
          <a:blip r:embed="rId3">
            <a:alphaModFix/>
          </a:blip>
          <a:srcRect b="0" l="0" r="0" t="0"/>
          <a:stretch/>
        </p:blipFill>
        <p:spPr>
          <a:xfrm>
            <a:off x="0" y="10060"/>
            <a:ext cx="2648607" cy="1695634"/>
          </a:xfrm>
          <a:prstGeom prst="rect">
            <a:avLst/>
          </a:prstGeom>
          <a:noFill/>
          <a:ln>
            <a:noFill/>
          </a:ln>
        </p:spPr>
      </p:pic>
      <p:sp>
        <p:nvSpPr>
          <p:cNvPr id="229" name="Google Shape;229;p13"/>
          <p:cNvSpPr txBox="1"/>
          <p:nvPr/>
        </p:nvSpPr>
        <p:spPr>
          <a:xfrm>
            <a:off x="7243662" y="4320150"/>
            <a:ext cx="4084245" cy="30777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s-MX" sz="1400">
                <a:solidFill>
                  <a:srgbClr val="000000"/>
                </a:solidFill>
                <a:latin typeface="Arial"/>
                <a:ea typeface="Arial"/>
                <a:cs typeface="Arial"/>
                <a:sym typeface="Arial"/>
              </a:rPr>
              <a:t>Fuente: SIMMOW /MINSAL.27.07.2020</a:t>
            </a:r>
            <a:endParaRPr sz="1400">
              <a:solidFill>
                <a:srgbClr val="000000"/>
              </a:solidFill>
              <a:latin typeface="Times New Roman"/>
              <a:ea typeface="Times New Roman"/>
              <a:cs typeface="Times New Roman"/>
              <a:sym typeface="Times New Roman"/>
            </a:endParaRPr>
          </a:p>
        </p:txBody>
      </p:sp>
      <p:pic>
        <p:nvPicPr>
          <p:cNvPr id="230" name="Google Shape;230;p13"/>
          <p:cNvPicPr preferRelativeResize="0"/>
          <p:nvPr>
            <p:ph idx="2" type="body"/>
          </p:nvPr>
        </p:nvPicPr>
        <p:blipFill rotWithShape="1">
          <a:blip r:embed="rId4">
            <a:alphaModFix/>
          </a:blip>
          <a:srcRect b="0" l="0" r="0" t="0"/>
          <a:stretch/>
        </p:blipFill>
        <p:spPr>
          <a:xfrm>
            <a:off x="295649" y="4102547"/>
            <a:ext cx="5809229" cy="2077373"/>
          </a:xfrm>
          <a:prstGeom prst="rect">
            <a:avLst/>
          </a:prstGeom>
          <a:noFill/>
          <a:ln>
            <a:noFill/>
          </a:ln>
        </p:spPr>
      </p:pic>
      <p:sp>
        <p:nvSpPr>
          <p:cNvPr id="231" name="Google Shape;231;p13"/>
          <p:cNvSpPr txBox="1"/>
          <p:nvPr/>
        </p:nvSpPr>
        <p:spPr>
          <a:xfrm>
            <a:off x="1204006" y="6248400"/>
            <a:ext cx="10599111" cy="36933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1800"/>
              <a:buFont typeface="Noto Sans Symbols"/>
              <a:buChar char="∙"/>
            </a:pPr>
            <a:r>
              <a:rPr b="1" lang="es-MX" sz="1800">
                <a:solidFill>
                  <a:srgbClr val="000000"/>
                </a:solidFill>
                <a:latin typeface="Arial"/>
                <a:ea typeface="Arial"/>
                <a:cs typeface="Arial"/>
                <a:sym typeface="Arial"/>
              </a:rPr>
              <a:t>Datos SIMMOW, consulta el 27.07.2020                          EL SALVADOR</a:t>
            </a:r>
            <a:endParaRPr sz="1800">
              <a:solidFill>
                <a:srgbClr val="000000"/>
              </a:solidFill>
              <a:latin typeface="Times New Roman"/>
              <a:ea typeface="Times New Roman"/>
              <a:cs typeface="Times New Roman"/>
              <a:sym typeface="Times New Roman"/>
            </a:endParaRPr>
          </a:p>
        </p:txBody>
      </p:sp>
      <p:sp>
        <p:nvSpPr>
          <p:cNvPr id="232" name="Google Shape;232;p13"/>
          <p:cNvSpPr txBox="1"/>
          <p:nvPr>
            <p:ph idx="4" type="body"/>
          </p:nvPr>
        </p:nvSpPr>
        <p:spPr>
          <a:xfrm>
            <a:off x="6409161" y="889958"/>
            <a:ext cx="4185617" cy="330411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graphicFrame>
        <p:nvGraphicFramePr>
          <p:cNvPr id="233" name="Google Shape;233;p13"/>
          <p:cNvGraphicFramePr/>
          <p:nvPr/>
        </p:nvGraphicFramePr>
        <p:xfrm>
          <a:off x="5782841" y="1998880"/>
          <a:ext cx="3000000" cy="3000000"/>
        </p:xfrm>
        <a:graphic>
          <a:graphicData uri="http://schemas.openxmlformats.org/drawingml/2006/table">
            <a:tbl>
              <a:tblPr>
                <a:noFill/>
                <a:tableStyleId>{B2F5D873-2B1E-47CE-AA15-952144B863CB}</a:tableStyleId>
              </a:tblPr>
              <a:tblGrid>
                <a:gridCol w="771800"/>
                <a:gridCol w="712725"/>
                <a:gridCol w="800350"/>
                <a:gridCol w="686600"/>
                <a:gridCol w="685800"/>
                <a:gridCol w="686600"/>
                <a:gridCol w="800350"/>
                <a:gridCol w="800350"/>
              </a:tblGrid>
              <a:tr h="615425">
                <a:tc>
                  <a:txBody>
                    <a:bodyPr/>
                    <a:lstStyle/>
                    <a:p>
                      <a:pPr indent="0" lvl="0" marL="0" marR="0" rtl="0" algn="ctr">
                        <a:spcBef>
                          <a:spcPts val="0"/>
                        </a:spcBef>
                        <a:spcAft>
                          <a:spcPts val="0"/>
                        </a:spcAft>
                        <a:buNone/>
                      </a:pPr>
                      <a:r>
                        <a:rPr lang="es-MX" sz="2000" u="none" cap="none" strike="noStrike">
                          <a:latin typeface="Arial"/>
                          <a:ea typeface="Arial"/>
                          <a:cs typeface="Arial"/>
                          <a:sym typeface="Arial"/>
                        </a:rPr>
                        <a:t>   </a:t>
                      </a:r>
                      <a:r>
                        <a:rPr lang="es-MX" sz="1800" u="none" cap="none" strike="noStrike">
                          <a:solidFill>
                            <a:schemeClr val="dk1"/>
                          </a:solidFill>
                          <a:latin typeface="Arial"/>
                          <a:ea typeface="Arial"/>
                          <a:cs typeface="Arial"/>
                          <a:sym typeface="Arial"/>
                        </a:rPr>
                        <a:t>Año</a:t>
                      </a:r>
                      <a:endParaRPr sz="1800" u="none" cap="none" strike="noStrike">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600" u="none" cap="none" strike="noStrike">
                          <a:solidFill>
                            <a:schemeClr val="dk1"/>
                          </a:solidFill>
                          <a:latin typeface="Arial"/>
                          <a:ea typeface="Arial"/>
                          <a:cs typeface="Arial"/>
                          <a:sym typeface="Arial"/>
                        </a:rPr>
                        <a:t>Enero </a:t>
                      </a:r>
                      <a:endParaRPr sz="16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600">
                          <a:solidFill>
                            <a:schemeClr val="dk1"/>
                          </a:solidFill>
                          <a:latin typeface="Arial"/>
                          <a:ea typeface="Arial"/>
                          <a:cs typeface="Arial"/>
                          <a:sym typeface="Arial"/>
                        </a:rPr>
                        <a:t>Febrero</a:t>
                      </a:r>
                      <a:endParaRPr sz="16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600">
                          <a:solidFill>
                            <a:schemeClr val="dk1"/>
                          </a:solidFill>
                          <a:latin typeface="Arial"/>
                          <a:ea typeface="Arial"/>
                          <a:cs typeface="Arial"/>
                          <a:sym typeface="Arial"/>
                        </a:rPr>
                        <a:t>Marzo</a:t>
                      </a:r>
                      <a:endParaRPr sz="16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600">
                          <a:solidFill>
                            <a:schemeClr val="dk1"/>
                          </a:solidFill>
                          <a:latin typeface="Arial"/>
                          <a:ea typeface="Arial"/>
                          <a:cs typeface="Arial"/>
                          <a:sym typeface="Arial"/>
                        </a:rPr>
                        <a:t>Abril</a:t>
                      </a:r>
                      <a:endParaRPr sz="16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600">
                          <a:solidFill>
                            <a:schemeClr val="dk1"/>
                          </a:solidFill>
                          <a:latin typeface="Arial"/>
                          <a:ea typeface="Arial"/>
                          <a:cs typeface="Arial"/>
                          <a:sym typeface="Arial"/>
                        </a:rPr>
                        <a:t>Mayo</a:t>
                      </a:r>
                      <a:endParaRPr sz="16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800">
                          <a:solidFill>
                            <a:schemeClr val="dk1"/>
                          </a:solidFill>
                          <a:latin typeface="Arial"/>
                          <a:ea typeface="Arial"/>
                          <a:cs typeface="Arial"/>
                          <a:sym typeface="Arial"/>
                        </a:rPr>
                        <a:t>Junio</a:t>
                      </a:r>
                      <a:r>
                        <a:rPr lang="es-MX" sz="1800">
                          <a:latin typeface="Arial"/>
                          <a:ea typeface="Arial"/>
                          <a:cs typeface="Arial"/>
                          <a:sym typeface="Arial"/>
                        </a:rPr>
                        <a:t> </a:t>
                      </a:r>
                      <a:endParaRPr sz="18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spcBef>
                          <a:spcPts val="0"/>
                        </a:spcBef>
                        <a:spcAft>
                          <a:spcPts val="0"/>
                        </a:spcAft>
                        <a:buNone/>
                      </a:pPr>
                      <a:r>
                        <a:rPr lang="es-MX" sz="1800">
                          <a:solidFill>
                            <a:schemeClr val="dk1"/>
                          </a:solidFill>
                          <a:latin typeface="Arial"/>
                          <a:ea typeface="Arial"/>
                          <a:cs typeface="Arial"/>
                          <a:sym typeface="Arial"/>
                        </a:rPr>
                        <a:t>Total</a:t>
                      </a:r>
                      <a:endParaRPr sz="18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615425">
                <a:tc>
                  <a:txBody>
                    <a:bodyPr/>
                    <a:lstStyle/>
                    <a:p>
                      <a:pPr indent="0" lvl="0" marL="0" marR="0" rtl="0" algn="ctr">
                        <a:spcBef>
                          <a:spcPts val="0"/>
                        </a:spcBef>
                        <a:spcAft>
                          <a:spcPts val="0"/>
                        </a:spcAft>
                        <a:buNone/>
                      </a:pPr>
                      <a:r>
                        <a:rPr lang="es-MX" sz="2000">
                          <a:solidFill>
                            <a:schemeClr val="dk1"/>
                          </a:solidFill>
                          <a:latin typeface="Arial"/>
                          <a:ea typeface="Arial"/>
                          <a:cs typeface="Arial"/>
                          <a:sym typeface="Arial"/>
                        </a:rPr>
                        <a:t>2019</a:t>
                      </a:r>
                      <a:endParaRPr sz="20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2C4"/>
                    </a:solidFill>
                  </a:tcPr>
                </a:tc>
                <a:tc>
                  <a:txBody>
                    <a:bodyPr/>
                    <a:lstStyle/>
                    <a:p>
                      <a:pPr indent="0" lvl="0" marL="0" marR="0" rtl="0" algn="ctr">
                        <a:spcBef>
                          <a:spcPts val="0"/>
                        </a:spcBef>
                        <a:spcAft>
                          <a:spcPts val="0"/>
                        </a:spcAft>
                        <a:buNone/>
                      </a:pPr>
                      <a:r>
                        <a:rPr lang="es-MX" sz="2400">
                          <a:latin typeface="Arial"/>
                          <a:ea typeface="Arial"/>
                          <a:cs typeface="Arial"/>
                          <a:sym typeface="Arial"/>
                        </a:rPr>
                        <a:t>63</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52</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53</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39</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38</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48</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c>
                  <a:txBody>
                    <a:bodyPr/>
                    <a:lstStyle/>
                    <a:p>
                      <a:pPr indent="0" lvl="0" marL="0" marR="0" rtl="0" algn="ctr">
                        <a:spcBef>
                          <a:spcPts val="0"/>
                        </a:spcBef>
                        <a:spcAft>
                          <a:spcPts val="0"/>
                        </a:spcAft>
                        <a:buNone/>
                      </a:pPr>
                      <a:r>
                        <a:rPr lang="es-MX" sz="2400">
                          <a:latin typeface="Arial"/>
                          <a:ea typeface="Arial"/>
                          <a:cs typeface="Arial"/>
                          <a:sym typeface="Arial"/>
                        </a:rPr>
                        <a:t>293</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4EA"/>
                    </a:solidFill>
                  </a:tcPr>
                </a:tc>
              </a:tr>
              <a:tr h="615425">
                <a:tc>
                  <a:txBody>
                    <a:bodyPr/>
                    <a:lstStyle/>
                    <a:p>
                      <a:pPr indent="0" lvl="0" marL="0" marR="0" rtl="0" algn="ctr">
                        <a:spcBef>
                          <a:spcPts val="0"/>
                        </a:spcBef>
                        <a:spcAft>
                          <a:spcPts val="0"/>
                        </a:spcAft>
                        <a:buNone/>
                      </a:pPr>
                      <a:r>
                        <a:rPr lang="es-MX" sz="2000">
                          <a:solidFill>
                            <a:schemeClr val="dk1"/>
                          </a:solidFill>
                          <a:latin typeface="Arial"/>
                          <a:ea typeface="Arial"/>
                          <a:cs typeface="Arial"/>
                          <a:sym typeface="Arial"/>
                        </a:rPr>
                        <a:t>2020</a:t>
                      </a:r>
                      <a:endParaRPr sz="2000">
                        <a:solidFill>
                          <a:schemeClr val="dk1"/>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2C4"/>
                    </a:solidFill>
                  </a:tcPr>
                </a:tc>
                <a:tc>
                  <a:txBody>
                    <a:bodyPr/>
                    <a:lstStyle/>
                    <a:p>
                      <a:pPr indent="0" lvl="0" marL="0" marR="0" rtl="0" algn="ctr">
                        <a:spcBef>
                          <a:spcPts val="0"/>
                        </a:spcBef>
                        <a:spcAft>
                          <a:spcPts val="0"/>
                        </a:spcAft>
                        <a:buNone/>
                      </a:pPr>
                      <a:r>
                        <a:rPr lang="es-MX" sz="2400">
                          <a:latin typeface="Arial"/>
                          <a:ea typeface="Arial"/>
                          <a:cs typeface="Arial"/>
                          <a:sym typeface="Arial"/>
                        </a:rPr>
                        <a:t>57</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50</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41</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21</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35</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52</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c>
                  <a:txBody>
                    <a:bodyPr/>
                    <a:lstStyle/>
                    <a:p>
                      <a:pPr indent="0" lvl="0" marL="0" marR="0" rtl="0" algn="ctr">
                        <a:spcBef>
                          <a:spcPts val="0"/>
                        </a:spcBef>
                        <a:spcAft>
                          <a:spcPts val="0"/>
                        </a:spcAft>
                        <a:buNone/>
                      </a:pPr>
                      <a:r>
                        <a:rPr lang="es-MX" sz="2400">
                          <a:latin typeface="Arial"/>
                          <a:ea typeface="Arial"/>
                          <a:cs typeface="Arial"/>
                          <a:sym typeface="Arial"/>
                        </a:rPr>
                        <a:t>256</a:t>
                      </a:r>
                      <a:endParaRPr sz="2400">
                        <a:solidFill>
                          <a:srgbClr val="000000"/>
                        </a:solidFill>
                        <a:latin typeface="Arial"/>
                        <a:ea typeface="Arial"/>
                        <a:cs typeface="Arial"/>
                        <a:sym typeface="Arial"/>
                      </a:endParaRPr>
                    </a:p>
                  </a:txBody>
                  <a:tcPr marT="34925" marB="34925" marR="34925" marL="336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BF5"/>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6457950" y="-2587625"/>
            <a:ext cx="10515600" cy="1325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pic>
        <p:nvPicPr>
          <p:cNvPr id="239" name="Google Shape;239;p14"/>
          <p:cNvPicPr preferRelativeResize="0"/>
          <p:nvPr/>
        </p:nvPicPr>
        <p:blipFill rotWithShape="1">
          <a:blip r:embed="rId3">
            <a:alphaModFix/>
          </a:blip>
          <a:srcRect b="0" l="0" r="0" t="0"/>
          <a:stretch/>
        </p:blipFill>
        <p:spPr>
          <a:xfrm>
            <a:off x="0" y="0"/>
            <a:ext cx="1280160" cy="1124712"/>
          </a:xfrm>
          <a:prstGeom prst="rect">
            <a:avLst/>
          </a:prstGeom>
          <a:noFill/>
          <a:ln>
            <a:noFill/>
          </a:ln>
        </p:spPr>
      </p:pic>
      <p:pic>
        <p:nvPicPr>
          <p:cNvPr id="240" name="Google Shape;240;p14"/>
          <p:cNvPicPr preferRelativeResize="0"/>
          <p:nvPr/>
        </p:nvPicPr>
        <p:blipFill rotWithShape="1">
          <a:blip r:embed="rId4">
            <a:alphaModFix/>
          </a:blip>
          <a:srcRect b="0" l="0" r="0" t="0"/>
          <a:stretch/>
        </p:blipFill>
        <p:spPr>
          <a:xfrm>
            <a:off x="1572768" y="218354"/>
            <a:ext cx="6912864" cy="65598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5"/>
          <p:cNvSpPr txBox="1"/>
          <p:nvPr>
            <p:ph type="title"/>
          </p:nvPr>
        </p:nvSpPr>
        <p:spPr>
          <a:xfrm>
            <a:off x="2988385" y="387658"/>
            <a:ext cx="3974565" cy="8019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es-MX"/>
              <a:t>CONCLUSIONES</a:t>
            </a:r>
            <a:endParaRPr/>
          </a:p>
        </p:txBody>
      </p:sp>
      <p:sp>
        <p:nvSpPr>
          <p:cNvPr id="246" name="Google Shape;246;p15"/>
          <p:cNvSpPr txBox="1"/>
          <p:nvPr>
            <p:ph idx="1" type="body"/>
          </p:nvPr>
        </p:nvSpPr>
        <p:spPr>
          <a:xfrm>
            <a:off x="754825" y="1093076"/>
            <a:ext cx="10974720" cy="5377266"/>
          </a:xfrm>
          <a:prstGeom prst="rect">
            <a:avLst/>
          </a:prstGeom>
          <a:noFill/>
          <a:ln>
            <a:noFill/>
          </a:ln>
        </p:spPr>
        <p:txBody>
          <a:bodyPr anchorCtr="0" anchor="t" bIns="45700" lIns="91425" spcFirstLastPara="1" rIns="91425" wrap="square" tIns="45700">
            <a:normAutofit fontScale="40000" lnSpcReduction="20000"/>
          </a:bodyPr>
          <a:lstStyle/>
          <a:p>
            <a:pPr indent="-306324" lvl="0" marL="342900" rtl="0" algn="l">
              <a:spcBef>
                <a:spcPts val="0"/>
              </a:spcBef>
              <a:spcAft>
                <a:spcPts val="0"/>
              </a:spcAft>
              <a:buSzPct val="79999"/>
              <a:buNone/>
            </a:pPr>
            <a:r>
              <a:t/>
            </a:r>
            <a:endParaRPr/>
          </a:p>
          <a:p>
            <a:pPr indent="-342900" lvl="0" marL="342900" rtl="0" algn="l">
              <a:spcBef>
                <a:spcPts val="1000"/>
              </a:spcBef>
              <a:spcAft>
                <a:spcPts val="0"/>
              </a:spcAft>
              <a:buSzPct val="80000"/>
              <a:buChar char="►"/>
            </a:pPr>
            <a:r>
              <a:rPr lang="es-MX" sz="4500"/>
              <a:t>LA ANTICONCEPCION es necesaria ofrecerla desde una adecuada  asesoría.</a:t>
            </a:r>
            <a:endParaRPr/>
          </a:p>
          <a:p>
            <a:pPr indent="-342900" lvl="0" marL="342900" rtl="0" algn="l">
              <a:spcBef>
                <a:spcPts val="1000"/>
              </a:spcBef>
              <a:spcAft>
                <a:spcPts val="0"/>
              </a:spcAft>
              <a:buSzPct val="80000"/>
              <a:buChar char="►"/>
            </a:pPr>
            <a:r>
              <a:rPr lang="es-MX" sz="4500"/>
              <a:t>la anticoncepción post aborto es el principio básico para evitar el nuevo embarazo.</a:t>
            </a:r>
            <a:endParaRPr/>
          </a:p>
          <a:p>
            <a:pPr indent="-342900" lvl="0" marL="342900" rtl="0" algn="l">
              <a:spcBef>
                <a:spcPts val="1000"/>
              </a:spcBef>
              <a:spcAft>
                <a:spcPts val="0"/>
              </a:spcAft>
              <a:buSzPct val="80000"/>
              <a:buChar char="►"/>
            </a:pPr>
            <a:r>
              <a:rPr lang="es-MX" sz="4500"/>
              <a:t>Trabajar al personal de salud para prevenir la normalización de la violencia sexual en adolescentes menores de 15 años.</a:t>
            </a:r>
            <a:endParaRPr/>
          </a:p>
          <a:p>
            <a:pPr indent="-342900" lvl="0" marL="342900" rtl="0" algn="l">
              <a:spcBef>
                <a:spcPts val="1000"/>
              </a:spcBef>
              <a:spcAft>
                <a:spcPts val="0"/>
              </a:spcAft>
              <a:buSzPct val="80000"/>
              <a:buChar char="►"/>
            </a:pPr>
            <a:r>
              <a:rPr lang="es-MX" sz="4500"/>
              <a:t>Promover los LARS  EN ADOLECENTES. Y ANTE TODO LA DOBLE PROTECCION.</a:t>
            </a:r>
            <a:endParaRPr/>
          </a:p>
          <a:p>
            <a:pPr indent="-342900" lvl="0" marL="342900" rtl="0" algn="l">
              <a:spcBef>
                <a:spcPts val="1000"/>
              </a:spcBef>
              <a:spcAft>
                <a:spcPts val="0"/>
              </a:spcAft>
              <a:buSzPct val="80000"/>
              <a:buChar char="►"/>
            </a:pPr>
            <a:r>
              <a:rPr lang="es-MX" sz="4500"/>
              <a:t>La atención integral de este grupo etario puede prevenir el circulo de pobreza .</a:t>
            </a:r>
            <a:endParaRPr/>
          </a:p>
          <a:p>
            <a:pPr indent="-342900" lvl="0" marL="342900" rtl="0" algn="l">
              <a:spcBef>
                <a:spcPts val="1000"/>
              </a:spcBef>
              <a:spcAft>
                <a:spcPts val="0"/>
              </a:spcAft>
              <a:buSzPct val="80000"/>
              <a:buChar char="►"/>
            </a:pPr>
            <a:r>
              <a:rPr lang="es-MX" sz="4500"/>
              <a:t>Es difícil hacer normas y seguir patrones ya que hay que individualizar cada usuaria cada chica y  tendríamos que trabajar con un equipo multidisciplinario y q el profesional  logre la conexion,  cubriendo  las realidad propia de la usuaria y el entorno al que regresara. </a:t>
            </a:r>
            <a:endParaRPr/>
          </a:p>
          <a:p>
            <a:pPr indent="-342900" lvl="0" marL="342900" rtl="0" algn="l">
              <a:spcBef>
                <a:spcPts val="1000"/>
              </a:spcBef>
              <a:spcAft>
                <a:spcPts val="0"/>
              </a:spcAft>
              <a:buSzPct val="80000"/>
              <a:buChar char="►"/>
            </a:pPr>
            <a:r>
              <a:rPr lang="es-MX" sz="4500"/>
              <a:t>Olvidarse de la medicina vertical y querer imponer sus valores. </a:t>
            </a:r>
            <a:endParaRPr/>
          </a:p>
          <a:p>
            <a:pPr indent="-342900" lvl="0" marL="342900" rtl="0" algn="l">
              <a:spcBef>
                <a:spcPts val="1000"/>
              </a:spcBef>
              <a:spcAft>
                <a:spcPts val="0"/>
              </a:spcAft>
              <a:buSzPct val="80000"/>
              <a:buChar char="►"/>
            </a:pPr>
            <a:r>
              <a:rPr lang="es-MX" sz="4500"/>
              <a:t>Los servicios amigables  para adolescentes  son necesarios para dar continuidad a la salud integlar.</a:t>
            </a:r>
            <a:endParaRPr sz="4500"/>
          </a:p>
          <a:p>
            <a:pPr indent="-251459" lvl="0" marL="342900" rtl="0" algn="l">
              <a:spcBef>
                <a:spcPts val="1000"/>
              </a:spcBef>
              <a:spcAft>
                <a:spcPts val="0"/>
              </a:spcAft>
              <a:buSzPct val="80000"/>
              <a:buNone/>
            </a:pPr>
            <a:r>
              <a:t/>
            </a:r>
            <a:endParaRPr sz="4500"/>
          </a:p>
          <a:p>
            <a:pPr indent="-342900" lvl="0" marL="342900" rtl="0" algn="l">
              <a:spcBef>
                <a:spcPts val="1000"/>
              </a:spcBef>
              <a:spcAft>
                <a:spcPts val="0"/>
              </a:spcAft>
              <a:buSzPct val="80000"/>
              <a:buChar char="►"/>
            </a:pPr>
            <a:r>
              <a:rPr lang="es-MX" sz="4500"/>
              <a:t>En menores de 15 años no hay muchos datos y que es necesario comenzar a recopilar información.</a:t>
            </a:r>
            <a:endParaRPr sz="4500"/>
          </a:p>
          <a:p>
            <a:pPr indent="0" lvl="0" marL="0" rtl="0" algn="l">
              <a:spcBef>
                <a:spcPts val="1000"/>
              </a:spcBef>
              <a:spcAft>
                <a:spcPts val="0"/>
              </a:spcAft>
              <a:buSzPct val="79999"/>
              <a:buNone/>
            </a:pPr>
            <a:r>
              <a:t/>
            </a:r>
            <a:endParaRPr/>
          </a:p>
        </p:txBody>
      </p:sp>
      <p:pic>
        <p:nvPicPr>
          <p:cNvPr id="247" name="Google Shape;247;p15"/>
          <p:cNvPicPr preferRelativeResize="0"/>
          <p:nvPr/>
        </p:nvPicPr>
        <p:blipFill rotWithShape="1">
          <a:blip r:embed="rId3">
            <a:alphaModFix/>
          </a:blip>
          <a:srcRect b="0" l="0" r="0" t="0"/>
          <a:stretch/>
        </p:blipFill>
        <p:spPr>
          <a:xfrm>
            <a:off x="-1" y="0"/>
            <a:ext cx="2237173" cy="1324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6"/>
          <p:cNvPicPr preferRelativeResize="0"/>
          <p:nvPr>
            <p:ph idx="1" type="body"/>
          </p:nvPr>
        </p:nvPicPr>
        <p:blipFill rotWithShape="1">
          <a:blip r:embed="rId3">
            <a:alphaModFix/>
          </a:blip>
          <a:srcRect b="0" l="0" r="0" t="0"/>
          <a:stretch/>
        </p:blipFill>
        <p:spPr>
          <a:xfrm>
            <a:off x="0" y="0"/>
            <a:ext cx="8418786" cy="6858000"/>
          </a:xfrm>
          <a:prstGeom prst="rect">
            <a:avLst/>
          </a:prstGeom>
          <a:noFill/>
          <a:ln>
            <a:noFill/>
          </a:ln>
        </p:spPr>
      </p:pic>
      <p:sp>
        <p:nvSpPr>
          <p:cNvPr id="253" name="Google Shape;253;p16"/>
          <p:cNvSpPr txBox="1"/>
          <p:nvPr>
            <p:ph idx="2" type="body"/>
          </p:nvPr>
        </p:nvSpPr>
        <p:spPr>
          <a:xfrm>
            <a:off x="8516342" y="1860332"/>
            <a:ext cx="3192181" cy="375219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840"/>
              <a:buNone/>
            </a:pPr>
            <a:r>
              <a:rPr lang="es-MX" sz="4800"/>
              <a:t>MUCHAS GRACIAS </a:t>
            </a:r>
            <a:endParaRPr/>
          </a:p>
          <a:p>
            <a:pPr indent="0" lvl="0" marL="0" rtl="0" algn="l">
              <a:spcBef>
                <a:spcPts val="1000"/>
              </a:spcBef>
              <a:spcAft>
                <a:spcPts val="0"/>
              </a:spcAft>
              <a:buSzPts val="3840"/>
              <a:buNone/>
            </a:pPr>
            <a:r>
              <a:rPr lang="es-MX" sz="4800"/>
              <a:t>POR SU ATENCION</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62144" y="2209145"/>
            <a:ext cx="10515600" cy="1325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pic>
        <p:nvPicPr>
          <p:cNvPr id="259" name="Google Shape;259;p17"/>
          <p:cNvPicPr preferRelativeResize="0"/>
          <p:nvPr>
            <p:ph idx="1" type="body"/>
          </p:nvPr>
        </p:nvPicPr>
        <p:blipFill rotWithShape="1">
          <a:blip r:embed="rId3">
            <a:alphaModFix/>
          </a:blip>
          <a:srcRect b="0" l="0" r="0" t="0"/>
          <a:stretch/>
        </p:blipFill>
        <p:spPr>
          <a:xfrm>
            <a:off x="5790948" y="111773"/>
            <a:ext cx="6401052" cy="3903316"/>
          </a:xfrm>
          <a:prstGeom prst="rect">
            <a:avLst/>
          </a:prstGeom>
          <a:noFill/>
          <a:ln>
            <a:noFill/>
          </a:ln>
        </p:spPr>
      </p:pic>
      <p:pic>
        <p:nvPicPr>
          <p:cNvPr id="260" name="Google Shape;260;p17"/>
          <p:cNvPicPr preferRelativeResize="0"/>
          <p:nvPr/>
        </p:nvPicPr>
        <p:blipFill rotWithShape="1">
          <a:blip r:embed="rId4">
            <a:alphaModFix/>
          </a:blip>
          <a:srcRect b="0" l="0" r="0" t="0"/>
          <a:stretch/>
        </p:blipFill>
        <p:spPr>
          <a:xfrm>
            <a:off x="0" y="20397"/>
            <a:ext cx="952500" cy="952500"/>
          </a:xfrm>
          <a:prstGeom prst="rect">
            <a:avLst/>
          </a:prstGeom>
          <a:noFill/>
          <a:ln>
            <a:noFill/>
          </a:ln>
        </p:spPr>
      </p:pic>
      <p:pic>
        <p:nvPicPr>
          <p:cNvPr id="261" name="Google Shape;261;p17"/>
          <p:cNvPicPr preferRelativeResize="0"/>
          <p:nvPr/>
        </p:nvPicPr>
        <p:blipFill rotWithShape="1">
          <a:blip r:embed="rId5">
            <a:alphaModFix/>
          </a:blip>
          <a:srcRect b="0" l="0" r="0" t="0"/>
          <a:stretch/>
        </p:blipFill>
        <p:spPr>
          <a:xfrm>
            <a:off x="-255584" y="2842912"/>
            <a:ext cx="6427866" cy="3826276"/>
          </a:xfrm>
          <a:prstGeom prst="rect">
            <a:avLst/>
          </a:prstGeom>
          <a:noFill/>
          <a:ln>
            <a:noFill/>
          </a:ln>
        </p:spPr>
      </p:pic>
      <p:pic>
        <p:nvPicPr>
          <p:cNvPr id="262" name="Google Shape;262;p17"/>
          <p:cNvPicPr preferRelativeResize="0"/>
          <p:nvPr/>
        </p:nvPicPr>
        <p:blipFill rotWithShape="1">
          <a:blip r:embed="rId6">
            <a:alphaModFix/>
          </a:blip>
          <a:srcRect b="0" l="0" r="0" t="0"/>
          <a:stretch/>
        </p:blipFill>
        <p:spPr>
          <a:xfrm>
            <a:off x="6287751" y="4188460"/>
            <a:ext cx="5464003" cy="2403699"/>
          </a:xfrm>
          <a:prstGeom prst="rect">
            <a:avLst/>
          </a:prstGeom>
          <a:noFill/>
          <a:ln>
            <a:noFill/>
          </a:ln>
        </p:spPr>
      </p:pic>
      <p:pic>
        <p:nvPicPr>
          <p:cNvPr id="263" name="Google Shape;263;p17"/>
          <p:cNvPicPr preferRelativeResize="0"/>
          <p:nvPr/>
        </p:nvPicPr>
        <p:blipFill rotWithShape="1">
          <a:blip r:embed="rId7">
            <a:alphaModFix/>
          </a:blip>
          <a:srcRect b="0" l="0" r="0" t="0"/>
          <a:stretch/>
        </p:blipFill>
        <p:spPr>
          <a:xfrm>
            <a:off x="-319190" y="10510"/>
            <a:ext cx="6110138" cy="2832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
          <p:cNvPicPr preferRelativeResize="0"/>
          <p:nvPr/>
        </p:nvPicPr>
        <p:blipFill rotWithShape="1">
          <a:blip r:embed="rId3">
            <a:alphaModFix/>
          </a:blip>
          <a:srcRect b="0" l="0" r="0" t="0"/>
          <a:stretch/>
        </p:blipFill>
        <p:spPr>
          <a:xfrm>
            <a:off x="1" y="0"/>
            <a:ext cx="11953460" cy="66922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6457950" y="-2614258"/>
            <a:ext cx="10515600" cy="1325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158" name="Google Shape;158;p3"/>
          <p:cNvSpPr txBox="1"/>
          <p:nvPr>
            <p:ph idx="1" type="body"/>
          </p:nvPr>
        </p:nvSpPr>
        <p:spPr>
          <a:xfrm>
            <a:off x="953814" y="541686"/>
            <a:ext cx="10515600" cy="57746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a:p>
            <a:pPr indent="0" lvl="0" marL="0" rtl="0" algn="ctr">
              <a:spcBef>
                <a:spcPts val="1000"/>
              </a:spcBef>
              <a:spcAft>
                <a:spcPts val="0"/>
              </a:spcAft>
              <a:buSzPts val="2560"/>
              <a:buNone/>
            </a:pPr>
            <a:r>
              <a:rPr lang="es-MX" sz="3200"/>
              <a:t>PARA REFLEXIONAR </a:t>
            </a:r>
            <a:endParaRPr/>
          </a:p>
          <a:p>
            <a:pPr indent="-342900" lvl="0" marL="342900" rtl="0" algn="l">
              <a:spcBef>
                <a:spcPts val="1000"/>
              </a:spcBef>
              <a:spcAft>
                <a:spcPts val="0"/>
              </a:spcAft>
              <a:buSzPts val="1920"/>
              <a:buChar char="►"/>
            </a:pPr>
            <a:r>
              <a:rPr lang="es-MX" sz="2400"/>
              <a:t>Las adolescentes que por su decisión ( controversial pero necesaria ) desean contraceptivos.</a:t>
            </a:r>
            <a:endParaRPr/>
          </a:p>
          <a:p>
            <a:pPr indent="-342900" lvl="0" marL="342900" rtl="0" algn="l">
              <a:spcBef>
                <a:spcPts val="1000"/>
              </a:spcBef>
              <a:spcAft>
                <a:spcPts val="0"/>
              </a:spcAft>
              <a:buSzPts val="1920"/>
              <a:buChar char="►"/>
            </a:pPr>
            <a:r>
              <a:rPr lang="es-MX" sz="2400"/>
              <a:t>Menores de 15 años que hacer ,  cómo abordarlas desde lo clínico.</a:t>
            </a:r>
            <a:endParaRPr/>
          </a:p>
          <a:p>
            <a:pPr indent="-342900" lvl="0" marL="342900" rtl="0" algn="l">
              <a:spcBef>
                <a:spcPts val="1000"/>
              </a:spcBef>
              <a:spcAft>
                <a:spcPts val="0"/>
              </a:spcAft>
              <a:buSzPts val="1920"/>
              <a:buChar char="►"/>
            </a:pPr>
            <a:r>
              <a:rPr lang="es-MX" sz="2400"/>
              <a:t>Las Agresiones , enfocarse mucho en contracepción de emergencia.</a:t>
            </a:r>
            <a:endParaRPr/>
          </a:p>
          <a:p>
            <a:pPr indent="0" lvl="0" marL="0" rtl="0" algn="l">
              <a:spcBef>
                <a:spcPts val="1000"/>
              </a:spcBef>
              <a:spcAft>
                <a:spcPts val="0"/>
              </a:spcAft>
              <a:buSzPts val="1920"/>
              <a:buNone/>
            </a:pPr>
            <a:r>
              <a:rPr lang="es-MX" sz="2400"/>
              <a:t> no siempre consultan en el tiempo para  brindarlo.</a:t>
            </a:r>
            <a:endParaRPr/>
          </a:p>
          <a:p>
            <a:pPr indent="-342900" lvl="0" marL="342900" rtl="0" algn="l">
              <a:spcBef>
                <a:spcPts val="1000"/>
              </a:spcBef>
              <a:spcAft>
                <a:spcPts val="0"/>
              </a:spcAft>
              <a:buSzPts val="1920"/>
              <a:buChar char="►"/>
            </a:pPr>
            <a:r>
              <a:rPr lang="es-MX" sz="2400"/>
              <a:t> La necesidad  de la educación sexual  integral desde la infancia. </a:t>
            </a:r>
            <a:endParaRPr/>
          </a:p>
          <a:p>
            <a:pPr indent="-342900" lvl="0" marL="342900" rtl="0" algn="l">
              <a:spcBef>
                <a:spcPts val="1000"/>
              </a:spcBef>
              <a:spcAft>
                <a:spcPts val="0"/>
              </a:spcAft>
              <a:buSzPts val="1920"/>
              <a:buChar char="►"/>
            </a:pPr>
            <a:r>
              <a:rPr lang="es-MX" sz="2400"/>
              <a:t>El papel que juegan los Estados y organizaciones que velan por la niñez y adolescencia</a:t>
            </a:r>
            <a:r>
              <a:rPr lang="es-MX"/>
              <a:t>.</a:t>
            </a:r>
            <a:endParaRPr/>
          </a:p>
          <a:p>
            <a:pPr indent="0" lvl="0" marL="0" rtl="0" algn="l">
              <a:spcBef>
                <a:spcPts val="1000"/>
              </a:spcBef>
              <a:spcAft>
                <a:spcPts val="0"/>
              </a:spcAft>
              <a:buSzPts val="1440"/>
              <a:buNone/>
            </a:pPr>
            <a:r>
              <a:t/>
            </a:r>
            <a:endParaRPr/>
          </a:p>
        </p:txBody>
      </p:sp>
      <p:pic>
        <p:nvPicPr>
          <p:cNvPr id="159" name="Google Shape;159;p3"/>
          <p:cNvPicPr preferRelativeResize="0"/>
          <p:nvPr/>
        </p:nvPicPr>
        <p:blipFill rotWithShape="1">
          <a:blip r:embed="rId3">
            <a:alphaModFix/>
          </a:blip>
          <a:srcRect b="0" l="0" r="0" t="0"/>
          <a:stretch/>
        </p:blipFill>
        <p:spPr>
          <a:xfrm>
            <a:off x="0" y="0"/>
            <a:ext cx="1536192" cy="1499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1873188" y="609600"/>
            <a:ext cx="7400814"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s-MX"/>
              <a:t>CRITERIOS DE ELEGEBILIDAD</a:t>
            </a:r>
            <a:endParaRPr/>
          </a:p>
        </p:txBody>
      </p:sp>
      <p:sp>
        <p:nvSpPr>
          <p:cNvPr id="165" name="Google Shape;165;p4"/>
          <p:cNvSpPr txBox="1"/>
          <p:nvPr>
            <p:ph idx="1" type="body"/>
          </p:nvPr>
        </p:nvSpPr>
        <p:spPr>
          <a:xfrm>
            <a:off x="5328401" y="1269507"/>
            <a:ext cx="4595470" cy="477185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s-MX"/>
              <a:t>Es un documento resultado de la colaboración entre el Departamento de Salud Reproductiva e Investigación de la Organización Mundial de la Salud y numerosas agencias y organizaciones internacionales activas en el campo de políticas y programas de planificación familiar</a:t>
            </a:r>
            <a:endParaRPr/>
          </a:p>
          <a:p>
            <a:pPr indent="-342900" lvl="0" marL="342900" rtl="0" algn="l">
              <a:spcBef>
                <a:spcPts val="1000"/>
              </a:spcBef>
              <a:spcAft>
                <a:spcPts val="0"/>
              </a:spcAft>
              <a:buSzPts val="1440"/>
              <a:buChar char="►"/>
            </a:pPr>
            <a:r>
              <a:rPr lang="es-MX"/>
              <a:t>  Son recomendaciones para la racionalización del uso de diversos anticonceptivos, teniendo en cuenta la información más actualizada disponible sobre la seguridad de los métodos para las personas con ciertas condiciones médicas</a:t>
            </a:r>
            <a:endParaRPr/>
          </a:p>
          <a:p>
            <a:pPr indent="-342900" lvl="0" marL="342900" rtl="0" algn="l">
              <a:spcBef>
                <a:spcPts val="1000"/>
              </a:spcBef>
              <a:spcAft>
                <a:spcPts val="0"/>
              </a:spcAft>
              <a:buSzPts val="1440"/>
              <a:buChar char="►"/>
            </a:pPr>
            <a:r>
              <a:rPr lang="es-MX"/>
              <a:t>  La 1ª edición fue publicada en 1996</a:t>
            </a:r>
            <a:endParaRPr/>
          </a:p>
        </p:txBody>
      </p:sp>
      <p:pic>
        <p:nvPicPr>
          <p:cNvPr id="166" name="Google Shape;166;p4"/>
          <p:cNvPicPr preferRelativeResize="0"/>
          <p:nvPr/>
        </p:nvPicPr>
        <p:blipFill rotWithShape="1">
          <a:blip r:embed="rId3">
            <a:alphaModFix/>
          </a:blip>
          <a:srcRect b="0" l="0" r="0" t="0"/>
          <a:stretch/>
        </p:blipFill>
        <p:spPr>
          <a:xfrm>
            <a:off x="150920" y="97655"/>
            <a:ext cx="1420427" cy="1171852"/>
          </a:xfrm>
          <a:prstGeom prst="rect">
            <a:avLst/>
          </a:prstGeom>
          <a:noFill/>
          <a:ln>
            <a:noFill/>
          </a:ln>
        </p:spPr>
      </p:pic>
      <p:pic>
        <p:nvPicPr>
          <p:cNvPr id="167" name="Google Shape;167;p4"/>
          <p:cNvPicPr preferRelativeResize="0"/>
          <p:nvPr/>
        </p:nvPicPr>
        <p:blipFill rotWithShape="1">
          <a:blip r:embed="rId4">
            <a:alphaModFix/>
          </a:blip>
          <a:srcRect b="0" l="0" r="0" t="0"/>
          <a:stretch/>
        </p:blipFill>
        <p:spPr>
          <a:xfrm>
            <a:off x="2414325" y="2229371"/>
            <a:ext cx="2151541" cy="2529554"/>
          </a:xfrm>
          <a:prstGeom prst="rect">
            <a:avLst/>
          </a:prstGeom>
          <a:noFill/>
          <a:ln>
            <a:noFill/>
          </a:ln>
        </p:spPr>
      </p:pic>
      <p:pic>
        <p:nvPicPr>
          <p:cNvPr descr="WHOmedEligbltyCoverSmaller" id="168" name="Google Shape;168;p4"/>
          <p:cNvPicPr preferRelativeResize="0"/>
          <p:nvPr/>
        </p:nvPicPr>
        <p:blipFill rotWithShape="1">
          <a:blip r:embed="rId5">
            <a:alphaModFix/>
          </a:blip>
          <a:srcRect b="0" l="0" r="0" t="0"/>
          <a:stretch/>
        </p:blipFill>
        <p:spPr>
          <a:xfrm>
            <a:off x="476250" y="1269507"/>
            <a:ext cx="1825409" cy="2515338"/>
          </a:xfrm>
          <a:prstGeom prst="rect">
            <a:avLst/>
          </a:prstGeom>
          <a:noFill/>
          <a:ln cap="flat" cmpd="sng" w="38100">
            <a:solidFill>
              <a:srgbClr val="000000"/>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type="title"/>
          </p:nvPr>
        </p:nvSpPr>
        <p:spPr>
          <a:xfrm>
            <a:off x="2183907" y="548640"/>
            <a:ext cx="8847722" cy="1325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000"/>
              <a:buFont typeface="Trebuchet MS"/>
              <a:buNone/>
            </a:pPr>
            <a:r>
              <a:rPr lang="es-MX" sz="4000"/>
              <a:t>CRITERIOS  DE ELEGIBILIDAD</a:t>
            </a:r>
            <a:endParaRPr sz="4000"/>
          </a:p>
        </p:txBody>
      </p:sp>
      <p:pic>
        <p:nvPicPr>
          <p:cNvPr id="174" name="Google Shape;174;p5"/>
          <p:cNvPicPr preferRelativeResize="0"/>
          <p:nvPr/>
        </p:nvPicPr>
        <p:blipFill rotWithShape="1">
          <a:blip r:embed="rId3">
            <a:alphaModFix/>
          </a:blip>
          <a:srcRect b="0" l="0" r="0" t="0"/>
          <a:stretch/>
        </p:blipFill>
        <p:spPr>
          <a:xfrm>
            <a:off x="0" y="0"/>
            <a:ext cx="1246632" cy="1097280"/>
          </a:xfrm>
          <a:prstGeom prst="rect">
            <a:avLst/>
          </a:prstGeom>
          <a:noFill/>
          <a:ln>
            <a:noFill/>
          </a:ln>
        </p:spPr>
      </p:pic>
      <p:graphicFrame>
        <p:nvGraphicFramePr>
          <p:cNvPr id="175" name="Google Shape;175;p5"/>
          <p:cNvGraphicFramePr/>
          <p:nvPr/>
        </p:nvGraphicFramePr>
        <p:xfrm>
          <a:off x="275207" y="1612674"/>
          <a:ext cx="3000000" cy="3000000"/>
        </p:xfrm>
        <a:graphic>
          <a:graphicData uri="http://schemas.openxmlformats.org/drawingml/2006/table">
            <a:tbl>
              <a:tblPr>
                <a:noFill/>
                <a:tableStyleId>{B2F5D873-2B1E-47CE-AA15-952144B863CB}</a:tableStyleId>
              </a:tblPr>
              <a:tblGrid>
                <a:gridCol w="1651250"/>
                <a:gridCol w="5041100"/>
              </a:tblGrid>
              <a:tr h="1006625">
                <a:tc>
                  <a:txBody>
                    <a:bodyPr/>
                    <a:lstStyle/>
                    <a:p>
                      <a:pPr indent="0" lvl="0" marL="0" marR="0" rtl="0" algn="ctr">
                        <a:lnSpc>
                          <a:spcPct val="100000"/>
                        </a:lnSpc>
                        <a:spcBef>
                          <a:spcPts val="0"/>
                        </a:spcBef>
                        <a:spcAft>
                          <a:spcPts val="0"/>
                        </a:spcAft>
                        <a:buClr>
                          <a:schemeClr val="hlink"/>
                        </a:buClr>
                        <a:buSzPts val="1520"/>
                        <a:buFont typeface="Noto Sans Symbols"/>
                        <a:buNone/>
                      </a:pPr>
                      <a:r>
                        <a:rPr b="1" i="0" lang="es-MX" sz="1900" u="none" cap="none" strike="noStrike">
                          <a:solidFill>
                            <a:srgbClr val="000000"/>
                          </a:solidFill>
                          <a:latin typeface="Arial"/>
                          <a:ea typeface="Arial"/>
                          <a:cs typeface="Arial"/>
                          <a:sym typeface="Arial"/>
                        </a:rPr>
                        <a:t>Categorías de la</a:t>
                      </a:r>
                      <a:endParaRPr/>
                    </a:p>
                    <a:p>
                      <a:pPr indent="0" lvl="0" marL="0" marR="0" rtl="0" algn="ctr">
                        <a:lnSpc>
                          <a:spcPct val="100000"/>
                        </a:lnSpc>
                        <a:spcBef>
                          <a:spcPts val="380"/>
                        </a:spcBef>
                        <a:spcAft>
                          <a:spcPts val="0"/>
                        </a:spcAft>
                        <a:buClr>
                          <a:schemeClr val="hlink"/>
                        </a:buClr>
                        <a:buSzPts val="1520"/>
                        <a:buFont typeface="Noto Sans Symbols"/>
                        <a:buNone/>
                      </a:pPr>
                      <a:r>
                        <a:rPr b="1" i="0" lang="es-MX" sz="1900" u="none" cap="none" strike="noStrike">
                          <a:solidFill>
                            <a:srgbClr val="000000"/>
                          </a:solidFill>
                          <a:latin typeface="Arial"/>
                          <a:ea typeface="Arial"/>
                          <a:cs typeface="Arial"/>
                          <a:sym typeface="Arial"/>
                        </a:rPr>
                        <a:t>OMS</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8CB3E3"/>
                    </a:solidFill>
                  </a:tcPr>
                </a:tc>
                <a:tc>
                  <a:txBody>
                    <a:bodyPr/>
                    <a:lstStyle/>
                    <a:p>
                      <a:pPr indent="0" lvl="0" marL="0" marR="0" rtl="0" algn="ctr">
                        <a:lnSpc>
                          <a:spcPct val="100000"/>
                        </a:lnSpc>
                        <a:spcBef>
                          <a:spcPts val="0"/>
                        </a:spcBef>
                        <a:spcAft>
                          <a:spcPts val="0"/>
                        </a:spcAft>
                        <a:buClr>
                          <a:schemeClr val="hlink"/>
                        </a:buClr>
                        <a:buSzPts val="1440"/>
                        <a:buFont typeface="Noto Sans Symbols"/>
                        <a:buNone/>
                      </a:pPr>
                      <a:r>
                        <a:rPr b="0" i="0" lang="es-MX" sz="1800" u="none" cap="none" strike="noStrike">
                          <a:solidFill>
                            <a:srgbClr val="000000"/>
                          </a:solidFill>
                          <a:latin typeface="Arial"/>
                          <a:ea typeface="Arial"/>
                          <a:cs typeface="Arial"/>
                          <a:sym typeface="Arial"/>
                        </a:rPr>
                        <a:t>CON DECISIÓN  CLINICA</a:t>
                      </a:r>
                      <a:endParaRPr b="1" i="0" sz="1900" u="none" cap="none" strike="noStrike">
                        <a:solidFill>
                          <a:srgbClr val="000000"/>
                        </a:solidFill>
                        <a:latin typeface="Arial"/>
                        <a:ea typeface="Arial"/>
                        <a:cs typeface="Arial"/>
                        <a:sym typeface="Arial"/>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F79646"/>
                    </a:solidFill>
                  </a:tcPr>
                </a:tc>
              </a:tr>
              <a:tr h="772100">
                <a:tc>
                  <a:txBody>
                    <a:bodyPr/>
                    <a:lstStyle/>
                    <a:p>
                      <a:pPr indent="0" lvl="0" marL="0" marR="0" rtl="0" algn="ctr">
                        <a:lnSpc>
                          <a:spcPct val="100000"/>
                        </a:lnSpc>
                        <a:spcBef>
                          <a:spcPts val="0"/>
                        </a:spcBef>
                        <a:spcAft>
                          <a:spcPts val="0"/>
                        </a:spcAft>
                        <a:buClr>
                          <a:schemeClr val="hlink"/>
                        </a:buClr>
                        <a:buSzPts val="1600"/>
                        <a:buFont typeface="Noto Sans Symbols"/>
                        <a:buNone/>
                      </a:pPr>
                      <a:r>
                        <a:rPr b="0" i="0" lang="es-MX" sz="2000" u="none" cap="none" strike="noStrike">
                          <a:solidFill>
                            <a:srgbClr val="000000"/>
                          </a:solidFill>
                          <a:latin typeface="Arial"/>
                          <a:ea typeface="Arial"/>
                          <a:cs typeface="Arial"/>
                          <a:sym typeface="Arial"/>
                        </a:rPr>
                        <a:t>1</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538CD5"/>
                    </a:solidFill>
                  </a:tcPr>
                </a:tc>
                <a:tc>
                  <a:txBody>
                    <a:bodyPr/>
                    <a:lstStyle/>
                    <a:p>
                      <a:pPr indent="0" lvl="0" marL="0" marR="0" rtl="0" algn="l">
                        <a:lnSpc>
                          <a:spcPct val="100000"/>
                        </a:lnSpc>
                        <a:spcBef>
                          <a:spcPts val="0"/>
                        </a:spcBef>
                        <a:spcAft>
                          <a:spcPts val="0"/>
                        </a:spcAft>
                        <a:buClr>
                          <a:schemeClr val="hlink"/>
                        </a:buClr>
                        <a:buSzPts val="1440"/>
                        <a:buFont typeface="Noto Sans Symbols"/>
                        <a:buNone/>
                      </a:pPr>
                      <a:r>
                        <a:rPr b="0" i="0" lang="es-MX" sz="1800" u="none" cap="none" strike="noStrike">
                          <a:solidFill>
                            <a:srgbClr val="000000"/>
                          </a:solidFill>
                          <a:latin typeface="Arial"/>
                          <a:ea typeface="Arial"/>
                          <a:cs typeface="Arial"/>
                          <a:sym typeface="Arial"/>
                        </a:rPr>
                        <a:t>Se puede usar el método en cualquier circunstancia. </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00B050"/>
                    </a:solidFill>
                  </a:tcPr>
                </a:tc>
              </a:tr>
              <a:tr h="770550">
                <a:tc>
                  <a:txBody>
                    <a:bodyPr/>
                    <a:lstStyle/>
                    <a:p>
                      <a:pPr indent="0" lvl="0" marL="0" marR="0" rtl="0" algn="ctr">
                        <a:lnSpc>
                          <a:spcPct val="100000"/>
                        </a:lnSpc>
                        <a:spcBef>
                          <a:spcPts val="0"/>
                        </a:spcBef>
                        <a:spcAft>
                          <a:spcPts val="0"/>
                        </a:spcAft>
                        <a:buClr>
                          <a:schemeClr val="hlink"/>
                        </a:buClr>
                        <a:buSzPts val="1600"/>
                        <a:buFont typeface="Noto Sans Symbols"/>
                        <a:buNone/>
                      </a:pPr>
                      <a:r>
                        <a:rPr b="0" i="0" lang="es-MX" sz="2000" u="none" cap="none" strike="noStrike">
                          <a:solidFill>
                            <a:srgbClr val="000000"/>
                          </a:solidFill>
                          <a:latin typeface="Arial"/>
                          <a:ea typeface="Arial"/>
                          <a:cs typeface="Arial"/>
                          <a:sym typeface="Arial"/>
                        </a:rPr>
                        <a:t>2</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538CD5"/>
                    </a:solidFill>
                  </a:tcPr>
                </a:tc>
                <a:tc>
                  <a:txBody>
                    <a:bodyPr/>
                    <a:lstStyle/>
                    <a:p>
                      <a:pPr indent="0" lvl="0" marL="0" marR="0" rtl="0" algn="l">
                        <a:lnSpc>
                          <a:spcPct val="100000"/>
                        </a:lnSpc>
                        <a:spcBef>
                          <a:spcPts val="0"/>
                        </a:spcBef>
                        <a:spcAft>
                          <a:spcPts val="0"/>
                        </a:spcAft>
                        <a:buClr>
                          <a:schemeClr val="hlink"/>
                        </a:buClr>
                        <a:buSzPts val="1440"/>
                        <a:buFont typeface="Noto Sans Symbols"/>
                        <a:buNone/>
                      </a:pPr>
                      <a:r>
                        <a:rPr b="0" i="0" lang="es-MX" sz="1800" u="none" cap="none" strike="noStrike">
                          <a:solidFill>
                            <a:srgbClr val="000000"/>
                          </a:solidFill>
                          <a:latin typeface="Arial"/>
                          <a:ea typeface="Arial"/>
                          <a:cs typeface="Arial"/>
                          <a:sym typeface="Arial"/>
                        </a:rPr>
                        <a:t>Generalmente se puede usar el método. </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00B050"/>
                    </a:solidFill>
                  </a:tcPr>
                </a:tc>
              </a:tr>
              <a:tr h="1365425">
                <a:tc>
                  <a:txBody>
                    <a:bodyPr/>
                    <a:lstStyle/>
                    <a:p>
                      <a:pPr indent="0" lvl="0" marL="0" marR="0" rtl="0" algn="ctr">
                        <a:lnSpc>
                          <a:spcPct val="100000"/>
                        </a:lnSpc>
                        <a:spcBef>
                          <a:spcPts val="0"/>
                        </a:spcBef>
                        <a:spcAft>
                          <a:spcPts val="0"/>
                        </a:spcAft>
                        <a:buClr>
                          <a:schemeClr val="hlink"/>
                        </a:buClr>
                        <a:buSzPts val="1600"/>
                        <a:buFont typeface="Noto Sans Symbols"/>
                        <a:buNone/>
                      </a:pPr>
                      <a:r>
                        <a:rPr b="0" i="0" lang="es-MX" sz="2000" u="none" cap="none" strike="noStrike">
                          <a:solidFill>
                            <a:srgbClr val="000000"/>
                          </a:solidFill>
                          <a:latin typeface="Arial"/>
                          <a:ea typeface="Arial"/>
                          <a:cs typeface="Arial"/>
                          <a:sym typeface="Arial"/>
                        </a:rPr>
                        <a:t>3</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538CD5"/>
                    </a:solidFill>
                  </a:tcPr>
                </a:tc>
                <a:tc>
                  <a:txBody>
                    <a:bodyPr/>
                    <a:lstStyle/>
                    <a:p>
                      <a:pPr indent="0" lvl="0" marL="0" marR="0" rtl="0" algn="l">
                        <a:lnSpc>
                          <a:spcPct val="100000"/>
                        </a:lnSpc>
                        <a:spcBef>
                          <a:spcPts val="0"/>
                        </a:spcBef>
                        <a:spcAft>
                          <a:spcPts val="0"/>
                        </a:spcAft>
                        <a:buClr>
                          <a:schemeClr val="hlink"/>
                        </a:buClr>
                        <a:buSzPts val="1440"/>
                        <a:buFont typeface="Noto Sans Symbols"/>
                        <a:buNone/>
                      </a:pPr>
                      <a:r>
                        <a:rPr b="0" i="0" lang="es-MX" sz="1800" u="none" cap="none" strike="noStrike">
                          <a:solidFill>
                            <a:srgbClr val="000000"/>
                          </a:solidFill>
                          <a:latin typeface="Arial"/>
                          <a:ea typeface="Arial"/>
                          <a:cs typeface="Arial"/>
                          <a:sym typeface="Arial"/>
                        </a:rPr>
                        <a:t>Generalmente no se recomienda el uso del método a menos que no se disponga de otros métodos más apropiados o que los métodos disponibles no sean aceptables. </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FFFF00"/>
                    </a:solidFill>
                  </a:tcPr>
                </a:tc>
              </a:tr>
              <a:tr h="770550">
                <a:tc>
                  <a:txBody>
                    <a:bodyPr/>
                    <a:lstStyle/>
                    <a:p>
                      <a:pPr indent="0" lvl="0" marL="0" marR="0" rtl="0" algn="ctr">
                        <a:lnSpc>
                          <a:spcPct val="100000"/>
                        </a:lnSpc>
                        <a:spcBef>
                          <a:spcPts val="0"/>
                        </a:spcBef>
                        <a:spcAft>
                          <a:spcPts val="0"/>
                        </a:spcAft>
                        <a:buClr>
                          <a:schemeClr val="hlink"/>
                        </a:buClr>
                        <a:buSzPts val="1600"/>
                        <a:buFont typeface="Noto Sans Symbols"/>
                        <a:buNone/>
                      </a:pPr>
                      <a:r>
                        <a:rPr b="0" i="0" lang="es-MX" sz="2000" u="none" cap="none" strike="noStrike">
                          <a:solidFill>
                            <a:srgbClr val="000000"/>
                          </a:solidFill>
                          <a:latin typeface="Arial"/>
                          <a:ea typeface="Arial"/>
                          <a:cs typeface="Arial"/>
                          <a:sym typeface="Arial"/>
                        </a:rPr>
                        <a:t>4</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538CD5"/>
                    </a:solidFill>
                  </a:tcPr>
                </a:tc>
                <a:tc>
                  <a:txBody>
                    <a:bodyPr/>
                    <a:lstStyle/>
                    <a:p>
                      <a:pPr indent="0" lvl="0" marL="0" marR="0" rtl="0" algn="l">
                        <a:lnSpc>
                          <a:spcPct val="100000"/>
                        </a:lnSpc>
                        <a:spcBef>
                          <a:spcPts val="0"/>
                        </a:spcBef>
                        <a:spcAft>
                          <a:spcPts val="0"/>
                        </a:spcAft>
                        <a:buClr>
                          <a:schemeClr val="hlink"/>
                        </a:buClr>
                        <a:buSzPts val="1440"/>
                        <a:buFont typeface="Noto Sans Symbols"/>
                        <a:buNone/>
                      </a:pPr>
                      <a:r>
                        <a:rPr b="0" i="0" lang="es-MX" sz="1800" u="none" cap="none" strike="noStrike">
                          <a:solidFill>
                            <a:srgbClr val="000000"/>
                          </a:solidFill>
                          <a:latin typeface="Arial"/>
                          <a:ea typeface="Arial"/>
                          <a:cs typeface="Arial"/>
                          <a:sym typeface="Arial"/>
                        </a:rPr>
                        <a:t>No se debe usar el método. </a:t>
                      </a:r>
                      <a:endParaRPr/>
                    </a:p>
                  </a:txBody>
                  <a:tcPr marT="45725" marB="45725" marR="91450" marL="91450">
                    <a:lnL cap="flat" cmpd="sng" w="12700">
                      <a:solidFill>
                        <a:srgbClr val="EEECE1"/>
                      </a:solidFill>
                      <a:prstDash val="solid"/>
                      <a:round/>
                      <a:headEnd len="sm" w="sm" type="none"/>
                      <a:tailEnd len="sm" w="sm" type="none"/>
                    </a:lnL>
                    <a:lnR cap="flat" cmpd="sng" w="12700">
                      <a:solidFill>
                        <a:srgbClr val="EEECE1"/>
                      </a:solidFill>
                      <a:prstDash val="solid"/>
                      <a:round/>
                      <a:headEnd len="sm" w="sm" type="none"/>
                      <a:tailEnd len="sm" w="sm" type="none"/>
                    </a:lnR>
                    <a:lnT cap="flat" cmpd="sng" w="12700">
                      <a:solidFill>
                        <a:srgbClr val="EEECE1"/>
                      </a:solidFill>
                      <a:prstDash val="solid"/>
                      <a:round/>
                      <a:headEnd len="sm" w="sm" type="none"/>
                      <a:tailEnd len="sm" w="sm" type="none"/>
                    </a:lnT>
                    <a:lnB cap="flat" cmpd="sng" w="12700">
                      <a:solidFill>
                        <a:srgbClr val="EEECE1"/>
                      </a:solidFill>
                      <a:prstDash val="solid"/>
                      <a:round/>
                      <a:headEnd len="sm" w="sm" type="none"/>
                      <a:tailEnd len="sm" w="sm" type="none"/>
                    </a:lnB>
                    <a:solidFill>
                      <a:srgbClr val="FF0000"/>
                    </a:solidFill>
                  </a:tcPr>
                </a:tc>
              </a:tr>
            </a:tbl>
          </a:graphicData>
        </a:graphic>
      </p:graphicFrame>
      <p:pic>
        <p:nvPicPr>
          <p:cNvPr id="176" name="Google Shape;176;p5"/>
          <p:cNvPicPr preferRelativeResize="0"/>
          <p:nvPr/>
        </p:nvPicPr>
        <p:blipFill rotWithShape="1">
          <a:blip r:embed="rId4">
            <a:alphaModFix/>
          </a:blip>
          <a:srcRect b="0" l="0" r="0" t="0"/>
          <a:stretch/>
        </p:blipFill>
        <p:spPr>
          <a:xfrm>
            <a:off x="6887656" y="1612674"/>
            <a:ext cx="2804403" cy="4700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6"/>
          <p:cNvPicPr preferRelativeResize="0"/>
          <p:nvPr/>
        </p:nvPicPr>
        <p:blipFill rotWithShape="1">
          <a:blip r:embed="rId3">
            <a:alphaModFix/>
          </a:blip>
          <a:srcRect b="0" l="0" r="0" t="0"/>
          <a:stretch/>
        </p:blipFill>
        <p:spPr>
          <a:xfrm>
            <a:off x="0" y="0"/>
            <a:ext cx="952500" cy="952500"/>
          </a:xfrm>
          <a:prstGeom prst="rect">
            <a:avLst/>
          </a:prstGeom>
          <a:noFill/>
          <a:ln>
            <a:noFill/>
          </a:ln>
        </p:spPr>
      </p:pic>
      <p:sp>
        <p:nvSpPr>
          <p:cNvPr id="182" name="Google Shape;182;p6"/>
          <p:cNvSpPr txBox="1"/>
          <p:nvPr/>
        </p:nvSpPr>
        <p:spPr>
          <a:xfrm>
            <a:off x="1151322" y="656644"/>
            <a:ext cx="10537794"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3200" u="none" cap="none" strike="noStrike">
                <a:solidFill>
                  <a:srgbClr val="226292"/>
                </a:solidFill>
                <a:latin typeface="Trebuchet MS"/>
                <a:ea typeface="Trebuchet MS"/>
                <a:cs typeface="Trebuchet MS"/>
                <a:sym typeface="Trebuchet MS"/>
              </a:rPr>
              <a:t>Adolescentes </a:t>
            </a:r>
            <a:endParaRPr/>
          </a:p>
          <a:p>
            <a:pPr indent="0" lvl="0" marL="0" marR="0" rtl="0" algn="l">
              <a:spcBef>
                <a:spcPts val="0"/>
              </a:spcBef>
              <a:spcAft>
                <a:spcPts val="0"/>
              </a:spcAft>
              <a:buNone/>
            </a:pPr>
            <a:r>
              <a:rPr lang="es-MX" sz="2800">
                <a:solidFill>
                  <a:schemeClr val="dk1"/>
                </a:solidFill>
                <a:latin typeface="Trebuchet MS"/>
                <a:ea typeface="Trebuchet MS"/>
                <a:cs typeface="Trebuchet MS"/>
                <a:sym typeface="Trebuchet MS"/>
              </a:rPr>
              <a:t>En general, las adolescentes son elegibles para usar cualquier método de anticoncepción y deben tener acceso a una variedad de opciones anticonceptivas. </a:t>
            </a:r>
            <a:endParaRPr/>
          </a:p>
          <a:p>
            <a:pPr indent="0" lvl="0" marL="0" marR="0" rtl="0" algn="l">
              <a:spcBef>
                <a:spcPts val="0"/>
              </a:spcBef>
              <a:spcAft>
                <a:spcPts val="0"/>
              </a:spcAft>
              <a:buNone/>
            </a:pPr>
            <a:r>
              <a:rPr lang="es-MX" sz="2800">
                <a:solidFill>
                  <a:schemeClr val="dk1"/>
                </a:solidFill>
                <a:latin typeface="Trebuchet MS"/>
                <a:ea typeface="Trebuchet MS"/>
                <a:cs typeface="Trebuchet MS"/>
                <a:sym typeface="Trebuchet MS"/>
              </a:rPr>
              <a:t>La edad en sí no constituye una razón médica para negar cualquier método a las adolescentes.</a:t>
            </a:r>
            <a:endParaRPr/>
          </a:p>
          <a:p>
            <a:pPr indent="0" lvl="0" marL="0" marR="0" rtl="0" algn="l">
              <a:spcBef>
                <a:spcPts val="0"/>
              </a:spcBef>
              <a:spcAft>
                <a:spcPts val="0"/>
              </a:spcAft>
              <a:buNone/>
            </a:pPr>
            <a:r>
              <a:rPr lang="es-MX" sz="2800">
                <a:solidFill>
                  <a:schemeClr val="dk1"/>
                </a:solidFill>
                <a:latin typeface="Trebuchet MS"/>
                <a:ea typeface="Trebuchet MS"/>
                <a:cs typeface="Trebuchet MS"/>
                <a:sym typeface="Trebuchet MS"/>
              </a:rPr>
              <a:t> Aunque se han expresado algunas preocupaciones con respecto al uso de ciertos métodos anticonceptivos en adolescentes (p. ej.; el uso de inyectables de progestina sola en menores de 18 años), estas preocupaciones deben sopesarse con las ventajas de evitar el embarazo.  </a:t>
            </a:r>
            <a:endParaRPr/>
          </a:p>
          <a:p>
            <a:pPr indent="0" lvl="0" marL="0" marR="0" rtl="0" algn="l">
              <a:spcBef>
                <a:spcPts val="0"/>
              </a:spcBef>
              <a:spcAft>
                <a:spcPts val="0"/>
              </a:spcAft>
              <a:buNone/>
            </a:pPr>
            <a:r>
              <a:rPr lang="es-MX" sz="3200">
                <a:solidFill>
                  <a:schemeClr val="dk1"/>
                </a:solidFill>
                <a:latin typeface="Trebuchet MS"/>
                <a:ea typeface="Trebuchet MS"/>
                <a:cs typeface="Trebuchet MS"/>
                <a:sym typeface="Trebuchet MS"/>
              </a:rPr>
              <a:t> </a:t>
            </a:r>
            <a:r>
              <a:rPr lang="es-MX" sz="2400">
                <a:solidFill>
                  <a:srgbClr val="226292"/>
                </a:solidFill>
                <a:latin typeface="Trebuchet MS"/>
                <a:ea typeface="Trebuchet MS"/>
                <a:cs typeface="Trebuchet MS"/>
                <a:sym typeface="Trebuchet MS"/>
              </a:rPr>
              <a:t>Pag  13  criterios  de elegibilidad ….  4ª edición  OPS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type="title"/>
          </p:nvPr>
        </p:nvSpPr>
        <p:spPr>
          <a:xfrm>
            <a:off x="230819" y="208626"/>
            <a:ext cx="9747682" cy="87203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7000"/>
              </a:lnSpc>
              <a:spcBef>
                <a:spcPts val="0"/>
              </a:spcBef>
              <a:spcAft>
                <a:spcPts val="0"/>
              </a:spcAft>
              <a:buClr>
                <a:schemeClr val="accent1"/>
              </a:buClr>
              <a:buSzPct val="100000"/>
              <a:buFont typeface="Arial"/>
              <a:buNone/>
            </a:pPr>
            <a:r>
              <a:rPr b="1" lang="es-MX" sz="1800">
                <a:latin typeface="Arial"/>
                <a:ea typeface="Arial"/>
                <a:cs typeface="Arial"/>
                <a:sym typeface="Arial"/>
              </a:rPr>
              <a:t> </a:t>
            </a:r>
            <a:r>
              <a:rPr b="1" lang="es-MX" sz="2700">
                <a:latin typeface="Arial"/>
                <a:ea typeface="Arial"/>
                <a:cs typeface="Arial"/>
                <a:sym typeface="Arial"/>
              </a:rPr>
              <a:t>GUÍA DE PRÁCTICA CLÍNICA    ANTICONCEPCIÓN EN ADOLESCENTES</a:t>
            </a:r>
            <a:br>
              <a:rPr b="1" lang="es-MX" sz="2700">
                <a:latin typeface="Arial"/>
                <a:ea typeface="Arial"/>
                <a:cs typeface="Arial"/>
                <a:sym typeface="Arial"/>
              </a:rPr>
            </a:br>
            <a:r>
              <a:rPr b="1" lang="es-MX" sz="2700">
                <a:latin typeface="Arial"/>
                <a:ea typeface="Arial"/>
                <a:cs typeface="Arial"/>
                <a:sym typeface="Arial"/>
              </a:rPr>
              <a:t>FECASOG</a:t>
            </a:r>
            <a:br>
              <a:rPr lang="es-MX" sz="1800">
                <a:latin typeface="Arial"/>
                <a:ea typeface="Arial"/>
                <a:cs typeface="Arial"/>
                <a:sym typeface="Arial"/>
              </a:rPr>
            </a:br>
            <a:r>
              <a:rPr b="1" lang="es-MX" sz="1800">
                <a:latin typeface="Arial"/>
                <a:ea typeface="Arial"/>
                <a:cs typeface="Arial"/>
                <a:sym typeface="Arial"/>
              </a:rPr>
              <a:t> </a:t>
            </a:r>
            <a:endParaRPr/>
          </a:p>
        </p:txBody>
      </p:sp>
      <p:sp>
        <p:nvSpPr>
          <p:cNvPr id="188" name="Google Shape;188;p7"/>
          <p:cNvSpPr txBox="1"/>
          <p:nvPr>
            <p:ph idx="1" type="body"/>
          </p:nvPr>
        </p:nvSpPr>
        <p:spPr>
          <a:xfrm>
            <a:off x="677333" y="1080655"/>
            <a:ext cx="9958115" cy="556872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7000"/>
              </a:lnSpc>
              <a:spcBef>
                <a:spcPts val="0"/>
              </a:spcBef>
              <a:spcAft>
                <a:spcPts val="0"/>
              </a:spcAft>
              <a:buClr>
                <a:srgbClr val="960000"/>
              </a:buClr>
              <a:buSzPct val="80000"/>
              <a:buFont typeface="Trebuchet MS"/>
              <a:buAutoNum type="arabicPeriod"/>
            </a:pPr>
            <a:r>
              <a:rPr b="1" i="1" lang="es-MX" sz="2000">
                <a:solidFill>
                  <a:srgbClr val="960000"/>
                </a:solidFill>
                <a:latin typeface="Arial"/>
                <a:ea typeface="Arial"/>
                <a:cs typeface="Arial"/>
                <a:sym typeface="Arial"/>
              </a:rPr>
              <a:t>PRESENTACIÓN</a:t>
            </a:r>
            <a:endParaRPr b="1" sz="2000">
              <a:solidFill>
                <a:srgbClr val="AA610D"/>
              </a:solidFill>
              <a:latin typeface="Arial"/>
              <a:ea typeface="Arial"/>
              <a:cs typeface="Arial"/>
              <a:sym typeface="Arial"/>
            </a:endParaRPr>
          </a:p>
          <a:p>
            <a:pPr indent="-342900" lvl="0" marL="342900" marR="363855" rtl="0" algn="l">
              <a:lnSpc>
                <a:spcPct val="107000"/>
              </a:lnSpc>
              <a:spcBef>
                <a:spcPts val="1000"/>
              </a:spcBef>
              <a:spcAft>
                <a:spcPts val="0"/>
              </a:spcAft>
              <a:buSzPct val="80000"/>
              <a:buChar char="►"/>
            </a:pPr>
            <a:r>
              <a:rPr lang="es-MX" sz="2000">
                <a:latin typeface="Arial"/>
                <a:ea typeface="Arial"/>
                <a:cs typeface="Arial"/>
                <a:sym typeface="Arial"/>
              </a:rPr>
              <a:t>Podemos definir la anticoncepción en la adolescencia como la “prestación de un servicio de salud integral, ante la solicitud espontánea de anticoncepción por un o una adolescente de 19 años o menos, o pareja de adolescentes, con vida sexual activa, permanente o esporádica o en riesgo de iniciarla". En general, la información disponible sobre el uso de anticonceptivos en adolescentes muestra que existen mayores tasas de fracaso, menores tasas de continuidad y un menor cumplimiento en comparación con los adultos, por lo que es necesario preguntarse: ¿existen anticonceptivos especiales para el uso en adolescentes? o ¿existen condiciones o características especiales de los/las adolescentes para el uso de anticonceptivos?”</a:t>
            </a:r>
            <a:endParaRPr sz="2000">
              <a:latin typeface="Arial"/>
              <a:ea typeface="Arial"/>
              <a:cs typeface="Arial"/>
              <a:sym typeface="Arial"/>
            </a:endParaRPr>
          </a:p>
          <a:p>
            <a:pPr indent="-342900" lvl="0" marL="342900" marR="363855" rtl="0" algn="l">
              <a:lnSpc>
                <a:spcPct val="107000"/>
              </a:lnSpc>
              <a:spcBef>
                <a:spcPts val="1800"/>
              </a:spcBef>
              <a:spcAft>
                <a:spcPts val="0"/>
              </a:spcAft>
              <a:buSzPct val="80000"/>
              <a:buChar char="►"/>
            </a:pPr>
            <a:r>
              <a:rPr lang="es-MX" sz="2000">
                <a:latin typeface="Arial"/>
                <a:ea typeface="Arial"/>
                <a:cs typeface="Arial"/>
                <a:sym typeface="Arial"/>
              </a:rPr>
              <a:t>El embarazo no deseado y el riesgo de adquirir una Infección de Transmisión Sexual (ITS) y/o por VIH son unas de las principales consecuencias del inicio de la actividad sexual sin protección y a edades más precoces.</a:t>
            </a:r>
            <a:r>
              <a:rPr b="1" lang="es-MX" sz="2000">
                <a:solidFill>
                  <a:srgbClr val="FFFFFF"/>
                </a:solidFill>
                <a:latin typeface="Arial"/>
                <a:ea typeface="Arial"/>
                <a:cs typeface="Arial"/>
                <a:sym typeface="Arial"/>
              </a:rPr>
              <a:t> </a:t>
            </a:r>
            <a:r>
              <a:rPr lang="es-MX" sz="2000">
                <a:latin typeface="Arial"/>
                <a:ea typeface="Arial"/>
                <a:cs typeface="Arial"/>
                <a:sym typeface="Arial"/>
              </a:rPr>
              <a:t>Proveer de anticonceptivos al adolescente en riesgo de embarazo que libremente lo solicita no es sinónimo de condonar o condenar su vida sexual activa. La indicación de un método anticonceptivo a una adolescente o pareja de adolescentes debe considerar el aspecto psicológico de esta etapa del desarrollo y las características socioeconómicas (hacinamiento, pobreza, disfunción familiar, carencias afectivas, baja autoestima, deserción escolar y el consumo de alcohol y drogas). La desinformación que a menudo tienen los/las adolescentes sobre anticoncepción sumado a la falta de educación sexual dentro de sus hogares y las escuelas secundarias constituyen una barrera más para iniciar un método anticonceptivo. El otro aspecto para considerar es que el personal de salud que atiende a la población adolescente debe poseer características, que permitan brindar información científica, actualizada a las/los adolescentes para tomar una decisión en el marco del respeto y confidencialidad, tomando en cuenta todos los factores antes mencionados.</a:t>
            </a:r>
            <a:endParaRPr sz="2000">
              <a:latin typeface="Arial"/>
              <a:ea typeface="Arial"/>
              <a:cs typeface="Arial"/>
              <a:sym typeface="Arial"/>
            </a:endParaRPr>
          </a:p>
          <a:p>
            <a:pPr indent="-342900" lvl="0" marL="342900" marR="363855" rtl="0" algn="l">
              <a:lnSpc>
                <a:spcPct val="107000"/>
              </a:lnSpc>
              <a:spcBef>
                <a:spcPts val="1800"/>
              </a:spcBef>
              <a:spcAft>
                <a:spcPts val="0"/>
              </a:spcAft>
              <a:buSzPct val="80000"/>
              <a:buChar char="►"/>
            </a:pPr>
            <a:r>
              <a:rPr lang="es-MX" sz="2000">
                <a:latin typeface="Arial"/>
                <a:ea typeface="Arial"/>
                <a:cs typeface="Arial"/>
                <a:sym typeface="Arial"/>
              </a:rPr>
              <a:t>La Federación Centroamericana de Ginecología y Obstetricia presenta la guía de práctica clínica de anticoncepción en la adolescencia la cual realiza recomendaciones actualizadas, basadas en evidencia publicada, revisadas por pares; que se sustenta en revisiones sistemáticas de la literatura, para cada recomendación se informa de la calidad de la evidencia para el grado de recomendación y provee una herramienta para el uso de todos los prestadores de servicios en salud dedicados a brindar consejería, atención médica y educación a este grupo vulnerable de población.</a:t>
            </a:r>
            <a:endParaRPr sz="2000">
              <a:latin typeface="Arial"/>
              <a:ea typeface="Arial"/>
              <a:cs typeface="Arial"/>
              <a:sym typeface="Arial"/>
            </a:endParaRPr>
          </a:p>
          <a:p>
            <a:pPr indent="-278892" lvl="0" marL="342900" rtl="0" algn="l">
              <a:spcBef>
                <a:spcPts val="1800"/>
              </a:spcBef>
              <a:spcAft>
                <a:spcPts val="0"/>
              </a:spcAft>
              <a:buSzPct val="79999"/>
              <a:buNone/>
            </a:pPr>
            <a:r>
              <a:t/>
            </a:r>
            <a:endParaRPr/>
          </a:p>
        </p:txBody>
      </p:sp>
      <p:pic>
        <p:nvPicPr>
          <p:cNvPr id="189" name="Google Shape;189;p7"/>
          <p:cNvPicPr preferRelativeResize="0"/>
          <p:nvPr/>
        </p:nvPicPr>
        <p:blipFill rotWithShape="1">
          <a:blip r:embed="rId3">
            <a:alphaModFix/>
          </a:blip>
          <a:srcRect b="0" l="0" r="0" t="0"/>
          <a:stretch/>
        </p:blipFill>
        <p:spPr>
          <a:xfrm>
            <a:off x="10280342" y="65831"/>
            <a:ext cx="1846404" cy="1407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9"/>
          <p:cNvPicPr preferRelativeResize="0"/>
          <p:nvPr/>
        </p:nvPicPr>
        <p:blipFill rotWithShape="1">
          <a:blip r:embed="rId3">
            <a:alphaModFix/>
          </a:blip>
          <a:srcRect b="0" l="0" r="0" t="0"/>
          <a:stretch/>
        </p:blipFill>
        <p:spPr>
          <a:xfrm>
            <a:off x="0" y="0"/>
            <a:ext cx="1882066" cy="1518082"/>
          </a:xfrm>
          <a:prstGeom prst="rect">
            <a:avLst/>
          </a:prstGeom>
          <a:noFill/>
          <a:ln>
            <a:noFill/>
          </a:ln>
        </p:spPr>
      </p:pic>
      <p:pic>
        <p:nvPicPr>
          <p:cNvPr id="200" name="Google Shape;200;p9"/>
          <p:cNvPicPr preferRelativeResize="0"/>
          <p:nvPr/>
        </p:nvPicPr>
        <p:blipFill rotWithShape="1">
          <a:blip r:embed="rId4">
            <a:alphaModFix/>
          </a:blip>
          <a:srcRect b="0" l="0" r="0" t="0"/>
          <a:stretch/>
        </p:blipFill>
        <p:spPr>
          <a:xfrm>
            <a:off x="6957733" y="2998684"/>
            <a:ext cx="6850004" cy="3881437"/>
          </a:xfrm>
          <a:prstGeom prst="rect">
            <a:avLst/>
          </a:prstGeom>
          <a:noFill/>
          <a:ln>
            <a:noFill/>
          </a:ln>
        </p:spPr>
      </p:pic>
      <p:sp>
        <p:nvSpPr>
          <p:cNvPr id="201" name="Google Shape;201;p9"/>
          <p:cNvSpPr txBox="1"/>
          <p:nvPr/>
        </p:nvSpPr>
        <p:spPr>
          <a:xfrm>
            <a:off x="2776490" y="183757"/>
            <a:ext cx="83749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800">
                <a:solidFill>
                  <a:schemeClr val="dk1"/>
                </a:solidFill>
                <a:latin typeface="Trebuchet MS"/>
                <a:ea typeface="Trebuchet MS"/>
                <a:cs typeface="Trebuchet MS"/>
                <a:sym typeface="Trebuchet MS"/>
              </a:rPr>
              <a:t>METODOS  ANTICONCEPTIVOS</a:t>
            </a:r>
            <a:endParaRPr sz="4800">
              <a:solidFill>
                <a:schemeClr val="dk1"/>
              </a:solidFill>
              <a:latin typeface="Trebuchet MS"/>
              <a:ea typeface="Trebuchet MS"/>
              <a:cs typeface="Trebuchet MS"/>
              <a:sym typeface="Trebuchet MS"/>
            </a:endParaRPr>
          </a:p>
        </p:txBody>
      </p:sp>
      <p:sp>
        <p:nvSpPr>
          <p:cNvPr id="202" name="Google Shape;202;p9"/>
          <p:cNvSpPr txBox="1"/>
          <p:nvPr/>
        </p:nvSpPr>
        <p:spPr>
          <a:xfrm>
            <a:off x="308498" y="1800082"/>
            <a:ext cx="9678881"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Arial"/>
                <a:ea typeface="Arial"/>
                <a:cs typeface="Arial"/>
                <a:sym typeface="Arial"/>
              </a:rPr>
              <a:t>ANTICONCEPCION DE EMERGENCIA.</a:t>
            </a:r>
            <a:endParaRPr/>
          </a:p>
          <a:p>
            <a:pPr indent="0" lvl="0" marL="45720" marR="0" rtl="0" algn="l">
              <a:spcBef>
                <a:spcPts val="0"/>
              </a:spcBef>
              <a:spcAft>
                <a:spcPts val="0"/>
              </a:spcAft>
              <a:buClr>
                <a:schemeClr val="dk1"/>
              </a:buClr>
              <a:buSzPts val="1800"/>
              <a:buFont typeface="Trebuchet MS"/>
              <a:buNone/>
            </a:pPr>
            <a:r>
              <a:rPr lang="es-MX" sz="1800">
                <a:solidFill>
                  <a:schemeClr val="dk1"/>
                </a:solidFill>
                <a:latin typeface="Trebuchet MS"/>
                <a:ea typeface="Trebuchet MS"/>
                <a:cs typeface="Trebuchet MS"/>
                <a:sym typeface="Trebuchet MS"/>
              </a:rPr>
              <a:t>T DE COBRE</a:t>
            </a:r>
            <a:endParaRPr/>
          </a:p>
          <a:p>
            <a:pPr indent="0" lvl="0" marL="45720" marR="0" rtl="0" algn="l">
              <a:spcBef>
                <a:spcPts val="0"/>
              </a:spcBef>
              <a:spcAft>
                <a:spcPts val="0"/>
              </a:spcAft>
              <a:buClr>
                <a:schemeClr val="dk1"/>
              </a:buClr>
              <a:buSzPts val="1800"/>
              <a:buFont typeface="Trebuchet MS"/>
              <a:buNone/>
            </a:pPr>
            <a:r>
              <a:rPr lang="es-MX" sz="1800">
                <a:solidFill>
                  <a:schemeClr val="dk1"/>
                </a:solidFill>
                <a:latin typeface="Trebuchet MS"/>
                <a:ea typeface="Trebuchet MS"/>
                <a:cs typeface="Trebuchet MS"/>
                <a:sym typeface="Trebuchet MS"/>
              </a:rPr>
              <a:t>METODO  YUSPE  O PASTILLA DEL DIA DESPUES. PRIMERAS 120 HRS O  5 DIAS</a:t>
            </a:r>
            <a:endParaRPr/>
          </a:p>
          <a:p>
            <a:pPr indent="0" lvl="0" marL="0" marR="0" rtl="0" algn="l">
              <a:spcBef>
                <a:spcPts val="0"/>
              </a:spcBef>
              <a:spcAft>
                <a:spcPts val="0"/>
              </a:spcAft>
              <a:buNone/>
            </a:pPr>
            <a:r>
              <a:rPr lang="es-MX" sz="1800">
                <a:solidFill>
                  <a:schemeClr val="dk1"/>
                </a:solidFill>
                <a:latin typeface="Arial"/>
                <a:ea typeface="Arial"/>
                <a:cs typeface="Arial"/>
                <a:sym typeface="Arial"/>
              </a:rPr>
              <a:t>METODOS DE LARGA DURACION </a:t>
            </a:r>
            <a:r>
              <a:rPr lang="es-MX" sz="1800">
                <a:solidFill>
                  <a:schemeClr val="dk1"/>
                </a:solidFill>
                <a:latin typeface="Trebuchet MS"/>
                <a:ea typeface="Trebuchet MS"/>
                <a:cs typeface="Trebuchet MS"/>
                <a:sym typeface="Trebuchet MS"/>
              </a:rPr>
              <a:t>:  </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DIU DE COBRE  DIU LIBERADOR  DE PROGESTAGENO  </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IMPLANTES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s-MX" sz="1800">
                <a:solidFill>
                  <a:schemeClr val="dk1"/>
                </a:solidFill>
                <a:latin typeface="Arial"/>
                <a:ea typeface="Arial"/>
                <a:cs typeface="Arial"/>
                <a:sym typeface="Arial"/>
              </a:rPr>
              <a:t>METODOS DE CORTA DURACION</a:t>
            </a:r>
            <a:r>
              <a:rPr lang="es-MX" sz="1800">
                <a:solidFill>
                  <a:schemeClr val="dk1"/>
                </a:solidFill>
                <a:latin typeface="Trebuchet MS"/>
                <a:ea typeface="Trebuchet MS"/>
                <a:cs typeface="Trebuchet MS"/>
                <a:sym typeface="Trebuchet MS"/>
              </a:rPr>
              <a:t>: </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ANTICONCEPTIVOS COMBINADOS O SOLO DE PROGRESTINA.</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INYECTABLES, MENSUAL, BIMENSUAL Y TRIMESTRAL</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ANILLO y PARCHE.</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METODOS DE BARRERA</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METODOS  NATURALES, METODOS BASADOS EN LA FERTILIDAD</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COITO INTERRUMPIDO</a:t>
            </a:r>
            <a:endParaRPr/>
          </a:p>
          <a:p>
            <a:pPr indent="0" lvl="0" marL="0" marR="0" rtl="0" algn="l">
              <a:spcBef>
                <a:spcPts val="0"/>
              </a:spcBef>
              <a:spcAft>
                <a:spcPts val="0"/>
              </a:spcAft>
              <a:buNone/>
            </a:pPr>
            <a:r>
              <a:rPr lang="es-MX" sz="1800">
                <a:solidFill>
                  <a:schemeClr val="dk1"/>
                </a:solidFill>
                <a:latin typeface="Arial"/>
                <a:ea typeface="Arial"/>
                <a:cs typeface="Arial"/>
                <a:sym typeface="Arial"/>
              </a:rPr>
              <a:t>METODOS DEFINITIVOS</a:t>
            </a:r>
            <a:r>
              <a:rPr lang="es-MX" sz="1800">
                <a:solidFill>
                  <a:schemeClr val="dk1"/>
                </a:solidFill>
                <a:latin typeface="Trebuchet MS"/>
                <a:ea typeface="Trebuchet MS"/>
                <a:cs typeface="Trebuchet MS"/>
                <a:sym typeface="Trebuchet MS"/>
              </a:rPr>
              <a:t>:</a:t>
            </a:r>
            <a:endParaRPr/>
          </a:p>
          <a:p>
            <a:pPr indent="0" lvl="0" marL="0" marR="0" rtl="0" algn="l">
              <a:spcBef>
                <a:spcPts val="0"/>
              </a:spcBef>
              <a:spcAft>
                <a:spcPts val="0"/>
              </a:spcAft>
              <a:buNone/>
            </a:pPr>
            <a:r>
              <a:rPr lang="es-MX" sz="1800">
                <a:solidFill>
                  <a:schemeClr val="dk1"/>
                </a:solidFill>
                <a:latin typeface="Trebuchet MS"/>
                <a:ea typeface="Trebuchet MS"/>
                <a:cs typeface="Trebuchet MS"/>
                <a:sym typeface="Trebuchet MS"/>
              </a:rPr>
              <a:t> VASECTOMIA  y  ESTERILIZACION FEMENINA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aceta">
  <a:themeElements>
    <a:clrScheme name="Faceta">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2021-07-16T03:16:58Z</dcterms:created>
  <dc:creator>ANPAGO</dc:creator>
</cp:coreProperties>
</file>