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817" r:id="rId6"/>
    <p:sldId id="257" r:id="rId7"/>
    <p:sldId id="260" r:id="rId8"/>
    <p:sldId id="261" r:id="rId9"/>
    <p:sldId id="259" r:id="rId10"/>
    <p:sldId id="819"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Fernanda Diaz de Leon Ballesteros" initials="MFDdLB" lastIdx="2" clrIdx="0">
    <p:extLst>
      <p:ext uri="{19B8F6BF-5375-455C-9EA6-DF929625EA0E}">
        <p15:presenceInfo xmlns:p15="http://schemas.microsoft.com/office/powerpoint/2012/main" userId="S::DiazF@IPAS.ORG::0184ceec-07b4-4630-9100-8503ea0dc4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30522"/>
    <a:srgbClr val="F678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5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none" baseline="0"/>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baseline="0">
                <a:solidFill>
                  <a:srgbClr val="F47B2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6F1286F-CCC5-423F-982E-CC82865AE9C2}"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ECD2-93AE-4C3C-97C1-A389A8F2657C}" type="slidenum">
              <a:rPr lang="en-US" smtClean="0"/>
              <a:t>‹Nº›</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5A2A5167-A15A-471D-A5AB-A9F793A5BD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1356"/>
          <a:stretch/>
        </p:blipFill>
        <p:spPr>
          <a:xfrm>
            <a:off x="5943600" y="6477000"/>
            <a:ext cx="3014626" cy="279400"/>
          </a:xfrm>
          <a:prstGeom prst="rect">
            <a:avLst/>
          </a:prstGeom>
        </p:spPr>
      </p:pic>
      <p:pic>
        <p:nvPicPr>
          <p:cNvPr id="11" name="Picture 10">
            <a:extLst>
              <a:ext uri="{FF2B5EF4-FFF2-40B4-BE49-F238E27FC236}">
                <a16:creationId xmlns:a16="http://schemas.microsoft.com/office/drawing/2014/main" id="{183F0065-E907-488F-8F25-C2F2D7270E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3601" y="5128395"/>
            <a:ext cx="3014626" cy="132089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F1286F-CCC5-423F-982E-CC82865AE9C2}"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1286F-CCC5-423F-982E-CC82865AE9C2}"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F1286F-CCC5-423F-982E-CC82865AE9C2}"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1286F-CCC5-423F-982E-CC82865AE9C2}"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ECD2-93AE-4C3C-97C1-A389A8F2657C}" type="slidenum">
              <a:rPr lang="en-US" smtClean="0"/>
              <a:t>‹Nº›</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F1286F-CCC5-423F-982E-CC82865AE9C2}"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F1286F-CCC5-423F-982E-CC82865AE9C2}" type="datetimeFigureOut">
              <a:rPr lang="en-US" smtClean="0"/>
              <a:t>7/20/2021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ECD2-93AE-4C3C-97C1-A389A8F2657C}" type="slidenum">
              <a:rPr lang="en-US" smtClean="0"/>
              <a:t>‹Nº›</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F1286F-CCC5-423F-982E-CC82865AE9C2}" type="datetimeFigureOut">
              <a:rPr lang="en-US" smtClean="0"/>
              <a:t>7/20/2021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1286F-CCC5-423F-982E-CC82865AE9C2}" type="datetimeFigureOut">
              <a:rPr lang="en-US" smtClean="0"/>
              <a:t>7/20/2021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F1286F-CCC5-423F-982E-CC82865AE9C2}"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ECD2-93AE-4C3C-97C1-A389A8F2657C}" type="slidenum">
              <a:rPr lang="en-US" smtClean="0"/>
              <a:t>‹Nº›</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F1286F-CCC5-423F-982E-CC82865AE9C2}"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ECD2-93AE-4C3C-97C1-A389A8F2657C}"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6F1286F-CCC5-423F-982E-CC82865AE9C2}" type="datetimeFigureOut">
              <a:rPr lang="en-US" smtClean="0"/>
              <a:t>7/20/2021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2E9ECD2-93AE-4C3C-97C1-A389A8F2657C}"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witter.com/Ipas_CAM" TargetMode="External"/><Relationship Id="rId13" Type="http://schemas.openxmlformats.org/officeDocument/2006/relationships/image" Target="../media/image18.svg"/><Relationship Id="rId18" Type="http://schemas.openxmlformats.org/officeDocument/2006/relationships/image" Target="../media/image21.png"/><Relationship Id="rId3" Type="http://schemas.openxmlformats.org/officeDocument/2006/relationships/image" Target="../media/image11.png"/><Relationship Id="rId21" Type="http://schemas.openxmlformats.org/officeDocument/2006/relationships/image" Target="../media/image23.png"/><Relationship Id="rId7" Type="http://schemas.openxmlformats.org/officeDocument/2006/relationships/image" Target="../media/image14.svg"/><Relationship Id="rId12" Type="http://schemas.openxmlformats.org/officeDocument/2006/relationships/image" Target="../media/image17.png"/><Relationship Id="rId17" Type="http://schemas.openxmlformats.org/officeDocument/2006/relationships/hyperlink" Target="https://www.linkedin.com/company/ipas-centroam&#233;rica-y-m&#233;xico/" TargetMode="External"/><Relationship Id="rId2" Type="http://schemas.openxmlformats.org/officeDocument/2006/relationships/hyperlink" Target="https://www.ipascam.org/" TargetMode="External"/><Relationship Id="rId16" Type="http://schemas.openxmlformats.org/officeDocument/2006/relationships/image" Target="../media/image20.svg"/><Relationship Id="rId20" Type="http://schemas.openxmlformats.org/officeDocument/2006/relationships/hyperlink" Target="mailto:ipascam@ipas.org" TargetMode="External"/><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hyperlink" Target="https://www.youtube.com/user/IpasMexico" TargetMode="External"/><Relationship Id="rId24" Type="http://schemas.openxmlformats.org/officeDocument/2006/relationships/image" Target="../media/image25.png"/><Relationship Id="rId5" Type="http://schemas.openxmlformats.org/officeDocument/2006/relationships/hyperlink" Target="https://www.facebook.com/IpasCentroamericaMx/" TargetMode="External"/><Relationship Id="rId15" Type="http://schemas.openxmlformats.org/officeDocument/2006/relationships/image" Target="../media/image19.png"/><Relationship Id="rId23" Type="http://schemas.openxmlformats.org/officeDocument/2006/relationships/hyperlink" Target="https://profesionalesdelasalud.ipasmexico.org/" TargetMode="External"/><Relationship Id="rId10" Type="http://schemas.openxmlformats.org/officeDocument/2006/relationships/image" Target="../media/image16.svg"/><Relationship Id="rId19" Type="http://schemas.openxmlformats.org/officeDocument/2006/relationships/image" Target="../media/image22.svg"/><Relationship Id="rId4" Type="http://schemas.openxmlformats.org/officeDocument/2006/relationships/image" Target="../media/image12.svg"/><Relationship Id="rId9" Type="http://schemas.openxmlformats.org/officeDocument/2006/relationships/image" Target="../media/image15.png"/><Relationship Id="rId14" Type="http://schemas.openxmlformats.org/officeDocument/2006/relationships/hyperlink" Target="https://www.instagram.com/ipas_cam/" TargetMode="External"/><Relationship Id="rId22" Type="http://schemas.openxmlformats.org/officeDocument/2006/relationships/image" Target="../media/image2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305800" cy="1927225"/>
          </a:xfrm>
        </p:spPr>
        <p:txBody>
          <a:bodyPr/>
          <a:lstStyle/>
          <a:p>
            <a:r>
              <a:rPr lang="es-MX" sz="3400" b="1" dirty="0"/>
              <a:t>ANTICONCEPCIÓN EN ADOLESCENTES MENORES DE 15 AÑOS </a:t>
            </a:r>
            <a:endParaRPr lang="en-US" sz="3400" b="1" dirty="0"/>
          </a:p>
        </p:txBody>
      </p:sp>
      <p:sp>
        <p:nvSpPr>
          <p:cNvPr id="3" name="Subtitle 2"/>
          <p:cNvSpPr>
            <a:spLocks noGrp="1"/>
          </p:cNvSpPr>
          <p:nvPr>
            <p:ph type="subTitle" idx="1"/>
          </p:nvPr>
        </p:nvSpPr>
        <p:spPr>
          <a:xfrm>
            <a:off x="533400" y="3581400"/>
            <a:ext cx="7391400" cy="2895600"/>
          </a:xfrm>
        </p:spPr>
        <p:txBody>
          <a:bodyPr>
            <a:normAutofit/>
          </a:bodyPr>
          <a:lstStyle/>
          <a:p>
            <a:r>
              <a:rPr lang="es-MX" sz="2200" i="1" dirty="0">
                <a:solidFill>
                  <a:srgbClr val="222222"/>
                </a:solidFill>
                <a:effectLst/>
                <a:latin typeface="Arial" panose="020B0604020202020204" pitchFamily="34" charset="0"/>
                <a:ea typeface="Calibri" panose="020F0502020204030204" pitchFamily="34" charset="0"/>
              </a:rPr>
              <a:t>Contracepción en Menores de 15 años desde una Perspectiva de Salud y Derechos</a:t>
            </a:r>
          </a:p>
          <a:p>
            <a:endParaRPr lang="es-MX" sz="1800" i="1" dirty="0">
              <a:solidFill>
                <a:srgbClr val="222222"/>
              </a:solidFill>
              <a:latin typeface="Arial" panose="020B0604020202020204" pitchFamily="34" charset="0"/>
            </a:endParaRPr>
          </a:p>
          <a:p>
            <a:endParaRPr lang="es-MX" sz="1800" i="1" dirty="0">
              <a:solidFill>
                <a:srgbClr val="222222"/>
              </a:solidFill>
              <a:latin typeface="Arial" panose="020B0604020202020204" pitchFamily="34" charset="0"/>
            </a:endParaRPr>
          </a:p>
          <a:p>
            <a:endParaRPr lang="es-MX" sz="1800" i="1" dirty="0">
              <a:solidFill>
                <a:srgbClr val="222222"/>
              </a:solidFill>
              <a:latin typeface="Arial" panose="020B0604020202020204" pitchFamily="34" charset="0"/>
            </a:endParaRPr>
          </a:p>
          <a:p>
            <a:endParaRPr lang="es-MX" sz="1800" i="1" dirty="0">
              <a:solidFill>
                <a:srgbClr val="222222"/>
              </a:solidFill>
              <a:latin typeface="Arial" panose="020B0604020202020204" pitchFamily="34" charset="0"/>
            </a:endParaRPr>
          </a:p>
          <a:p>
            <a:r>
              <a:rPr lang="es-MX" sz="1800" dirty="0">
                <a:solidFill>
                  <a:srgbClr val="222222"/>
                </a:solidFill>
                <a:latin typeface="Arial" panose="020B0604020202020204" pitchFamily="34" charset="0"/>
              </a:rPr>
              <a:t>Fernanda Díaz de león</a:t>
            </a:r>
          </a:p>
          <a:p>
            <a:r>
              <a:rPr lang="es-MX" sz="1800" dirty="0">
                <a:solidFill>
                  <a:srgbClr val="222222"/>
                </a:solidFill>
                <a:latin typeface="Arial" panose="020B0604020202020204" pitchFamily="34" charset="0"/>
              </a:rPr>
              <a:t>Coordinadora de Incidencia y Acceso Comunitario</a:t>
            </a:r>
            <a:endParaRPr lang="en-US" dirty="0"/>
          </a:p>
        </p:txBody>
      </p:sp>
    </p:spTree>
    <p:extLst>
      <p:ext uri="{BB962C8B-B14F-4D97-AF65-F5344CB8AC3E}">
        <p14:creationId xmlns:p14="http://schemas.microsoft.com/office/powerpoint/2010/main" val="1215330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A1A988-CE8A-44FF-B0A2-C74846C8E25D}"/>
              </a:ext>
            </a:extLst>
          </p:cNvPr>
          <p:cNvSpPr>
            <a:spLocks noGrp="1"/>
          </p:cNvSpPr>
          <p:nvPr>
            <p:ph type="title"/>
          </p:nvPr>
        </p:nvSpPr>
        <p:spPr/>
        <p:txBody>
          <a:bodyPr/>
          <a:lstStyle/>
          <a:p>
            <a:r>
              <a:rPr lang="es-MX" dirty="0"/>
              <a:t>Personas menores de 15 y MAC</a:t>
            </a:r>
          </a:p>
        </p:txBody>
      </p:sp>
      <p:pic>
        <p:nvPicPr>
          <p:cNvPr id="4" name="Marcador de contenido 3">
            <a:extLst>
              <a:ext uri="{FF2B5EF4-FFF2-40B4-BE49-F238E27FC236}">
                <a16:creationId xmlns:a16="http://schemas.microsoft.com/office/drawing/2014/main" id="{A8194765-559E-4ED7-9EFB-738A23178508}"/>
              </a:ext>
            </a:extLst>
          </p:cNvPr>
          <p:cNvPicPr>
            <a:picLocks noGrp="1" noChangeAspect="1"/>
          </p:cNvPicPr>
          <p:nvPr>
            <p:ph idx="1"/>
          </p:nvPr>
        </p:nvPicPr>
        <p:blipFill>
          <a:blip r:embed="rId2"/>
          <a:stretch>
            <a:fillRect/>
          </a:stretch>
        </p:blipFill>
        <p:spPr>
          <a:xfrm>
            <a:off x="3716594" y="2003204"/>
            <a:ext cx="5427406" cy="4844157"/>
          </a:xfrm>
          <a:prstGeom prst="rect">
            <a:avLst/>
          </a:prstGeom>
        </p:spPr>
      </p:pic>
      <p:sp>
        <p:nvSpPr>
          <p:cNvPr id="6" name="CuadroTexto 5">
            <a:extLst>
              <a:ext uri="{FF2B5EF4-FFF2-40B4-BE49-F238E27FC236}">
                <a16:creationId xmlns:a16="http://schemas.microsoft.com/office/drawing/2014/main" id="{28D38D26-2CF0-4DEE-8D04-7D17B41EE3EA}"/>
              </a:ext>
            </a:extLst>
          </p:cNvPr>
          <p:cNvSpPr txBox="1"/>
          <p:nvPr/>
        </p:nvSpPr>
        <p:spPr>
          <a:xfrm>
            <a:off x="152400" y="1397675"/>
            <a:ext cx="4648200" cy="2031325"/>
          </a:xfrm>
          <a:prstGeom prst="rect">
            <a:avLst/>
          </a:prstGeom>
          <a:noFill/>
        </p:spPr>
        <p:txBody>
          <a:bodyPr wrap="square">
            <a:spAutoFit/>
          </a:bodyPr>
          <a:lstStyle/>
          <a:p>
            <a:pPr algn="just"/>
            <a:r>
              <a:rPr lang="en-US" sz="1400" dirty="0" err="1">
                <a:latin typeface="Avenir"/>
              </a:rPr>
              <a:t>Incluyen</a:t>
            </a:r>
            <a:r>
              <a:rPr lang="en-US" sz="1400" dirty="0">
                <a:latin typeface="Avenir"/>
              </a:rPr>
              <a:t> el derecho a una </a:t>
            </a:r>
            <a:r>
              <a:rPr lang="en-US" sz="1400" b="1" dirty="0" err="1">
                <a:latin typeface="Avenir"/>
              </a:rPr>
              <a:t>sexualidad</a:t>
            </a:r>
            <a:r>
              <a:rPr lang="en-US" sz="1400" b="1" dirty="0">
                <a:latin typeface="Avenir"/>
              </a:rPr>
              <a:t> plena </a:t>
            </a:r>
            <a:r>
              <a:rPr lang="en-US" sz="1400" dirty="0">
                <a:latin typeface="Avenir"/>
              </a:rPr>
              <a:t>en </a:t>
            </a:r>
            <a:r>
              <a:rPr lang="en-US" sz="1400" b="1" dirty="0" err="1">
                <a:latin typeface="Avenir"/>
              </a:rPr>
              <a:t>condiciones</a:t>
            </a:r>
            <a:r>
              <a:rPr lang="en-US" sz="1400" b="1" dirty="0">
                <a:latin typeface="Avenir"/>
              </a:rPr>
              <a:t> </a:t>
            </a:r>
            <a:r>
              <a:rPr lang="en-US" sz="1400" b="1" dirty="0" err="1">
                <a:latin typeface="Avenir"/>
              </a:rPr>
              <a:t>seguras</a:t>
            </a:r>
            <a:r>
              <a:rPr lang="en-US" sz="1400" b="1" dirty="0">
                <a:latin typeface="Avenir"/>
              </a:rPr>
              <a:t>, </a:t>
            </a:r>
            <a:r>
              <a:rPr lang="en-US" sz="1400" dirty="0">
                <a:latin typeface="Avenir"/>
              </a:rPr>
              <a:t>(…) el derecho a </a:t>
            </a:r>
            <a:r>
              <a:rPr lang="en-US" sz="1400" dirty="0" err="1">
                <a:latin typeface="Avenir"/>
              </a:rPr>
              <a:t>tomar</a:t>
            </a:r>
            <a:r>
              <a:rPr lang="en-US" sz="1400" dirty="0">
                <a:latin typeface="Avenir"/>
              </a:rPr>
              <a:t> </a:t>
            </a:r>
            <a:r>
              <a:rPr lang="en-US" sz="1400" b="1" dirty="0" err="1">
                <a:latin typeface="Avenir"/>
              </a:rPr>
              <a:t>decisiones</a:t>
            </a:r>
            <a:r>
              <a:rPr lang="en-US" sz="1400" b="1" dirty="0">
                <a:latin typeface="Avenir"/>
              </a:rPr>
              <a:t> </a:t>
            </a:r>
            <a:r>
              <a:rPr lang="en-US" sz="1400" b="1" dirty="0" err="1">
                <a:latin typeface="Avenir"/>
              </a:rPr>
              <a:t>libres</a:t>
            </a:r>
            <a:r>
              <a:rPr lang="en-US" sz="1400" b="1" dirty="0">
                <a:latin typeface="Avenir"/>
              </a:rPr>
              <a:t>, </a:t>
            </a:r>
            <a:r>
              <a:rPr lang="en-US" sz="1400" b="1" dirty="0" err="1">
                <a:latin typeface="Avenir"/>
              </a:rPr>
              <a:t>informadas</a:t>
            </a:r>
            <a:r>
              <a:rPr lang="en-US" sz="1400" b="1" dirty="0">
                <a:latin typeface="Avenir"/>
              </a:rPr>
              <a:t>, </a:t>
            </a:r>
            <a:r>
              <a:rPr lang="en-US" sz="1400" b="1" dirty="0" err="1">
                <a:latin typeface="Avenir"/>
              </a:rPr>
              <a:t>voluntarias</a:t>
            </a:r>
            <a:r>
              <a:rPr lang="en-US" sz="1400" b="1" dirty="0">
                <a:latin typeface="Avenir"/>
              </a:rPr>
              <a:t> y </a:t>
            </a:r>
            <a:r>
              <a:rPr lang="en-US" sz="1400" b="1" dirty="0" err="1">
                <a:latin typeface="Avenir"/>
              </a:rPr>
              <a:t>responsables</a:t>
            </a:r>
            <a:r>
              <a:rPr lang="en-US" sz="1400" dirty="0">
                <a:latin typeface="Avenir"/>
              </a:rPr>
              <a:t> </a:t>
            </a:r>
            <a:r>
              <a:rPr lang="en-US" sz="1400" dirty="0" err="1">
                <a:latin typeface="Avenir"/>
              </a:rPr>
              <a:t>sobre</a:t>
            </a:r>
            <a:r>
              <a:rPr lang="en-US" sz="1400" dirty="0">
                <a:latin typeface="Avenir"/>
              </a:rPr>
              <a:t> la </a:t>
            </a:r>
            <a:r>
              <a:rPr lang="en-US" sz="1400" dirty="0" err="1">
                <a:latin typeface="Avenir"/>
              </a:rPr>
              <a:t>sexualidad</a:t>
            </a:r>
            <a:r>
              <a:rPr lang="en-US" sz="1400" dirty="0">
                <a:latin typeface="Avenir"/>
              </a:rPr>
              <a:t>, </a:t>
            </a:r>
            <a:r>
              <a:rPr lang="en-US" sz="1400" b="1" dirty="0">
                <a:latin typeface="Avenir"/>
              </a:rPr>
              <a:t>con </a:t>
            </a:r>
            <a:r>
              <a:rPr lang="en-US" sz="1400" b="1" dirty="0" err="1">
                <a:latin typeface="Avenir"/>
              </a:rPr>
              <a:t>respeto</a:t>
            </a:r>
            <a:r>
              <a:rPr lang="en-US" sz="1400" b="1" dirty="0">
                <a:latin typeface="Avenir"/>
              </a:rPr>
              <a:t> </a:t>
            </a:r>
            <a:r>
              <a:rPr lang="en-US" sz="1400" dirty="0">
                <a:latin typeface="Avenir"/>
              </a:rPr>
              <a:t>de la </a:t>
            </a:r>
            <a:r>
              <a:rPr lang="en-US" sz="1400" dirty="0" err="1">
                <a:latin typeface="Avenir"/>
              </a:rPr>
              <a:t>orientación</a:t>
            </a:r>
            <a:r>
              <a:rPr lang="en-US" sz="1400" dirty="0">
                <a:latin typeface="Avenir"/>
              </a:rPr>
              <a:t> sexual e </a:t>
            </a:r>
            <a:r>
              <a:rPr lang="en-US" sz="1400" dirty="0" err="1">
                <a:latin typeface="Avenir"/>
              </a:rPr>
              <a:t>identidad</a:t>
            </a:r>
            <a:r>
              <a:rPr lang="en-US" sz="1400" dirty="0">
                <a:latin typeface="Avenir"/>
              </a:rPr>
              <a:t> de </a:t>
            </a:r>
            <a:r>
              <a:rPr lang="en-US" sz="1400" dirty="0" err="1">
                <a:latin typeface="Avenir"/>
              </a:rPr>
              <a:t>género</a:t>
            </a:r>
            <a:r>
              <a:rPr lang="en-US" sz="1400" dirty="0">
                <a:latin typeface="Avenir"/>
              </a:rPr>
              <a:t>, </a:t>
            </a:r>
            <a:r>
              <a:rPr lang="en-US" sz="1400" b="1" dirty="0">
                <a:latin typeface="Avenir"/>
              </a:rPr>
              <a:t>sin </a:t>
            </a:r>
            <a:r>
              <a:rPr lang="en-US" sz="1400" b="1" dirty="0" err="1">
                <a:latin typeface="Avenir"/>
              </a:rPr>
              <a:t>coerción</a:t>
            </a:r>
            <a:r>
              <a:rPr lang="en-US" sz="1400" b="1" dirty="0">
                <a:latin typeface="Avenir"/>
              </a:rPr>
              <a:t>, </a:t>
            </a:r>
            <a:r>
              <a:rPr lang="en-US" sz="1400" b="1" dirty="0" err="1">
                <a:latin typeface="Avenir"/>
              </a:rPr>
              <a:t>discriminación</a:t>
            </a:r>
            <a:r>
              <a:rPr lang="en-US" sz="1400" b="1" dirty="0">
                <a:latin typeface="Avenir"/>
              </a:rPr>
              <a:t> </a:t>
            </a:r>
            <a:r>
              <a:rPr lang="en-US" sz="1400" b="1" dirty="0" err="1">
                <a:latin typeface="Avenir"/>
              </a:rPr>
              <a:t>ni</a:t>
            </a:r>
            <a:r>
              <a:rPr lang="en-US" sz="1400" b="1" dirty="0">
                <a:latin typeface="Avenir"/>
              </a:rPr>
              <a:t> </a:t>
            </a:r>
            <a:r>
              <a:rPr lang="en-US" sz="1400" b="1" dirty="0" err="1">
                <a:latin typeface="Avenir"/>
              </a:rPr>
              <a:t>violencia</a:t>
            </a:r>
            <a:r>
              <a:rPr lang="en-US" sz="1400" b="1" dirty="0">
                <a:latin typeface="Avenir"/>
              </a:rPr>
              <a:t>,</a:t>
            </a:r>
            <a:r>
              <a:rPr lang="en-US" sz="1400" dirty="0">
                <a:latin typeface="Avenir"/>
              </a:rPr>
              <a:t> y </a:t>
            </a:r>
            <a:r>
              <a:rPr lang="en-US" sz="1400" dirty="0" err="1">
                <a:latin typeface="Avenir"/>
              </a:rPr>
              <a:t>garantizan</a:t>
            </a:r>
            <a:r>
              <a:rPr lang="en-US" sz="1400" dirty="0">
                <a:latin typeface="Avenir"/>
              </a:rPr>
              <a:t> el derecho a la </a:t>
            </a:r>
            <a:r>
              <a:rPr lang="en-US" sz="1400" b="1" dirty="0" err="1">
                <a:latin typeface="Avenir"/>
              </a:rPr>
              <a:t>información</a:t>
            </a:r>
            <a:r>
              <a:rPr lang="en-US" sz="1400" dirty="0">
                <a:latin typeface="Avenir"/>
              </a:rPr>
              <a:t> y a los </a:t>
            </a:r>
            <a:r>
              <a:rPr lang="en-US" sz="1400" dirty="0" err="1">
                <a:latin typeface="Avenir"/>
              </a:rPr>
              <a:t>medios</a:t>
            </a:r>
            <a:r>
              <a:rPr lang="en-US" sz="1400" dirty="0">
                <a:latin typeface="Avenir"/>
              </a:rPr>
              <a:t> </a:t>
            </a:r>
            <a:r>
              <a:rPr lang="en-US" sz="1400" dirty="0" err="1">
                <a:latin typeface="Avenir"/>
              </a:rPr>
              <a:t>necesarios</a:t>
            </a:r>
            <a:r>
              <a:rPr lang="en-US" sz="1400" dirty="0">
                <a:latin typeface="Avenir"/>
              </a:rPr>
              <a:t> para la </a:t>
            </a:r>
            <a:r>
              <a:rPr lang="en-US" sz="1400" dirty="0" err="1">
                <a:latin typeface="Avenir"/>
              </a:rPr>
              <a:t>salud</a:t>
            </a:r>
            <a:r>
              <a:rPr lang="en-US" sz="1400" dirty="0">
                <a:latin typeface="Avenir"/>
              </a:rPr>
              <a:t> sexual.</a:t>
            </a:r>
          </a:p>
          <a:p>
            <a:pPr algn="just"/>
            <a:endParaRPr lang="en-US" sz="1400" b="1" dirty="0">
              <a:latin typeface="Avenir"/>
            </a:endParaRPr>
          </a:p>
          <a:p>
            <a:pPr marL="0" indent="0" algn="just">
              <a:buNone/>
            </a:pPr>
            <a:r>
              <a:rPr lang="en-US" sz="1400" b="1" dirty="0">
                <a:latin typeface="Avenir"/>
              </a:rPr>
              <a:t>(</a:t>
            </a:r>
            <a:r>
              <a:rPr lang="en-US" sz="1400" b="1" dirty="0" err="1">
                <a:latin typeface="Avenir"/>
              </a:rPr>
              <a:t>Consenso</a:t>
            </a:r>
            <a:r>
              <a:rPr lang="en-US" sz="1400" b="1" dirty="0">
                <a:latin typeface="Avenir"/>
              </a:rPr>
              <a:t> de Montevideo, 2013)</a:t>
            </a:r>
          </a:p>
        </p:txBody>
      </p:sp>
      <p:sp>
        <p:nvSpPr>
          <p:cNvPr id="8" name="CuadroTexto 7">
            <a:extLst>
              <a:ext uri="{FF2B5EF4-FFF2-40B4-BE49-F238E27FC236}">
                <a16:creationId xmlns:a16="http://schemas.microsoft.com/office/drawing/2014/main" id="{10C53205-C884-46E4-8189-462609887401}"/>
              </a:ext>
            </a:extLst>
          </p:cNvPr>
          <p:cNvSpPr txBox="1"/>
          <p:nvPr/>
        </p:nvSpPr>
        <p:spPr>
          <a:xfrm>
            <a:off x="135194" y="3692033"/>
            <a:ext cx="3962400" cy="2893100"/>
          </a:xfrm>
          <a:prstGeom prst="rect">
            <a:avLst/>
          </a:prstGeom>
          <a:noFill/>
        </p:spPr>
        <p:txBody>
          <a:bodyPr wrap="square">
            <a:spAutoFit/>
          </a:bodyPr>
          <a:lstStyle/>
          <a:p>
            <a:pPr algn="just"/>
            <a:r>
              <a:rPr lang="en-US" sz="1400" dirty="0" err="1">
                <a:latin typeface="Avenir"/>
              </a:rPr>
              <a:t>Reconocimiento</a:t>
            </a:r>
            <a:r>
              <a:rPr lang="en-US" sz="1400" dirty="0">
                <a:latin typeface="Avenir"/>
              </a:rPr>
              <a:t> del derecho </a:t>
            </a:r>
            <a:r>
              <a:rPr lang="en-US" sz="1400" dirty="0" err="1">
                <a:latin typeface="Avenir"/>
              </a:rPr>
              <a:t>básico</a:t>
            </a:r>
            <a:r>
              <a:rPr lang="en-US" sz="1400" dirty="0">
                <a:latin typeface="Avenir"/>
              </a:rPr>
              <a:t> de </a:t>
            </a:r>
            <a:r>
              <a:rPr lang="en-US" sz="1400" dirty="0" err="1">
                <a:latin typeface="Avenir"/>
              </a:rPr>
              <a:t>todas</a:t>
            </a:r>
            <a:r>
              <a:rPr lang="en-US" sz="1400" dirty="0">
                <a:latin typeface="Avenir"/>
              </a:rPr>
              <a:t> las parejas e </a:t>
            </a:r>
            <a:r>
              <a:rPr lang="en-US" sz="1400" dirty="0" err="1">
                <a:latin typeface="Avenir"/>
              </a:rPr>
              <a:t>individuos</a:t>
            </a:r>
            <a:r>
              <a:rPr lang="en-US" sz="1400" dirty="0">
                <a:latin typeface="Avenir"/>
              </a:rPr>
              <a:t> a </a:t>
            </a:r>
            <a:r>
              <a:rPr lang="en-US" sz="1400" b="1" dirty="0" err="1">
                <a:latin typeface="Avenir"/>
              </a:rPr>
              <a:t>decir</a:t>
            </a:r>
            <a:r>
              <a:rPr lang="en-US" sz="1400" b="1" dirty="0">
                <a:latin typeface="Avenir"/>
              </a:rPr>
              <a:t> libre y </a:t>
            </a:r>
            <a:r>
              <a:rPr lang="en-US" sz="1400" b="1" dirty="0" err="1">
                <a:latin typeface="Avenir"/>
              </a:rPr>
              <a:t>responsablemente</a:t>
            </a:r>
            <a:r>
              <a:rPr lang="en-US" sz="1400" b="1" dirty="0">
                <a:latin typeface="Avenir"/>
              </a:rPr>
              <a:t> </a:t>
            </a:r>
            <a:r>
              <a:rPr lang="en-US" sz="1400" dirty="0">
                <a:latin typeface="Avenir"/>
              </a:rPr>
              <a:t>el </a:t>
            </a:r>
            <a:r>
              <a:rPr lang="en-US" sz="1400" dirty="0" err="1">
                <a:latin typeface="Avenir"/>
              </a:rPr>
              <a:t>número</a:t>
            </a:r>
            <a:r>
              <a:rPr lang="en-US" sz="1400" dirty="0">
                <a:latin typeface="Avenir"/>
              </a:rPr>
              <a:t> de </a:t>
            </a:r>
            <a:r>
              <a:rPr lang="en-US" sz="1400" dirty="0" err="1">
                <a:latin typeface="Avenir"/>
              </a:rPr>
              <a:t>hijos</a:t>
            </a:r>
            <a:r>
              <a:rPr lang="en-US" sz="1400" dirty="0">
                <a:latin typeface="Avenir"/>
              </a:rPr>
              <a:t>, el </a:t>
            </a:r>
            <a:r>
              <a:rPr lang="en-US" sz="1400" dirty="0" err="1">
                <a:latin typeface="Avenir"/>
              </a:rPr>
              <a:t>espaciamiento</a:t>
            </a:r>
            <a:r>
              <a:rPr lang="en-US" sz="1400" dirty="0">
                <a:latin typeface="Avenir"/>
              </a:rPr>
              <a:t> de los </a:t>
            </a:r>
            <a:r>
              <a:rPr lang="en-US" sz="1400" dirty="0" err="1">
                <a:latin typeface="Avenir"/>
              </a:rPr>
              <a:t>nacimientos</a:t>
            </a:r>
            <a:r>
              <a:rPr lang="en-US" sz="1400" dirty="0">
                <a:latin typeface="Avenir"/>
              </a:rPr>
              <a:t> y el </a:t>
            </a:r>
            <a:r>
              <a:rPr lang="en-US" sz="1400" dirty="0" err="1">
                <a:latin typeface="Avenir"/>
              </a:rPr>
              <a:t>intervalo</a:t>
            </a:r>
            <a:r>
              <a:rPr lang="en-US" sz="1400" dirty="0">
                <a:latin typeface="Avenir"/>
              </a:rPr>
              <a:t> entre </a:t>
            </a:r>
            <a:r>
              <a:rPr lang="en-US" sz="1400" dirty="0" err="1">
                <a:latin typeface="Avenir"/>
              </a:rPr>
              <a:t>éstos</a:t>
            </a:r>
            <a:r>
              <a:rPr lang="en-US" sz="1400" dirty="0">
                <a:latin typeface="Avenir"/>
              </a:rPr>
              <a:t> y a disponer de la </a:t>
            </a:r>
            <a:r>
              <a:rPr lang="en-US" sz="1400" b="1" dirty="0" err="1">
                <a:latin typeface="Avenir"/>
              </a:rPr>
              <a:t>información</a:t>
            </a:r>
            <a:r>
              <a:rPr lang="en-US" sz="1400" b="1" dirty="0">
                <a:latin typeface="Avenir"/>
              </a:rPr>
              <a:t> y</a:t>
            </a:r>
            <a:r>
              <a:rPr lang="en-US" sz="1400" dirty="0">
                <a:latin typeface="Avenir"/>
              </a:rPr>
              <a:t> de los </a:t>
            </a:r>
            <a:r>
              <a:rPr lang="en-US" sz="1400" b="1" dirty="0" err="1">
                <a:latin typeface="Avenir"/>
              </a:rPr>
              <a:t>medios</a:t>
            </a:r>
            <a:r>
              <a:rPr lang="en-US" sz="1400" dirty="0">
                <a:latin typeface="Avenir"/>
              </a:rPr>
              <a:t> para </a:t>
            </a:r>
            <a:r>
              <a:rPr lang="en-US" sz="1400" dirty="0" err="1">
                <a:latin typeface="Avenir"/>
              </a:rPr>
              <a:t>ello</a:t>
            </a:r>
            <a:r>
              <a:rPr lang="en-US" sz="1400" dirty="0">
                <a:latin typeface="Avenir"/>
              </a:rPr>
              <a:t> </a:t>
            </a:r>
            <a:r>
              <a:rPr lang="en-US" sz="1400" dirty="0" err="1">
                <a:latin typeface="Avenir"/>
              </a:rPr>
              <a:t>así</a:t>
            </a:r>
            <a:r>
              <a:rPr lang="en-US" sz="1400" dirty="0">
                <a:latin typeface="Avenir"/>
              </a:rPr>
              <a:t> </a:t>
            </a:r>
            <a:r>
              <a:rPr lang="en-US" sz="1400" dirty="0" err="1">
                <a:latin typeface="Avenir"/>
              </a:rPr>
              <a:t>como</a:t>
            </a:r>
            <a:r>
              <a:rPr lang="en-US" sz="1400" dirty="0">
                <a:latin typeface="Avenir"/>
              </a:rPr>
              <a:t> el derecho a </a:t>
            </a:r>
            <a:r>
              <a:rPr lang="en-US" sz="1400" dirty="0" err="1">
                <a:latin typeface="Avenir"/>
              </a:rPr>
              <a:t>alcanzar</a:t>
            </a:r>
            <a:r>
              <a:rPr lang="en-US" sz="1400" dirty="0">
                <a:latin typeface="Avenir"/>
              </a:rPr>
              <a:t> el </a:t>
            </a:r>
            <a:r>
              <a:rPr lang="en-US" sz="1400" b="1" dirty="0" err="1">
                <a:latin typeface="Avenir"/>
              </a:rPr>
              <a:t>nivel</a:t>
            </a:r>
            <a:r>
              <a:rPr lang="en-US" sz="1400" b="1" dirty="0">
                <a:latin typeface="Avenir"/>
              </a:rPr>
              <a:t> </a:t>
            </a:r>
            <a:r>
              <a:rPr lang="en-US" sz="1400" b="1" dirty="0" err="1">
                <a:latin typeface="Avenir"/>
              </a:rPr>
              <a:t>más</a:t>
            </a:r>
            <a:r>
              <a:rPr lang="en-US" sz="1400" b="1" dirty="0">
                <a:latin typeface="Avenir"/>
              </a:rPr>
              <a:t> </a:t>
            </a:r>
            <a:r>
              <a:rPr lang="en-US" sz="1400" b="1" dirty="0" err="1">
                <a:latin typeface="Avenir"/>
              </a:rPr>
              <a:t>elevado</a:t>
            </a:r>
            <a:r>
              <a:rPr lang="en-US" sz="1400" b="1" dirty="0">
                <a:latin typeface="Avenir"/>
              </a:rPr>
              <a:t> de </a:t>
            </a:r>
            <a:r>
              <a:rPr lang="en-US" sz="1400" b="1" dirty="0" err="1">
                <a:latin typeface="Avenir"/>
              </a:rPr>
              <a:t>salud</a:t>
            </a:r>
            <a:r>
              <a:rPr lang="en-US" sz="1400" b="1" dirty="0">
                <a:latin typeface="Avenir"/>
              </a:rPr>
              <a:t> </a:t>
            </a:r>
            <a:r>
              <a:rPr lang="en-US" sz="1400" dirty="0" err="1">
                <a:latin typeface="Avenir"/>
              </a:rPr>
              <a:t>durante</a:t>
            </a:r>
            <a:r>
              <a:rPr lang="en-US" sz="1400" dirty="0">
                <a:latin typeface="Avenir"/>
              </a:rPr>
              <a:t> el </a:t>
            </a:r>
            <a:r>
              <a:rPr lang="en-US" sz="1400" dirty="0" err="1">
                <a:latin typeface="Avenir"/>
              </a:rPr>
              <a:t>proceso</a:t>
            </a:r>
            <a:r>
              <a:rPr lang="en-US" sz="1400" dirty="0">
                <a:latin typeface="Avenir"/>
              </a:rPr>
              <a:t>. </a:t>
            </a:r>
            <a:r>
              <a:rPr lang="en-US" sz="1400" dirty="0" err="1">
                <a:latin typeface="Avenir"/>
              </a:rPr>
              <a:t>Incluye</a:t>
            </a:r>
            <a:r>
              <a:rPr lang="en-US" sz="1400" dirty="0">
                <a:latin typeface="Avenir"/>
              </a:rPr>
              <a:t> el derecho a </a:t>
            </a:r>
            <a:r>
              <a:rPr lang="en-US" sz="1400" dirty="0" err="1">
                <a:latin typeface="Avenir"/>
              </a:rPr>
              <a:t>adoptar</a:t>
            </a:r>
            <a:r>
              <a:rPr lang="en-US" sz="1400" dirty="0">
                <a:latin typeface="Avenir"/>
              </a:rPr>
              <a:t> </a:t>
            </a:r>
            <a:r>
              <a:rPr lang="en-US" sz="1400" b="1" dirty="0" err="1">
                <a:latin typeface="Avenir"/>
              </a:rPr>
              <a:t>decisiones</a:t>
            </a:r>
            <a:r>
              <a:rPr lang="en-US" sz="1400" dirty="0">
                <a:latin typeface="Avenir"/>
              </a:rPr>
              <a:t> </a:t>
            </a:r>
            <a:r>
              <a:rPr lang="en-US" sz="1400" dirty="0" err="1">
                <a:latin typeface="Avenir"/>
              </a:rPr>
              <a:t>relativas</a:t>
            </a:r>
            <a:r>
              <a:rPr lang="en-US" sz="1400" dirty="0">
                <a:latin typeface="Avenir"/>
              </a:rPr>
              <a:t> a la </a:t>
            </a:r>
            <a:r>
              <a:rPr lang="en-US" sz="1400" dirty="0" err="1">
                <a:latin typeface="Avenir"/>
              </a:rPr>
              <a:t>reproducción</a:t>
            </a:r>
            <a:r>
              <a:rPr lang="en-US" sz="1400" dirty="0">
                <a:latin typeface="Avenir"/>
              </a:rPr>
              <a:t> </a:t>
            </a:r>
            <a:r>
              <a:rPr lang="en-US" sz="1400" b="1" dirty="0">
                <a:latin typeface="Avenir"/>
              </a:rPr>
              <a:t>sin</a:t>
            </a:r>
            <a:r>
              <a:rPr lang="en-US" sz="1400" dirty="0">
                <a:latin typeface="Avenir"/>
              </a:rPr>
              <a:t> </a:t>
            </a:r>
            <a:r>
              <a:rPr lang="en-US" sz="1400" dirty="0" err="1">
                <a:latin typeface="Avenir"/>
              </a:rPr>
              <a:t>sufrir</a:t>
            </a:r>
            <a:r>
              <a:rPr lang="en-US" sz="1400" dirty="0">
                <a:latin typeface="Avenir"/>
              </a:rPr>
              <a:t> </a:t>
            </a:r>
            <a:r>
              <a:rPr lang="en-US" sz="1400" b="1" dirty="0" err="1">
                <a:latin typeface="Avenir"/>
              </a:rPr>
              <a:t>discriminación</a:t>
            </a:r>
            <a:r>
              <a:rPr lang="en-US" sz="1400" b="1" dirty="0">
                <a:latin typeface="Avenir"/>
              </a:rPr>
              <a:t>, </a:t>
            </a:r>
            <a:r>
              <a:rPr lang="en-US" sz="1400" b="1" dirty="0" err="1">
                <a:latin typeface="Avenir"/>
              </a:rPr>
              <a:t>coaccion</a:t>
            </a:r>
            <a:r>
              <a:rPr lang="en-US" sz="1400" b="1" dirty="0">
                <a:latin typeface="Avenir"/>
              </a:rPr>
              <a:t> </a:t>
            </a:r>
            <a:r>
              <a:rPr lang="en-US" sz="1400" b="1" dirty="0" err="1">
                <a:latin typeface="Avenir"/>
              </a:rPr>
              <a:t>ni</a:t>
            </a:r>
            <a:r>
              <a:rPr lang="en-US" sz="1400" b="1" dirty="0">
                <a:latin typeface="Avenir"/>
              </a:rPr>
              <a:t> </a:t>
            </a:r>
            <a:r>
              <a:rPr lang="en-US" sz="1400" b="1" dirty="0" err="1">
                <a:latin typeface="Avenir"/>
              </a:rPr>
              <a:t>violencia</a:t>
            </a:r>
            <a:r>
              <a:rPr lang="en-US" sz="1400" b="1" dirty="0">
                <a:latin typeface="Avenir"/>
              </a:rPr>
              <a:t>,</a:t>
            </a:r>
            <a:r>
              <a:rPr lang="en-US" sz="1400" dirty="0">
                <a:latin typeface="Avenir"/>
              </a:rPr>
              <a:t> de </a:t>
            </a:r>
            <a:r>
              <a:rPr lang="en-US" sz="1400" dirty="0" err="1">
                <a:latin typeface="Avenir"/>
              </a:rPr>
              <a:t>conformidad</a:t>
            </a:r>
            <a:r>
              <a:rPr lang="en-US" sz="1400" dirty="0">
                <a:latin typeface="Avenir"/>
              </a:rPr>
              <a:t> con lo </a:t>
            </a:r>
            <a:r>
              <a:rPr lang="en-US" sz="1400" dirty="0" err="1">
                <a:latin typeface="Avenir"/>
              </a:rPr>
              <a:t>establecido</a:t>
            </a:r>
            <a:r>
              <a:rPr lang="en-US" sz="1400" dirty="0">
                <a:latin typeface="Avenir"/>
              </a:rPr>
              <a:t> en los </a:t>
            </a:r>
            <a:r>
              <a:rPr lang="en-US" sz="1400" dirty="0" err="1">
                <a:latin typeface="Avenir"/>
              </a:rPr>
              <a:t>documentos</a:t>
            </a:r>
            <a:r>
              <a:rPr lang="en-US" sz="1400" dirty="0">
                <a:latin typeface="Avenir"/>
              </a:rPr>
              <a:t> de derechos </a:t>
            </a:r>
            <a:r>
              <a:rPr lang="en-US" sz="1400" dirty="0" err="1">
                <a:latin typeface="Avenir"/>
              </a:rPr>
              <a:t>humanos</a:t>
            </a:r>
            <a:endParaRPr lang="en-US" sz="1400" dirty="0">
              <a:latin typeface="Avenir"/>
            </a:endParaRPr>
          </a:p>
          <a:p>
            <a:pPr algn="just"/>
            <a:endParaRPr lang="en-US" sz="1400" b="1" dirty="0">
              <a:latin typeface="Avenir"/>
            </a:endParaRPr>
          </a:p>
          <a:p>
            <a:pPr marL="0" indent="0" algn="just">
              <a:buNone/>
            </a:pPr>
            <a:r>
              <a:rPr lang="en-US" sz="1400" b="1" dirty="0">
                <a:latin typeface="Avenir"/>
              </a:rPr>
              <a:t>(Programa de </a:t>
            </a:r>
            <a:r>
              <a:rPr lang="en-US" sz="1400" b="1" dirty="0" err="1">
                <a:latin typeface="Avenir"/>
              </a:rPr>
              <a:t>Acción</a:t>
            </a:r>
            <a:r>
              <a:rPr lang="en-US" sz="1400" b="1" dirty="0">
                <a:latin typeface="Avenir"/>
              </a:rPr>
              <a:t> CIPD, 1994)</a:t>
            </a:r>
          </a:p>
        </p:txBody>
      </p:sp>
    </p:spTree>
    <p:extLst>
      <p:ext uri="{BB962C8B-B14F-4D97-AF65-F5344CB8AC3E}">
        <p14:creationId xmlns:p14="http://schemas.microsoft.com/office/powerpoint/2010/main" val="868680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EE931F1C-7132-482A-9A29-47A8FDBDB13D}"/>
              </a:ext>
            </a:extLst>
          </p:cNvPr>
          <p:cNvPicPr>
            <a:picLocks noChangeAspect="1"/>
          </p:cNvPicPr>
          <p:nvPr/>
        </p:nvPicPr>
        <p:blipFill>
          <a:blip r:embed="rId2"/>
          <a:stretch>
            <a:fillRect/>
          </a:stretch>
        </p:blipFill>
        <p:spPr>
          <a:xfrm>
            <a:off x="2286000" y="355126"/>
            <a:ext cx="6705600" cy="1288672"/>
          </a:xfrm>
          <a:prstGeom prst="rect">
            <a:avLst/>
          </a:prstGeom>
        </p:spPr>
      </p:pic>
      <p:pic>
        <p:nvPicPr>
          <p:cNvPr id="7" name="Imagen 6">
            <a:extLst>
              <a:ext uri="{FF2B5EF4-FFF2-40B4-BE49-F238E27FC236}">
                <a16:creationId xmlns:a16="http://schemas.microsoft.com/office/drawing/2014/main" id="{F0A38C02-2DA3-4990-B5B6-F292C73C2839}"/>
              </a:ext>
            </a:extLst>
          </p:cNvPr>
          <p:cNvPicPr>
            <a:picLocks noChangeAspect="1"/>
          </p:cNvPicPr>
          <p:nvPr/>
        </p:nvPicPr>
        <p:blipFill>
          <a:blip r:embed="rId3"/>
          <a:stretch>
            <a:fillRect/>
          </a:stretch>
        </p:blipFill>
        <p:spPr>
          <a:xfrm>
            <a:off x="17206" y="1600200"/>
            <a:ext cx="6890746" cy="1288672"/>
          </a:xfrm>
          <a:prstGeom prst="rect">
            <a:avLst/>
          </a:prstGeom>
        </p:spPr>
      </p:pic>
      <p:pic>
        <p:nvPicPr>
          <p:cNvPr id="9" name="Imagen 8">
            <a:extLst>
              <a:ext uri="{FF2B5EF4-FFF2-40B4-BE49-F238E27FC236}">
                <a16:creationId xmlns:a16="http://schemas.microsoft.com/office/drawing/2014/main" id="{E47BF41D-2DC3-43A1-A807-DFA73437E9AF}"/>
              </a:ext>
            </a:extLst>
          </p:cNvPr>
          <p:cNvPicPr>
            <a:picLocks noChangeAspect="1"/>
          </p:cNvPicPr>
          <p:nvPr/>
        </p:nvPicPr>
        <p:blipFill>
          <a:blip r:embed="rId4"/>
          <a:stretch>
            <a:fillRect/>
          </a:stretch>
        </p:blipFill>
        <p:spPr>
          <a:xfrm>
            <a:off x="1616006" y="2895600"/>
            <a:ext cx="7527994" cy="1632156"/>
          </a:xfrm>
          <a:prstGeom prst="rect">
            <a:avLst/>
          </a:prstGeom>
        </p:spPr>
      </p:pic>
      <p:pic>
        <p:nvPicPr>
          <p:cNvPr id="11" name="Imagen 10">
            <a:extLst>
              <a:ext uri="{FF2B5EF4-FFF2-40B4-BE49-F238E27FC236}">
                <a16:creationId xmlns:a16="http://schemas.microsoft.com/office/drawing/2014/main" id="{ECC86E32-E576-49E8-8A50-5B695B23FB52}"/>
              </a:ext>
            </a:extLst>
          </p:cNvPr>
          <p:cNvPicPr>
            <a:picLocks noChangeAspect="1"/>
          </p:cNvPicPr>
          <p:nvPr/>
        </p:nvPicPr>
        <p:blipFill>
          <a:blip r:embed="rId5"/>
          <a:stretch>
            <a:fillRect/>
          </a:stretch>
        </p:blipFill>
        <p:spPr>
          <a:xfrm>
            <a:off x="17207" y="4495800"/>
            <a:ext cx="1887794" cy="513741"/>
          </a:xfrm>
          <a:prstGeom prst="rect">
            <a:avLst/>
          </a:prstGeom>
        </p:spPr>
      </p:pic>
      <p:sp>
        <p:nvSpPr>
          <p:cNvPr id="13" name="CuadroTexto 12">
            <a:extLst>
              <a:ext uri="{FF2B5EF4-FFF2-40B4-BE49-F238E27FC236}">
                <a16:creationId xmlns:a16="http://schemas.microsoft.com/office/drawing/2014/main" id="{D78ECB9F-5006-4B0A-B80D-BAE843E662A7}"/>
              </a:ext>
            </a:extLst>
          </p:cNvPr>
          <p:cNvSpPr txBox="1"/>
          <p:nvPr/>
        </p:nvSpPr>
        <p:spPr>
          <a:xfrm>
            <a:off x="1905001" y="4486870"/>
            <a:ext cx="4572000" cy="923330"/>
          </a:xfrm>
          <a:prstGeom prst="rect">
            <a:avLst/>
          </a:prstGeom>
          <a:noFill/>
        </p:spPr>
        <p:txBody>
          <a:bodyPr wrap="square">
            <a:spAutoFit/>
          </a:bodyPr>
          <a:lstStyle/>
          <a:p>
            <a:pPr algn="l"/>
            <a:r>
              <a:rPr lang="es-MX" b="0" i="0" dirty="0">
                <a:solidFill>
                  <a:srgbClr val="3F3F42"/>
                </a:solidFill>
                <a:effectLst/>
                <a:latin typeface="ReithSerif"/>
              </a:rPr>
              <a:t>A los 12 años "ni siquiera sabía que estaba embarazada, solo que me crecía la panza y no entendía por qué"</a:t>
            </a:r>
          </a:p>
        </p:txBody>
      </p:sp>
      <p:pic>
        <p:nvPicPr>
          <p:cNvPr id="15" name="Imagen 14">
            <a:extLst>
              <a:ext uri="{FF2B5EF4-FFF2-40B4-BE49-F238E27FC236}">
                <a16:creationId xmlns:a16="http://schemas.microsoft.com/office/drawing/2014/main" id="{6FB90F76-E975-4388-BC9B-620ABD89136F}"/>
              </a:ext>
            </a:extLst>
          </p:cNvPr>
          <p:cNvPicPr>
            <a:picLocks noChangeAspect="1"/>
          </p:cNvPicPr>
          <p:nvPr/>
        </p:nvPicPr>
        <p:blipFill>
          <a:blip r:embed="rId6"/>
          <a:stretch>
            <a:fillRect/>
          </a:stretch>
        </p:blipFill>
        <p:spPr>
          <a:xfrm>
            <a:off x="228600" y="5337185"/>
            <a:ext cx="5683046" cy="1520815"/>
          </a:xfrm>
          <a:prstGeom prst="rect">
            <a:avLst/>
          </a:prstGeom>
        </p:spPr>
      </p:pic>
      <p:sp>
        <p:nvSpPr>
          <p:cNvPr id="17" name="CuadroTexto 16">
            <a:extLst>
              <a:ext uri="{FF2B5EF4-FFF2-40B4-BE49-F238E27FC236}">
                <a16:creationId xmlns:a16="http://schemas.microsoft.com/office/drawing/2014/main" id="{558244A2-2626-4AFF-924A-20981C4F8BDD}"/>
              </a:ext>
            </a:extLst>
          </p:cNvPr>
          <p:cNvSpPr txBox="1"/>
          <p:nvPr/>
        </p:nvSpPr>
        <p:spPr>
          <a:xfrm>
            <a:off x="6477000" y="4826675"/>
            <a:ext cx="2438400" cy="2031325"/>
          </a:xfrm>
          <a:prstGeom prst="rect">
            <a:avLst/>
          </a:prstGeom>
          <a:noFill/>
        </p:spPr>
        <p:txBody>
          <a:bodyPr wrap="square">
            <a:spAutoFit/>
          </a:bodyPr>
          <a:lstStyle/>
          <a:p>
            <a:r>
              <a:rPr lang="es-MX" b="0" i="0" dirty="0">
                <a:solidFill>
                  <a:srgbClr val="1F1F1F"/>
                </a:solidFill>
                <a:effectLst/>
                <a:latin typeface="Libre Franklin"/>
              </a:rPr>
              <a:t>En 2014, nació un bebé de una madre de 12 años y un padre de 13 años, </a:t>
            </a:r>
            <a:r>
              <a:rPr lang="es-MX" b="1" i="0" dirty="0">
                <a:solidFill>
                  <a:srgbClr val="1F1F1F"/>
                </a:solidFill>
                <a:effectLst/>
                <a:latin typeface="Libre Franklin"/>
              </a:rPr>
              <a:t>la edad combinada de padres más baja en Gran Bretaña.</a:t>
            </a:r>
            <a:endParaRPr lang="es-MX" dirty="0"/>
          </a:p>
        </p:txBody>
      </p:sp>
    </p:spTree>
    <p:extLst>
      <p:ext uri="{BB962C8B-B14F-4D97-AF65-F5344CB8AC3E}">
        <p14:creationId xmlns:p14="http://schemas.microsoft.com/office/powerpoint/2010/main" val="4055387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108926-02D3-47DF-A187-8001625B91AE}"/>
              </a:ext>
            </a:extLst>
          </p:cNvPr>
          <p:cNvSpPr>
            <a:spLocks noGrp="1"/>
          </p:cNvSpPr>
          <p:nvPr>
            <p:ph type="title"/>
          </p:nvPr>
        </p:nvSpPr>
        <p:spPr/>
        <p:txBody>
          <a:bodyPr>
            <a:normAutofit fontScale="90000"/>
          </a:bodyPr>
          <a:lstStyle/>
          <a:p>
            <a:r>
              <a:rPr lang="es-MX" dirty="0"/>
              <a:t>Supuestos en los que una niña / adolescente solicita MAC</a:t>
            </a:r>
          </a:p>
        </p:txBody>
      </p:sp>
      <p:sp>
        <p:nvSpPr>
          <p:cNvPr id="4" name="Marcador de contenido 3">
            <a:extLst>
              <a:ext uri="{FF2B5EF4-FFF2-40B4-BE49-F238E27FC236}">
                <a16:creationId xmlns:a16="http://schemas.microsoft.com/office/drawing/2014/main" id="{34C5E1B5-E99A-4113-8B97-EDB4BF3EE4B4}"/>
              </a:ext>
            </a:extLst>
          </p:cNvPr>
          <p:cNvSpPr>
            <a:spLocks noGrp="1"/>
          </p:cNvSpPr>
          <p:nvPr>
            <p:ph sz="half" idx="1"/>
          </p:nvPr>
        </p:nvSpPr>
        <p:spPr>
          <a:xfrm>
            <a:off x="533400" y="2596896"/>
            <a:ext cx="3581400" cy="1670304"/>
          </a:xfrm>
        </p:spPr>
        <p:txBody>
          <a:bodyPr>
            <a:normAutofit/>
          </a:bodyPr>
          <a:lstStyle/>
          <a:p>
            <a:r>
              <a:rPr lang="es-MX" sz="2000" dirty="0">
                <a:solidFill>
                  <a:schemeClr val="accent1">
                    <a:lumMod val="75000"/>
                  </a:schemeClr>
                </a:solidFill>
              </a:rPr>
              <a:t>Autonomía sexual</a:t>
            </a:r>
          </a:p>
          <a:p>
            <a:r>
              <a:rPr lang="es-MX" sz="2000" dirty="0">
                <a:solidFill>
                  <a:schemeClr val="accent1">
                    <a:lumMod val="75000"/>
                  </a:schemeClr>
                </a:solidFill>
              </a:rPr>
              <a:t>Libertad sexual </a:t>
            </a:r>
          </a:p>
          <a:p>
            <a:r>
              <a:rPr lang="es-MX" sz="2000" dirty="0">
                <a:solidFill>
                  <a:schemeClr val="accent1">
                    <a:lumMod val="75000"/>
                  </a:schemeClr>
                </a:solidFill>
              </a:rPr>
              <a:t>Integridad</a:t>
            </a:r>
          </a:p>
          <a:p>
            <a:r>
              <a:rPr lang="es-MX" sz="2000" dirty="0">
                <a:solidFill>
                  <a:schemeClr val="accent1">
                    <a:lumMod val="75000"/>
                  </a:schemeClr>
                </a:solidFill>
              </a:rPr>
              <a:t>Salud sexual</a:t>
            </a:r>
          </a:p>
        </p:txBody>
      </p:sp>
      <p:sp>
        <p:nvSpPr>
          <p:cNvPr id="6" name="Marcador de contenido 5">
            <a:extLst>
              <a:ext uri="{FF2B5EF4-FFF2-40B4-BE49-F238E27FC236}">
                <a16:creationId xmlns:a16="http://schemas.microsoft.com/office/drawing/2014/main" id="{7B8EF090-2963-4227-B757-C0251A2C8273}"/>
              </a:ext>
            </a:extLst>
          </p:cNvPr>
          <p:cNvSpPr>
            <a:spLocks noGrp="1"/>
          </p:cNvSpPr>
          <p:nvPr>
            <p:ph sz="half" idx="2"/>
          </p:nvPr>
        </p:nvSpPr>
        <p:spPr>
          <a:xfrm>
            <a:off x="4953000" y="2581634"/>
            <a:ext cx="4038600" cy="1761766"/>
          </a:xfrm>
        </p:spPr>
        <p:txBody>
          <a:bodyPr>
            <a:normAutofit/>
          </a:bodyPr>
          <a:lstStyle/>
          <a:p>
            <a:pPr>
              <a:buClr>
                <a:srgbClr val="FF0000"/>
              </a:buClr>
            </a:pPr>
            <a:r>
              <a:rPr lang="es-MX" sz="2000" dirty="0">
                <a:solidFill>
                  <a:srgbClr val="FF0000"/>
                </a:solidFill>
              </a:rPr>
              <a:t>Libertad sexual</a:t>
            </a:r>
          </a:p>
          <a:p>
            <a:pPr>
              <a:buClr>
                <a:srgbClr val="FF0000"/>
              </a:buClr>
            </a:pPr>
            <a:r>
              <a:rPr lang="es-MX" sz="2000" dirty="0">
                <a:solidFill>
                  <a:srgbClr val="FF0000"/>
                </a:solidFill>
              </a:rPr>
              <a:t>Integridad </a:t>
            </a:r>
          </a:p>
          <a:p>
            <a:pPr>
              <a:buClr>
                <a:srgbClr val="FF0000"/>
              </a:buClr>
            </a:pPr>
            <a:r>
              <a:rPr lang="es-MX" sz="2000" dirty="0">
                <a:solidFill>
                  <a:srgbClr val="FF0000"/>
                </a:solidFill>
              </a:rPr>
              <a:t>Salud sexual </a:t>
            </a:r>
          </a:p>
          <a:p>
            <a:pPr>
              <a:buClr>
                <a:srgbClr val="FF0000"/>
              </a:buClr>
            </a:pPr>
            <a:r>
              <a:rPr lang="es-MX" sz="2000" dirty="0">
                <a:solidFill>
                  <a:srgbClr val="FF0000"/>
                </a:solidFill>
              </a:rPr>
              <a:t>Vida libre de violencia</a:t>
            </a:r>
          </a:p>
        </p:txBody>
      </p:sp>
      <p:sp>
        <p:nvSpPr>
          <p:cNvPr id="3" name="Marcador de texto 2">
            <a:extLst>
              <a:ext uri="{FF2B5EF4-FFF2-40B4-BE49-F238E27FC236}">
                <a16:creationId xmlns:a16="http://schemas.microsoft.com/office/drawing/2014/main" id="{9CF12F0F-3818-4736-BC17-8B74372B58BA}"/>
              </a:ext>
            </a:extLst>
          </p:cNvPr>
          <p:cNvSpPr>
            <a:spLocks noGrp="1"/>
          </p:cNvSpPr>
          <p:nvPr>
            <p:ph type="body" idx="4294967295"/>
          </p:nvPr>
        </p:nvSpPr>
        <p:spPr>
          <a:xfrm>
            <a:off x="228600" y="1905000"/>
            <a:ext cx="4495799" cy="639763"/>
          </a:xfrm>
        </p:spPr>
        <p:txBody>
          <a:bodyPr>
            <a:noAutofit/>
          </a:bodyPr>
          <a:lstStyle/>
          <a:p>
            <a:pPr marL="0" indent="0">
              <a:buNone/>
            </a:pPr>
            <a:r>
              <a:rPr lang="es-MX" dirty="0">
                <a:solidFill>
                  <a:schemeClr val="accent1">
                    <a:lumMod val="75000"/>
                  </a:schemeClr>
                </a:solidFill>
              </a:rPr>
              <a:t>Ejercicio libre de la sexualidad</a:t>
            </a:r>
          </a:p>
        </p:txBody>
      </p:sp>
      <p:sp>
        <p:nvSpPr>
          <p:cNvPr id="5" name="Marcador de texto 4">
            <a:extLst>
              <a:ext uri="{FF2B5EF4-FFF2-40B4-BE49-F238E27FC236}">
                <a16:creationId xmlns:a16="http://schemas.microsoft.com/office/drawing/2014/main" id="{94FB127C-16DF-4A5A-9D68-6917A7665648}"/>
              </a:ext>
            </a:extLst>
          </p:cNvPr>
          <p:cNvSpPr>
            <a:spLocks noGrp="1"/>
          </p:cNvSpPr>
          <p:nvPr>
            <p:ph type="body" sz="quarter" idx="4294967295"/>
          </p:nvPr>
        </p:nvSpPr>
        <p:spPr>
          <a:xfrm>
            <a:off x="4876800" y="1905000"/>
            <a:ext cx="4191000" cy="639763"/>
          </a:xfrm>
        </p:spPr>
        <p:txBody>
          <a:bodyPr>
            <a:noAutofit/>
          </a:bodyPr>
          <a:lstStyle/>
          <a:p>
            <a:pPr marL="0" indent="0">
              <a:buNone/>
            </a:pPr>
            <a:r>
              <a:rPr lang="es-MX" dirty="0">
                <a:solidFill>
                  <a:srgbClr val="FF0000"/>
                </a:solidFill>
              </a:rPr>
              <a:t>Víctima de Violencia Sexual</a:t>
            </a:r>
          </a:p>
        </p:txBody>
      </p:sp>
      <p:cxnSp>
        <p:nvCxnSpPr>
          <p:cNvPr id="8" name="Conector recto 7">
            <a:extLst>
              <a:ext uri="{FF2B5EF4-FFF2-40B4-BE49-F238E27FC236}">
                <a16:creationId xmlns:a16="http://schemas.microsoft.com/office/drawing/2014/main" id="{42D9127A-E074-42B0-827C-6AF42406204F}"/>
              </a:ext>
            </a:extLst>
          </p:cNvPr>
          <p:cNvCxnSpPr/>
          <p:nvPr/>
        </p:nvCxnSpPr>
        <p:spPr>
          <a:xfrm>
            <a:off x="4724399" y="2057400"/>
            <a:ext cx="0" cy="2743200"/>
          </a:xfrm>
          <a:prstGeom prst="line">
            <a:avLst/>
          </a:prstGeom>
          <a:ln w="28575">
            <a:solidFill>
              <a:srgbClr val="F67832"/>
            </a:solidFill>
          </a:ln>
        </p:spPr>
        <p:style>
          <a:lnRef idx="1">
            <a:schemeClr val="accent1"/>
          </a:lnRef>
          <a:fillRef idx="0">
            <a:schemeClr val="accent1"/>
          </a:fillRef>
          <a:effectRef idx="0">
            <a:schemeClr val="accent1"/>
          </a:effectRef>
          <a:fontRef idx="minor">
            <a:schemeClr val="tx1"/>
          </a:fontRef>
        </p:style>
      </p:cxnSp>
      <p:sp>
        <p:nvSpPr>
          <p:cNvPr id="11" name="CuadroTexto 10">
            <a:extLst>
              <a:ext uri="{FF2B5EF4-FFF2-40B4-BE49-F238E27FC236}">
                <a16:creationId xmlns:a16="http://schemas.microsoft.com/office/drawing/2014/main" id="{C203D4F1-0C2C-4040-AF18-EE8E07178596}"/>
              </a:ext>
            </a:extLst>
          </p:cNvPr>
          <p:cNvSpPr txBox="1"/>
          <p:nvPr/>
        </p:nvSpPr>
        <p:spPr>
          <a:xfrm>
            <a:off x="1905000" y="5112603"/>
            <a:ext cx="5638800" cy="1200329"/>
          </a:xfrm>
          <a:prstGeom prst="rect">
            <a:avLst/>
          </a:prstGeom>
          <a:noFill/>
        </p:spPr>
        <p:txBody>
          <a:bodyPr wrap="square" rtlCol="0">
            <a:spAutoFit/>
          </a:bodyPr>
          <a:lstStyle/>
          <a:p>
            <a:pPr algn="ctr"/>
            <a:r>
              <a:rPr lang="es-MX" sz="2400" dirty="0"/>
              <a:t>Principio de Interés de la Menor</a:t>
            </a:r>
          </a:p>
          <a:p>
            <a:pPr algn="ctr"/>
            <a:r>
              <a:rPr lang="es-MX" sz="2400" dirty="0"/>
              <a:t>Principio de evolución de capacidades</a:t>
            </a:r>
          </a:p>
          <a:p>
            <a:pPr algn="ctr"/>
            <a:r>
              <a:rPr lang="es-MX" sz="2400" dirty="0"/>
              <a:t>Derecho a ser escuchadas</a:t>
            </a:r>
          </a:p>
        </p:txBody>
      </p:sp>
    </p:spTree>
    <p:extLst>
      <p:ext uri="{BB962C8B-B14F-4D97-AF65-F5344CB8AC3E}">
        <p14:creationId xmlns:p14="http://schemas.microsoft.com/office/powerpoint/2010/main" val="165290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C75AA-98DB-4D57-9D97-CB25C3CE7E8B}"/>
              </a:ext>
            </a:extLst>
          </p:cNvPr>
          <p:cNvSpPr>
            <a:spLocks noGrp="1"/>
          </p:cNvSpPr>
          <p:nvPr>
            <p:ph type="title"/>
          </p:nvPr>
        </p:nvSpPr>
        <p:spPr/>
        <p:txBody>
          <a:bodyPr/>
          <a:lstStyle/>
          <a:p>
            <a:r>
              <a:rPr lang="es-MX" dirty="0"/>
              <a:t>Edad de consentimiento</a:t>
            </a:r>
          </a:p>
        </p:txBody>
      </p:sp>
      <p:sp>
        <p:nvSpPr>
          <p:cNvPr id="3" name="Marcador de contenido 2">
            <a:extLst>
              <a:ext uri="{FF2B5EF4-FFF2-40B4-BE49-F238E27FC236}">
                <a16:creationId xmlns:a16="http://schemas.microsoft.com/office/drawing/2014/main" id="{7091C8CF-D07F-421D-9843-959A24EF92AA}"/>
              </a:ext>
            </a:extLst>
          </p:cNvPr>
          <p:cNvSpPr>
            <a:spLocks noGrp="1"/>
          </p:cNvSpPr>
          <p:nvPr>
            <p:ph idx="1"/>
          </p:nvPr>
        </p:nvSpPr>
        <p:spPr/>
        <p:txBody>
          <a:bodyPr/>
          <a:lstStyle/>
          <a:p>
            <a:r>
              <a:rPr lang="es-MX" dirty="0"/>
              <a:t>Los Códigos Penales establecen penas agravadas o delitos diferenciados para el caso de relaciones sexuales con personas menores de cierta edad</a:t>
            </a:r>
          </a:p>
          <a:p>
            <a:pPr lvl="1"/>
            <a:r>
              <a:rPr lang="es-MX" dirty="0"/>
              <a:t>Algunas consideran expresamente que bajo el límite de edad establecido, se considera que la menor no es capaz de entender las consecuencias de acto y, por lo tanto, su consentimiento se considera viciado</a:t>
            </a:r>
          </a:p>
          <a:p>
            <a:pPr lvl="1"/>
            <a:r>
              <a:rPr lang="es-MX" dirty="0"/>
              <a:t>En otras, no se hace referencia al consentimiento, pero se establece una penalidad mayor, entendiendo como agravado el daño al bien jurídico tutelado (libertad sexual/ normal desarrollo psicosexual)</a:t>
            </a:r>
          </a:p>
          <a:p>
            <a:pPr lvl="1"/>
            <a:r>
              <a:rPr lang="es-MX" dirty="0"/>
              <a:t>Existen otros códigos que además, establecen la edad del “sujeto activo” como elemento del tipo penal</a:t>
            </a:r>
          </a:p>
        </p:txBody>
      </p:sp>
    </p:spTree>
    <p:extLst>
      <p:ext uri="{BB962C8B-B14F-4D97-AF65-F5344CB8AC3E}">
        <p14:creationId xmlns:p14="http://schemas.microsoft.com/office/powerpoint/2010/main" val="393939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C424D35-0D07-4B17-A455-6EC1EBF21AEB}"/>
              </a:ext>
            </a:extLst>
          </p:cNvPr>
          <p:cNvSpPr>
            <a:spLocks noGrp="1"/>
          </p:cNvSpPr>
          <p:nvPr>
            <p:ph type="title"/>
          </p:nvPr>
        </p:nvSpPr>
        <p:spPr>
          <a:xfrm>
            <a:off x="457200" y="533400"/>
            <a:ext cx="8229600" cy="990600"/>
          </a:xfrm>
        </p:spPr>
        <p:txBody>
          <a:bodyPr/>
          <a:lstStyle/>
          <a:p>
            <a:r>
              <a:rPr lang="en-US" dirty="0" err="1"/>
              <a:t>Edad</a:t>
            </a:r>
            <a:r>
              <a:rPr lang="en-US" dirty="0"/>
              <a:t> de </a:t>
            </a:r>
            <a:r>
              <a:rPr lang="en-US" dirty="0" err="1"/>
              <a:t>consentimiento</a:t>
            </a:r>
            <a:r>
              <a:rPr lang="en-US" dirty="0"/>
              <a:t> en LAC</a:t>
            </a:r>
          </a:p>
        </p:txBody>
      </p:sp>
      <p:sp>
        <p:nvSpPr>
          <p:cNvPr id="3" name="Marcador de contenido 2">
            <a:extLst>
              <a:ext uri="{FF2B5EF4-FFF2-40B4-BE49-F238E27FC236}">
                <a16:creationId xmlns:a16="http://schemas.microsoft.com/office/drawing/2014/main" id="{2D77DF2F-5B73-4BF7-99B8-2056685A2F3E}"/>
              </a:ext>
            </a:extLst>
          </p:cNvPr>
          <p:cNvSpPr>
            <a:spLocks noGrp="1"/>
          </p:cNvSpPr>
          <p:nvPr>
            <p:ph sz="half" idx="1"/>
          </p:nvPr>
        </p:nvSpPr>
        <p:spPr>
          <a:xfrm>
            <a:off x="457200" y="1673352"/>
            <a:ext cx="4572000" cy="5032248"/>
          </a:xfrm>
        </p:spPr>
        <p:txBody>
          <a:bodyPr>
            <a:normAutofit/>
          </a:bodyPr>
          <a:lstStyle/>
          <a:p>
            <a:pPr algn="l"/>
            <a:r>
              <a:rPr lang="es-MX" sz="1600" b="0" i="0" u="none" strike="noStrike" baseline="0" dirty="0"/>
              <a:t>Ecuador – CP Art. 512 menor a 14 años</a:t>
            </a:r>
          </a:p>
          <a:p>
            <a:pPr algn="l"/>
            <a:r>
              <a:rPr lang="es-MX" sz="1600" b="0" i="0" u="none" strike="noStrike" baseline="0" dirty="0"/>
              <a:t>Chile - Art. 361 menor a 14 años</a:t>
            </a:r>
          </a:p>
          <a:p>
            <a:pPr algn="l"/>
            <a:r>
              <a:rPr lang="es-MX" sz="1600" b="0" i="0" u="none" strike="noStrike" baseline="0" dirty="0"/>
              <a:t>Nicaragua - Art. 195 menor a 14 años</a:t>
            </a:r>
          </a:p>
          <a:p>
            <a:pPr algn="l"/>
            <a:r>
              <a:rPr lang="es-MX" sz="1600" b="0" i="0" u="none" strike="noStrike" baseline="0" dirty="0"/>
              <a:t>El Salvador - Art. 159. menor a 15 años</a:t>
            </a:r>
          </a:p>
          <a:p>
            <a:pPr algn="l"/>
            <a:r>
              <a:rPr lang="es-MX" sz="1600" b="0" i="0" u="none" strike="noStrike" baseline="0" dirty="0"/>
              <a:t>Costa Rica - Art. 156. menor a 13 años</a:t>
            </a:r>
          </a:p>
          <a:p>
            <a:pPr algn="l"/>
            <a:r>
              <a:rPr lang="es-MX" sz="1600" b="0" i="0" u="none" strike="noStrike" baseline="0" dirty="0"/>
              <a:t>Colombia - Art. 208. menor a 14 años</a:t>
            </a:r>
          </a:p>
          <a:p>
            <a:pPr algn="l"/>
            <a:r>
              <a:rPr lang="es-MX" sz="1600" b="0" i="0" u="none" strike="noStrike" baseline="0" dirty="0"/>
              <a:t>Panamá - Art. 216. menor a 13 años.</a:t>
            </a:r>
          </a:p>
          <a:p>
            <a:pPr algn="l"/>
            <a:r>
              <a:rPr lang="es-MX" sz="1600" b="0" i="0" u="none" strike="noStrike" baseline="0" dirty="0"/>
              <a:t>Guatemala - Art. 173. menor a 12 años</a:t>
            </a:r>
          </a:p>
          <a:p>
            <a:pPr algn="l"/>
            <a:r>
              <a:rPr lang="es-MX" sz="1600" b="0" i="0" u="none" strike="noStrike" baseline="0" dirty="0"/>
              <a:t>Bolivia - Art. 308. impúber</a:t>
            </a:r>
          </a:p>
          <a:p>
            <a:pPr algn="l"/>
            <a:r>
              <a:rPr lang="es-MX" sz="1600" dirty="0"/>
              <a:t>Honduras- Artículo 140</a:t>
            </a:r>
            <a:r>
              <a:rPr lang="es-MX" sz="1600" b="0" i="0" u="none" strike="noStrike" baseline="0" dirty="0"/>
              <a:t> menor de 14 y mayor de 12</a:t>
            </a:r>
          </a:p>
          <a:p>
            <a:pPr>
              <a:lnSpc>
                <a:spcPct val="90000"/>
              </a:lnSpc>
            </a:pPr>
            <a:r>
              <a:rPr lang="es-MX" sz="1600" dirty="0"/>
              <a:t>Argentina- Art. persona menor de 14</a:t>
            </a:r>
          </a:p>
          <a:p>
            <a:pPr>
              <a:lnSpc>
                <a:spcPct val="90000"/>
              </a:lnSpc>
            </a:pPr>
            <a:r>
              <a:rPr lang="es-MX" sz="1600" dirty="0"/>
              <a:t>Bolivia- Art. 308- persona impúber</a:t>
            </a:r>
          </a:p>
          <a:p>
            <a:pPr>
              <a:lnSpc>
                <a:spcPct val="90000"/>
              </a:lnSpc>
            </a:pPr>
            <a:r>
              <a:rPr lang="es-MX" sz="1600" dirty="0"/>
              <a:t>México- entre los 12 y 15 años</a:t>
            </a:r>
          </a:p>
        </p:txBody>
      </p:sp>
      <p:pic>
        <p:nvPicPr>
          <p:cNvPr id="5" name="Imagen 4" descr="Mapa&#10;&#10;Descripción generada automáticamente">
            <a:extLst>
              <a:ext uri="{FF2B5EF4-FFF2-40B4-BE49-F238E27FC236}">
                <a16:creationId xmlns:a16="http://schemas.microsoft.com/office/drawing/2014/main" id="{E135DB1D-786A-4491-A8C8-8AD2E3987E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200" y="1675810"/>
            <a:ext cx="4038600" cy="4668900"/>
          </a:xfrm>
          <a:prstGeom prst="rect">
            <a:avLst/>
          </a:prstGeom>
          <a:noFill/>
        </p:spPr>
      </p:pic>
    </p:spTree>
    <p:extLst>
      <p:ext uri="{BB962C8B-B14F-4D97-AF65-F5344CB8AC3E}">
        <p14:creationId xmlns:p14="http://schemas.microsoft.com/office/powerpoint/2010/main" val="1135316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6F0735-A933-4197-AF9A-C273AADDE513}"/>
              </a:ext>
            </a:extLst>
          </p:cNvPr>
          <p:cNvSpPr>
            <a:spLocks noGrp="1"/>
          </p:cNvSpPr>
          <p:nvPr>
            <p:ph type="title"/>
          </p:nvPr>
        </p:nvSpPr>
        <p:spPr/>
        <p:txBody>
          <a:bodyPr/>
          <a:lstStyle/>
          <a:p>
            <a:r>
              <a:rPr lang="es-MX" dirty="0"/>
              <a:t>Algunas recomendaciones</a:t>
            </a:r>
          </a:p>
        </p:txBody>
      </p:sp>
      <p:sp>
        <p:nvSpPr>
          <p:cNvPr id="3" name="Marcador de contenido 2">
            <a:extLst>
              <a:ext uri="{FF2B5EF4-FFF2-40B4-BE49-F238E27FC236}">
                <a16:creationId xmlns:a16="http://schemas.microsoft.com/office/drawing/2014/main" id="{0B962B27-145B-4043-A726-66923D71B4BA}"/>
              </a:ext>
            </a:extLst>
          </p:cNvPr>
          <p:cNvSpPr>
            <a:spLocks noGrp="1"/>
          </p:cNvSpPr>
          <p:nvPr>
            <p:ph idx="1"/>
          </p:nvPr>
        </p:nvSpPr>
        <p:spPr/>
        <p:txBody>
          <a:bodyPr/>
          <a:lstStyle/>
          <a:p>
            <a:r>
              <a:rPr lang="es-MX" dirty="0"/>
              <a:t>Frente a los DDHH, es el Estado, quien tiene la obligación de proteger, promover, garantizar y respetar los derechos de niñas, niños y adolescentes</a:t>
            </a:r>
          </a:p>
          <a:p>
            <a:pPr lvl="1"/>
            <a:r>
              <a:rPr lang="es-MX" dirty="0"/>
              <a:t>Detección oportuna de signos de violencia</a:t>
            </a:r>
          </a:p>
          <a:p>
            <a:pPr lvl="1"/>
            <a:r>
              <a:rPr lang="es-MX" dirty="0"/>
              <a:t>Diseño de programas de referencia y atención a la violencia</a:t>
            </a:r>
          </a:p>
          <a:p>
            <a:pPr lvl="1"/>
            <a:r>
              <a:rPr lang="es-MX" dirty="0"/>
              <a:t>Educación integral en la sexualidad</a:t>
            </a:r>
          </a:p>
          <a:p>
            <a:pPr lvl="1"/>
            <a:r>
              <a:rPr lang="es-MX" dirty="0"/>
              <a:t>Respeto irrestricto de las decisiones informadas y consientes de las niñas y adolescentes</a:t>
            </a:r>
          </a:p>
          <a:p>
            <a:pPr lvl="2"/>
            <a:r>
              <a:rPr lang="es-MX" dirty="0"/>
              <a:t>Garantizar un medio ambiente adecuado para la toma de decisiones</a:t>
            </a:r>
          </a:p>
          <a:p>
            <a:pPr lvl="1"/>
            <a:r>
              <a:rPr lang="es-MX" dirty="0"/>
              <a:t>Privilegiar el interés superior de las menores en el diseño de programas y políticas públicas</a:t>
            </a:r>
          </a:p>
          <a:p>
            <a:pPr lvl="1"/>
            <a:r>
              <a:rPr lang="es-MX" dirty="0"/>
              <a:t>Tomar en cuenta las capacidades evolutivas de las menores y el contexto socio cultural en el que se desarrollan</a:t>
            </a:r>
          </a:p>
          <a:p>
            <a:pPr lvl="1"/>
            <a:endParaRPr lang="es-MX" dirty="0"/>
          </a:p>
        </p:txBody>
      </p:sp>
    </p:spTree>
    <p:extLst>
      <p:ext uri="{BB962C8B-B14F-4D97-AF65-F5344CB8AC3E}">
        <p14:creationId xmlns:p14="http://schemas.microsoft.com/office/powerpoint/2010/main" val="357281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Graphic 26">
            <a:hlinkClick r:id="rId2"/>
            <a:extLst>
              <a:ext uri="{FF2B5EF4-FFF2-40B4-BE49-F238E27FC236}">
                <a16:creationId xmlns:a16="http://schemas.microsoft.com/office/drawing/2014/main" id="{3F13C041-671D-498F-868D-425579A4CC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31313" y="3154769"/>
            <a:ext cx="612000" cy="612000"/>
          </a:xfrm>
          <a:prstGeom prst="rect">
            <a:avLst/>
          </a:prstGeom>
        </p:spPr>
      </p:pic>
      <p:pic>
        <p:nvPicPr>
          <p:cNvPr id="28" name="Graphic 27">
            <a:hlinkClick r:id="rId5"/>
            <a:extLst>
              <a:ext uri="{FF2B5EF4-FFF2-40B4-BE49-F238E27FC236}">
                <a16:creationId xmlns:a16="http://schemas.microsoft.com/office/drawing/2014/main" id="{B4D16DA1-0F9D-4C9D-AA17-801E10F92AB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83768" y="1606665"/>
            <a:ext cx="612000" cy="612000"/>
          </a:xfrm>
          <a:prstGeom prst="rect">
            <a:avLst/>
          </a:prstGeom>
        </p:spPr>
      </p:pic>
      <p:pic>
        <p:nvPicPr>
          <p:cNvPr id="29" name="Graphic 28">
            <a:hlinkClick r:id="rId8"/>
            <a:extLst>
              <a:ext uri="{FF2B5EF4-FFF2-40B4-BE49-F238E27FC236}">
                <a16:creationId xmlns:a16="http://schemas.microsoft.com/office/drawing/2014/main" id="{7B00228A-A524-44D7-8F24-A9BBBD129DA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347864" y="1606665"/>
            <a:ext cx="612000" cy="612000"/>
          </a:xfrm>
          <a:prstGeom prst="rect">
            <a:avLst/>
          </a:prstGeom>
        </p:spPr>
      </p:pic>
      <p:pic>
        <p:nvPicPr>
          <p:cNvPr id="30" name="Graphic 29">
            <a:hlinkClick r:id="rId11"/>
            <a:extLst>
              <a:ext uri="{FF2B5EF4-FFF2-40B4-BE49-F238E27FC236}">
                <a16:creationId xmlns:a16="http://schemas.microsoft.com/office/drawing/2014/main" id="{04B65B24-984A-4C65-A486-77E50BF8B79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176024" y="1606665"/>
            <a:ext cx="612000" cy="612000"/>
          </a:xfrm>
          <a:prstGeom prst="rect">
            <a:avLst/>
          </a:prstGeom>
        </p:spPr>
      </p:pic>
      <p:pic>
        <p:nvPicPr>
          <p:cNvPr id="31" name="Graphic 30">
            <a:hlinkClick r:id="rId14"/>
            <a:extLst>
              <a:ext uri="{FF2B5EF4-FFF2-40B4-BE49-F238E27FC236}">
                <a16:creationId xmlns:a16="http://schemas.microsoft.com/office/drawing/2014/main" id="{C96235B3-AD5A-4CCB-A940-A2CF3000CB0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968112" y="1606665"/>
            <a:ext cx="612000" cy="612000"/>
          </a:xfrm>
          <a:prstGeom prst="rect">
            <a:avLst/>
          </a:prstGeom>
        </p:spPr>
      </p:pic>
      <p:pic>
        <p:nvPicPr>
          <p:cNvPr id="32" name="Graphic 31">
            <a:hlinkClick r:id="rId17"/>
            <a:extLst>
              <a:ext uri="{FF2B5EF4-FFF2-40B4-BE49-F238E27FC236}">
                <a16:creationId xmlns:a16="http://schemas.microsoft.com/office/drawing/2014/main" id="{095493F1-A345-4F44-8971-ED762315F952}"/>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5760200" y="1606665"/>
            <a:ext cx="612000" cy="612000"/>
          </a:xfrm>
          <a:prstGeom prst="rect">
            <a:avLst/>
          </a:prstGeom>
        </p:spPr>
      </p:pic>
      <p:pic>
        <p:nvPicPr>
          <p:cNvPr id="33" name="Graphic 32">
            <a:hlinkClick r:id="rId20"/>
            <a:extLst>
              <a:ext uri="{FF2B5EF4-FFF2-40B4-BE49-F238E27FC236}">
                <a16:creationId xmlns:a16="http://schemas.microsoft.com/office/drawing/2014/main" id="{E7CEC75E-7679-43C0-B073-AC7D4BFDBE3E}"/>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2987824" y="5207065"/>
            <a:ext cx="612000" cy="612000"/>
          </a:xfrm>
          <a:prstGeom prst="rect">
            <a:avLst/>
          </a:prstGeom>
        </p:spPr>
      </p:pic>
      <p:sp>
        <p:nvSpPr>
          <p:cNvPr id="34" name="TextBox 7">
            <a:extLst>
              <a:ext uri="{FF2B5EF4-FFF2-40B4-BE49-F238E27FC236}">
                <a16:creationId xmlns:a16="http://schemas.microsoft.com/office/drawing/2014/main" id="{085C7E0C-38C5-4E20-9BBE-3675BCFCDBCE}"/>
              </a:ext>
            </a:extLst>
          </p:cNvPr>
          <p:cNvSpPr txBox="1">
            <a:spLocks noChangeArrowheads="1"/>
          </p:cNvSpPr>
          <p:nvPr/>
        </p:nvSpPr>
        <p:spPr bwMode="auto">
          <a:xfrm>
            <a:off x="0" y="4729653"/>
            <a:ext cx="915605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sz="2200" b="1" dirty="0" err="1">
                <a:solidFill>
                  <a:srgbClr val="EF760A"/>
                </a:solidFill>
                <a:latin typeface="Avenir Next Demi Bold" panose="020B0703020202020204" pitchFamily="34" charset="0"/>
              </a:rPr>
              <a:t>Escríbenos</a:t>
            </a:r>
            <a:r>
              <a:rPr lang="en-US" altLang="en-US" b="1" dirty="0">
                <a:solidFill>
                  <a:srgbClr val="EF760A"/>
                </a:solidFill>
                <a:latin typeface="Avenir Next LT Pro Light" panose="020B0304020202020204" pitchFamily="34" charset="0"/>
              </a:rPr>
              <a:t>:</a:t>
            </a:r>
          </a:p>
        </p:txBody>
      </p:sp>
      <p:sp>
        <p:nvSpPr>
          <p:cNvPr id="35" name="TextBox 7">
            <a:extLst>
              <a:ext uri="{FF2B5EF4-FFF2-40B4-BE49-F238E27FC236}">
                <a16:creationId xmlns:a16="http://schemas.microsoft.com/office/drawing/2014/main" id="{73F3CE3E-B1F1-4219-AF55-0C83A31FF5F5}"/>
              </a:ext>
            </a:extLst>
          </p:cNvPr>
          <p:cNvSpPr txBox="1">
            <a:spLocks noChangeArrowheads="1"/>
          </p:cNvSpPr>
          <p:nvPr/>
        </p:nvSpPr>
        <p:spPr bwMode="auto">
          <a:xfrm>
            <a:off x="3681333" y="5353247"/>
            <a:ext cx="22666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dirty="0">
                <a:solidFill>
                  <a:srgbClr val="543010"/>
                </a:solidFill>
                <a:latin typeface="Avenir Next Demi Bold" panose="020B0703020202020204" pitchFamily="34" charset="0"/>
              </a:rPr>
              <a:t>ipascam@ipas.org</a:t>
            </a:r>
          </a:p>
        </p:txBody>
      </p:sp>
      <p:sp>
        <p:nvSpPr>
          <p:cNvPr id="36" name="TextBox 7">
            <a:extLst>
              <a:ext uri="{FF2B5EF4-FFF2-40B4-BE49-F238E27FC236}">
                <a16:creationId xmlns:a16="http://schemas.microsoft.com/office/drawing/2014/main" id="{00CD2473-C976-49AB-B72E-FFA4C3637D7F}"/>
              </a:ext>
            </a:extLst>
          </p:cNvPr>
          <p:cNvSpPr txBox="1">
            <a:spLocks noChangeArrowheads="1"/>
          </p:cNvSpPr>
          <p:nvPr/>
        </p:nvSpPr>
        <p:spPr bwMode="auto">
          <a:xfrm>
            <a:off x="4145075" y="3273657"/>
            <a:ext cx="47474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dirty="0">
                <a:solidFill>
                  <a:srgbClr val="543010"/>
                </a:solidFill>
                <a:latin typeface="Avenir Next Demi Bold" panose="020B0703020202020204" pitchFamily="34" charset="0"/>
              </a:rPr>
              <a:t>ipascam.org</a:t>
            </a:r>
          </a:p>
        </p:txBody>
      </p:sp>
      <p:pic>
        <p:nvPicPr>
          <p:cNvPr id="37" name="Graphic 36">
            <a:hlinkClick r:id="rId23"/>
            <a:extLst>
              <a:ext uri="{FF2B5EF4-FFF2-40B4-BE49-F238E27FC236}">
                <a16:creationId xmlns:a16="http://schemas.microsoft.com/office/drawing/2014/main" id="{7174A384-880E-4A9C-8642-C1138ACE3E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35696" y="3694897"/>
            <a:ext cx="612000" cy="612000"/>
          </a:xfrm>
          <a:prstGeom prst="rect">
            <a:avLst/>
          </a:prstGeom>
        </p:spPr>
      </p:pic>
      <p:sp>
        <p:nvSpPr>
          <p:cNvPr id="38" name="Rectangle 37">
            <a:extLst>
              <a:ext uri="{FF2B5EF4-FFF2-40B4-BE49-F238E27FC236}">
                <a16:creationId xmlns:a16="http://schemas.microsoft.com/office/drawing/2014/main" id="{4227339F-CA4C-42C1-BD76-309DABCECEA8}"/>
              </a:ext>
            </a:extLst>
          </p:cNvPr>
          <p:cNvSpPr/>
          <p:nvPr/>
        </p:nvSpPr>
        <p:spPr>
          <a:xfrm>
            <a:off x="2597261" y="3833251"/>
            <a:ext cx="4373313" cy="369332"/>
          </a:xfrm>
          <a:prstGeom prst="rect">
            <a:avLst/>
          </a:prstGeom>
        </p:spPr>
        <p:txBody>
          <a:bodyPr wrap="none">
            <a:spAutoFit/>
          </a:bodyPr>
          <a:lstStyle/>
          <a:p>
            <a:pPr>
              <a:defRPr/>
            </a:pPr>
            <a:r>
              <a:rPr lang="en-US" altLang="en-US" dirty="0">
                <a:solidFill>
                  <a:srgbClr val="543010"/>
                </a:solidFill>
                <a:latin typeface="Avenir Next Demi Bold" panose="020B0703020202020204" pitchFamily="34" charset="0"/>
              </a:rPr>
              <a:t>profesionalesdelasalud.ipasmexico.org</a:t>
            </a:r>
          </a:p>
        </p:txBody>
      </p:sp>
      <p:pic>
        <p:nvPicPr>
          <p:cNvPr id="39" name="Picture 38">
            <a:extLst>
              <a:ext uri="{FF2B5EF4-FFF2-40B4-BE49-F238E27FC236}">
                <a16:creationId xmlns:a16="http://schemas.microsoft.com/office/drawing/2014/main" id="{8493DC58-B490-491C-8722-43D1A8986A44}"/>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862834" y="5960584"/>
            <a:ext cx="1526411" cy="668816"/>
          </a:xfrm>
          <a:prstGeom prst="rect">
            <a:avLst/>
          </a:prstGeom>
        </p:spPr>
      </p:pic>
      <p:sp>
        <p:nvSpPr>
          <p:cNvPr id="40" name="TextBox 7">
            <a:extLst>
              <a:ext uri="{FF2B5EF4-FFF2-40B4-BE49-F238E27FC236}">
                <a16:creationId xmlns:a16="http://schemas.microsoft.com/office/drawing/2014/main" id="{84BE1151-9A82-4001-9D17-7D0BB2FC4686}"/>
              </a:ext>
            </a:extLst>
          </p:cNvPr>
          <p:cNvSpPr txBox="1">
            <a:spLocks noChangeArrowheads="1"/>
          </p:cNvSpPr>
          <p:nvPr/>
        </p:nvSpPr>
        <p:spPr bwMode="auto">
          <a:xfrm>
            <a:off x="0" y="1066537"/>
            <a:ext cx="91560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b="1" dirty="0">
                <a:solidFill>
                  <a:srgbClr val="543010"/>
                </a:solidFill>
                <a:latin typeface="Avenir Next Demi Bold" panose="020B0703020202020204" pitchFamily="34" charset="0"/>
              </a:rPr>
              <a:t>Ipas CAM</a:t>
            </a:r>
          </a:p>
        </p:txBody>
      </p:sp>
      <p:sp>
        <p:nvSpPr>
          <p:cNvPr id="41" name="TextBox 7">
            <a:extLst>
              <a:ext uri="{FF2B5EF4-FFF2-40B4-BE49-F238E27FC236}">
                <a16:creationId xmlns:a16="http://schemas.microsoft.com/office/drawing/2014/main" id="{A696AA33-CFB1-4E81-9E5B-8EC1AFEF357B}"/>
              </a:ext>
            </a:extLst>
          </p:cNvPr>
          <p:cNvSpPr txBox="1">
            <a:spLocks noChangeArrowheads="1"/>
          </p:cNvSpPr>
          <p:nvPr/>
        </p:nvSpPr>
        <p:spPr bwMode="auto">
          <a:xfrm>
            <a:off x="12055" y="591893"/>
            <a:ext cx="914399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sz="2200" b="1" dirty="0" err="1">
                <a:solidFill>
                  <a:srgbClr val="EF760A"/>
                </a:solidFill>
                <a:latin typeface="Avenir Next Demi Bold" panose="020B0703020202020204" pitchFamily="34" charset="0"/>
              </a:rPr>
              <a:t>Síguenos</a:t>
            </a:r>
            <a:r>
              <a:rPr lang="en-US" altLang="en-US" sz="2200" b="1" dirty="0">
                <a:solidFill>
                  <a:srgbClr val="EF760A"/>
                </a:solidFill>
                <a:latin typeface="Avenir Next Demi Bold" panose="020B0703020202020204" pitchFamily="34" charset="0"/>
              </a:rPr>
              <a:t>:</a:t>
            </a:r>
          </a:p>
        </p:txBody>
      </p:sp>
      <p:sp>
        <p:nvSpPr>
          <p:cNvPr id="42" name="TextBox 7">
            <a:extLst>
              <a:ext uri="{FF2B5EF4-FFF2-40B4-BE49-F238E27FC236}">
                <a16:creationId xmlns:a16="http://schemas.microsoft.com/office/drawing/2014/main" id="{D9602A62-9094-4AFB-BEDF-0EA4A8022D4C}"/>
              </a:ext>
            </a:extLst>
          </p:cNvPr>
          <p:cNvSpPr txBox="1">
            <a:spLocks noChangeArrowheads="1"/>
          </p:cNvSpPr>
          <p:nvPr/>
        </p:nvSpPr>
        <p:spPr bwMode="auto">
          <a:xfrm>
            <a:off x="5427" y="2578705"/>
            <a:ext cx="914399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sz="2200" b="1" dirty="0" err="1">
                <a:solidFill>
                  <a:srgbClr val="EF760A"/>
                </a:solidFill>
                <a:latin typeface="Avenir Next Demi Bold" panose="020B0703020202020204" pitchFamily="34" charset="0"/>
              </a:rPr>
              <a:t>Visítanos</a:t>
            </a:r>
            <a:r>
              <a:rPr lang="en-US" altLang="en-US" sz="2200" b="1" dirty="0">
                <a:solidFill>
                  <a:srgbClr val="EF760A"/>
                </a:solidFill>
                <a:latin typeface="Avenir Next Demi Bold" panose="020B0703020202020204" pitchFamily="34" charset="0"/>
              </a:rPr>
              <a:t>:</a:t>
            </a:r>
          </a:p>
        </p:txBody>
      </p:sp>
    </p:spTree>
    <p:extLst>
      <p:ext uri="{BB962C8B-B14F-4D97-AF65-F5344CB8AC3E}">
        <p14:creationId xmlns:p14="http://schemas.microsoft.com/office/powerpoint/2010/main" val="1159709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10 Green Clarity">
      <a:dk1>
        <a:srgbClr val="000000"/>
      </a:dk1>
      <a:lt1>
        <a:sysClr val="window" lastClr="FFFFFF"/>
      </a:lt1>
      <a:dk2>
        <a:srgbClr val="F47B20"/>
      </a:dk2>
      <a:lt2>
        <a:srgbClr val="FFFFFF"/>
      </a:lt2>
      <a:accent1>
        <a:srgbClr val="73C167"/>
      </a:accent1>
      <a:accent2>
        <a:srgbClr val="000000"/>
      </a:accent2>
      <a:accent3>
        <a:srgbClr val="000000"/>
      </a:accent3>
      <a:accent4>
        <a:srgbClr val="560C70"/>
      </a:accent4>
      <a:accent5>
        <a:srgbClr val="F96B07"/>
      </a:accent5>
      <a:accent6>
        <a:srgbClr val="DD5900"/>
      </a:accent6>
      <a:hlink>
        <a:srgbClr val="D62828"/>
      </a:hlink>
      <a:folHlink>
        <a:srgbClr val="7C6D63"/>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8162C80DF1E724CB52FD1D65C923617" ma:contentTypeVersion="13" ma:contentTypeDescription="Create a new document." ma:contentTypeScope="" ma:versionID="212215def37c2658a2483bdfe305f842">
  <xsd:schema xmlns:xsd="http://www.w3.org/2001/XMLSchema" xmlns:xs="http://www.w3.org/2001/XMLSchema" xmlns:p="http://schemas.microsoft.com/office/2006/metadata/properties" xmlns:ns2="5643a839-a176-47c0-8645-7c8fbb620257" xmlns:ns3="02b24a34-9e38-4e17-9560-6771ab36bb8c" targetNamespace="http://schemas.microsoft.com/office/2006/metadata/properties" ma:root="true" ma:fieldsID="e9bb3b356719b4b11fde20fcd2b9d1ab" ns2:_="" ns3:_="">
    <xsd:import namespace="5643a839-a176-47c0-8645-7c8fbb620257"/>
    <xsd:import namespace="02b24a34-9e38-4e17-9560-6771ab36bb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43a839-a176-47c0-8645-7c8fbb6202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b24a34-9e38-4e17-9560-6771ab36bb8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7FD919-1777-4FBD-A88A-4965FDD398D3}">
  <ds:schemaRefs>
    <ds:schemaRef ds:uri="http://schemas.openxmlformats.org/package/2006/metadata/core-properties"/>
    <ds:schemaRef ds:uri="http://purl.org/dc/dcmitype/"/>
    <ds:schemaRef ds:uri="5643a839-a176-47c0-8645-7c8fbb620257"/>
    <ds:schemaRef ds:uri="http://schemas.microsoft.com/office/infopath/2007/PartnerControls"/>
    <ds:schemaRef ds:uri="http://schemas.microsoft.com/office/2006/documentManagement/types"/>
    <ds:schemaRef ds:uri="http://www.w3.org/XML/1998/namespace"/>
    <ds:schemaRef ds:uri="http://purl.org/dc/terms/"/>
    <ds:schemaRef ds:uri="02b24a34-9e38-4e17-9560-6771ab36bb8c"/>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5AED6484-8255-410E-94DC-9F1144263C64}">
  <ds:schemaRefs>
    <ds:schemaRef ds:uri="http://schemas.microsoft.com/sharepoint/v3/contenttype/forms"/>
  </ds:schemaRefs>
</ds:datastoreItem>
</file>

<file path=customXml/itemProps3.xml><?xml version="1.0" encoding="utf-8"?>
<ds:datastoreItem xmlns:ds="http://schemas.openxmlformats.org/officeDocument/2006/customXml" ds:itemID="{F6379EAF-35C2-4A52-995D-D19ED16D6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43a839-a176-47c0-8645-7c8fbb620257"/>
    <ds:schemaRef ds:uri="02b24a34-9e38-4e17-9560-6771ab36bb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Clarity</Template>
  <TotalTime>427</TotalTime>
  <Words>671</Words>
  <Application>Microsoft Office PowerPoint</Application>
  <PresentationFormat>Presentación en pantalla (4:3)</PresentationFormat>
  <Paragraphs>66</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Avenir</vt:lpstr>
      <vt:lpstr>Avenir Next Demi Bold</vt:lpstr>
      <vt:lpstr>Avenir Next LT Pro Light</vt:lpstr>
      <vt:lpstr>Libre Franklin</vt:lpstr>
      <vt:lpstr>ReithSerif</vt:lpstr>
      <vt:lpstr>Clarity</vt:lpstr>
      <vt:lpstr>ANTICONCEPCIÓN EN ADOLESCENTES MENORES DE 15 AÑOS </vt:lpstr>
      <vt:lpstr>Personas menores de 15 y MAC</vt:lpstr>
      <vt:lpstr>Presentación de PowerPoint</vt:lpstr>
      <vt:lpstr>Supuestos en los que una niña / adolescente solicita MAC</vt:lpstr>
      <vt:lpstr>Edad de consentimiento</vt:lpstr>
      <vt:lpstr>Edad de consentimiento en LAC</vt:lpstr>
      <vt:lpstr>Algunas recomendaciones</vt:lpstr>
      <vt:lpstr>Presentación de PowerPoint</vt:lpstr>
    </vt:vector>
  </TitlesOfParts>
  <Company>Ipas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Clarity</dc:title>
  <dc:creator>Nicole Crews</dc:creator>
  <cp:lastModifiedBy>Maria Fernanda Diaz de Leon Ballesteros</cp:lastModifiedBy>
  <cp:revision>29</cp:revision>
  <dcterms:created xsi:type="dcterms:W3CDTF">2012-12-12T21:55:18Z</dcterms:created>
  <dcterms:modified xsi:type="dcterms:W3CDTF">2021-07-20T12:46:24Z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0x01010018162C80DF1E724CB52FD1D65C923617</vt:lpwstr>
  </property>
  <property fmtid="{D5CDD505-2E9C-101B-9397-08002B2CF9AE}" pid="3" name="_dlc_DocIdItemGuid">
    <vt:lpwstr>42167eb4-9d32-4bc3-bee4-34d8875f09d8</vt:lpwstr>
  </property>
  <property fmtid="{D5CDD505-2E9C-101B-9397-08002B2CF9AE}" pid="4" name="Color Palette">
    <vt:lpwstr>2013 Version</vt:lpwstr>
  </property>
</Properties>
</file>