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4"/>
  </p:notesMasterIdLst>
  <p:sldIdLst>
    <p:sldId id="258" r:id="rId2"/>
    <p:sldId id="257" r:id="rId3"/>
    <p:sldId id="296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14" r:id="rId16"/>
    <p:sldId id="307" r:id="rId17"/>
    <p:sldId id="308" r:id="rId18"/>
    <p:sldId id="309" r:id="rId19"/>
    <p:sldId id="312" r:id="rId20"/>
    <p:sldId id="313" r:id="rId21"/>
    <p:sldId id="310" r:id="rId22"/>
    <p:sldId id="29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A4079FD-14D8-4AD0-AA9B-A0C5E7AD2159}">
          <p14:sldIdLst>
            <p14:sldId id="258"/>
            <p14:sldId id="257"/>
            <p14:sldId id="296"/>
            <p14:sldId id="295"/>
          </p14:sldIdLst>
        </p14:section>
        <p14:section name="Sección sin título" id="{B2FFE523-91D3-4CFE-8D8B-936F16930D2C}">
          <p14:sldIdLst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14"/>
            <p14:sldId id="307"/>
            <p14:sldId id="308"/>
            <p14:sldId id="309"/>
            <p14:sldId id="312"/>
            <p14:sldId id="313"/>
            <p14:sldId id="310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6FD4A-E433-4963-B708-7AA10F4FD3D4}" type="datetimeFigureOut">
              <a:rPr lang="es-AR" smtClean="0"/>
              <a:t>20/7/2021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4925A-F2D7-4967-B124-10C240FCFDB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966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8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5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0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55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772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55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76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6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4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9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7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4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9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7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6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2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9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354" y="1681738"/>
            <a:ext cx="8366275" cy="555171"/>
          </a:xfrm>
        </p:spPr>
        <p:txBody>
          <a:bodyPr>
            <a:noAutofit/>
          </a:bodyPr>
          <a:lstStyle/>
          <a:p>
            <a:r>
              <a:rPr lang="es-AR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AMPLIANDO DERECHOS DE LAS INFANCIAS, ADOLESCENCIAS Y LAS FAMILIAS</a:t>
            </a:r>
            <a:endParaRPr lang="es-AR" sz="3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-8529561" y="-1340579"/>
            <a:ext cx="8529561" cy="3845718"/>
          </a:xfrm>
        </p:spPr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855029" y="3570514"/>
            <a:ext cx="4005314" cy="783772"/>
          </a:xfrm>
        </p:spPr>
        <p:txBody>
          <a:bodyPr>
            <a:noAutofit/>
          </a:bodyPr>
          <a:lstStyle/>
          <a:p>
            <a:r>
              <a:rPr lang="es-AR" sz="2400" b="1" dirty="0" smtClean="0"/>
              <a:t>Susana </a:t>
            </a:r>
            <a:r>
              <a:rPr lang="es-AR" sz="2400" b="1" dirty="0" err="1" smtClean="0"/>
              <a:t>Arminchiardi</a:t>
            </a:r>
            <a:endParaRPr lang="es-AR" sz="2400" b="1" dirty="0"/>
          </a:p>
          <a:p>
            <a:r>
              <a:rPr lang="es-AR" sz="2400" b="1" dirty="0" smtClean="0"/>
              <a:t>Lic. en Trabajo Social</a:t>
            </a:r>
          </a:p>
          <a:p>
            <a:r>
              <a:rPr lang="es-AR" sz="2400" b="1" dirty="0" smtClean="0"/>
              <a:t>Rosario - Argentina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9379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-2002972"/>
            <a:ext cx="8596668" cy="1320800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Las infancias y las adolescencias son construcciones que se basan en condiciones sociales e históricas de emergencia….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0019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Actores relevantes que acompañan y guían</a:t>
            </a:r>
            <a:endParaRPr lang="es-A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1164771" y="3189514"/>
            <a:ext cx="2884715" cy="925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Familia</a:t>
            </a:r>
            <a:endParaRPr lang="es-AR" dirty="0"/>
          </a:p>
        </p:txBody>
      </p:sp>
      <p:sp>
        <p:nvSpPr>
          <p:cNvPr id="5" name="Elipse 4"/>
          <p:cNvSpPr/>
          <p:nvPr/>
        </p:nvSpPr>
        <p:spPr>
          <a:xfrm>
            <a:off x="5747657" y="3037114"/>
            <a:ext cx="2862943" cy="1077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Área de Educación</a:t>
            </a:r>
            <a:endParaRPr lang="es-AR" dirty="0"/>
          </a:p>
        </p:txBody>
      </p:sp>
      <p:sp>
        <p:nvSpPr>
          <p:cNvPr id="6" name="Elipse 5"/>
          <p:cNvSpPr/>
          <p:nvPr/>
        </p:nvSpPr>
        <p:spPr>
          <a:xfrm>
            <a:off x="3603172" y="4648095"/>
            <a:ext cx="2928256" cy="1219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Área de Educación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1180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La familia o quienes la rodean, tienen un rol importante, es de acompañamiento y guía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72262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Desde el Área Educación</a:t>
            </a:r>
          </a:p>
          <a:p>
            <a:pPr marL="0" indent="0">
              <a:buNone/>
            </a:pPr>
            <a:r>
              <a:rPr lang="es-AR" sz="2800" dirty="0" smtClean="0"/>
              <a:t>La Ley Nº 26150 de Educación Sexual Integral -2006-</a:t>
            </a:r>
          </a:p>
          <a:p>
            <a:pPr marL="0" indent="0">
              <a:buNone/>
            </a:pPr>
            <a:r>
              <a:rPr lang="es-AR" sz="2800" dirty="0"/>
              <a:t>c</a:t>
            </a:r>
            <a:r>
              <a:rPr lang="es-AR" sz="2800" dirty="0" smtClean="0"/>
              <a:t>onvirtiéndose en una herramienta que ha tendido a acelerar tanto el debate en torno a la educación sexual como a su implementación en las escuelas…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98754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Desde el Área de Salud</a:t>
            </a:r>
            <a:endParaRPr lang="es-AR" sz="2800" dirty="0"/>
          </a:p>
          <a:p>
            <a:pPr marL="0" indent="0">
              <a:buNone/>
            </a:pPr>
            <a:r>
              <a:rPr lang="es-AR" sz="2800" dirty="0" smtClean="0"/>
              <a:t>Se proponen lineamientos para facilitar los aspectos asistenciales, la adecuación de escenarios y los recursos necesarios para ofrecer una atención de calidad, integral, humanizada y respetuosa….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5131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Consejería integral e informada, que las sitúe en el centro de las decisiones sobre su cuerpo y sus proyectos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915307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dirty="0" smtClean="0">
                <a:solidFill>
                  <a:schemeClr val="tx1"/>
                </a:solidFill>
              </a:rPr>
              <a:t>Consejería integral e informada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000" dirty="0" smtClean="0">
                <a:solidFill>
                  <a:schemeClr val="tx1"/>
                </a:solidFill>
              </a:rPr>
              <a:t>Confidencialidad y privacidad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Escucha activa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Empatía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Integralidad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Transparencia informativa activa</a:t>
            </a:r>
            <a:endParaRPr lang="es-A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677334" y="-1164771"/>
            <a:ext cx="8292495" cy="881742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 smtClean="0"/>
              <a:t>La anticoncepción debe enmarcarse en una consejería </a:t>
            </a:r>
            <a:r>
              <a:rPr lang="es-AR" sz="2800" dirty="0" smtClean="0"/>
              <a:t>integral, </a:t>
            </a:r>
            <a:r>
              <a:rPr lang="es-AR" sz="2800" dirty="0" smtClean="0"/>
              <a:t>durante todo el proceso de atención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7406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6884" y="489857"/>
            <a:ext cx="8596668" cy="402772"/>
          </a:xfrm>
        </p:spPr>
        <p:txBody>
          <a:bodyPr>
            <a:noAutofit/>
          </a:bodyPr>
          <a:lstStyle/>
          <a:p>
            <a:r>
              <a:rPr lang="es-AR" sz="2800" dirty="0" smtClean="0">
                <a:solidFill>
                  <a:schemeClr val="tx1"/>
                </a:solidFill>
              </a:rPr>
              <a:t>Consejería integral e informada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4618" y="2160589"/>
            <a:ext cx="8596668" cy="3880773"/>
          </a:xfrm>
        </p:spPr>
        <p:txBody>
          <a:bodyPr>
            <a:normAutofit lnSpcReduction="10000"/>
          </a:bodyPr>
          <a:lstStyle/>
          <a:p>
            <a:endParaRPr lang="es-AR" sz="2000" dirty="0">
              <a:solidFill>
                <a:schemeClr val="tx1"/>
              </a:solidFill>
            </a:endParaRPr>
          </a:p>
          <a:p>
            <a:r>
              <a:rPr lang="es-AR" sz="2000" dirty="0" smtClean="0">
                <a:solidFill>
                  <a:schemeClr val="tx1"/>
                </a:solidFill>
              </a:rPr>
              <a:t>Recursos de cuidado para el ejercicio de una sexualidad libre y plena.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Reflexiones en torno a las relaciones de género y posibilidades de elegir.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Información y elección del método anticonceptivo más adecuado para cada persona.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Métodos anticonceptivos de larga duración.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Doble protección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Anticoncepción hormonal de emergencia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Modalidades de consejerías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6501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73370" y="810951"/>
            <a:ext cx="7386639" cy="525938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s-ES_tradnl" sz="2800" dirty="0" smtClean="0">
                <a:solidFill>
                  <a:schemeClr val="tx2"/>
                </a:solidFill>
              </a:rPr>
              <a:t>Modalidades </a:t>
            </a:r>
          </a:p>
          <a:p>
            <a:pPr marL="0" indent="0" eaLnBrk="1" hangingPunct="1">
              <a:buNone/>
              <a:defRPr/>
            </a:pPr>
            <a:endParaRPr lang="es-ES_tradnl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s-ES_tradnl" sz="2800" dirty="0" smtClean="0">
                <a:solidFill>
                  <a:schemeClr val="tx2"/>
                </a:solidFill>
              </a:rPr>
              <a:t> La consejería propiamente dicha</a:t>
            </a:r>
          </a:p>
          <a:p>
            <a:pPr>
              <a:defRPr/>
            </a:pPr>
            <a:r>
              <a:rPr lang="es-ES_tradnl" sz="2800" dirty="0" smtClean="0">
                <a:solidFill>
                  <a:schemeClr val="tx2"/>
                </a:solidFill>
              </a:rPr>
              <a:t> La oportunidad en la asistencia    </a:t>
            </a:r>
            <a:endParaRPr lang="es-ES_tradnl" sz="2800" dirty="0">
              <a:solidFill>
                <a:schemeClr val="tx2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s-ES_tradnl" sz="3600" dirty="0">
              <a:solidFill>
                <a:schemeClr val="tx2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s-ES_tradnl" sz="36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s-ES_tradnl" sz="3600" dirty="0">
                <a:solidFill>
                  <a:schemeClr val="tx2"/>
                </a:solidFill>
              </a:rPr>
              <a:t>         </a:t>
            </a:r>
            <a:r>
              <a:rPr lang="es-ES_tradnl" dirty="0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1267" name="Picture 4" descr="Imagen 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4005064"/>
            <a:ext cx="3755437" cy="208789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101_2968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4005064"/>
            <a:ext cx="3686261" cy="206921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391" y="711968"/>
            <a:ext cx="8596668" cy="3276600"/>
          </a:xfrm>
        </p:spPr>
        <p:txBody>
          <a:bodyPr>
            <a:normAutofit/>
          </a:bodyPr>
          <a:lstStyle/>
          <a:p>
            <a:r>
              <a:rPr lang="es-A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A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AR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A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3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Infancias y Adolescencias es admitir  que el futuro no tiene un solo camino</a:t>
            </a:r>
            <a:endParaRPr lang="es-AR" sz="3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 flipV="1">
            <a:off x="-5323114" y="6858000"/>
            <a:ext cx="4661479" cy="525943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40195" y="2350268"/>
            <a:ext cx="2183654" cy="363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dirty="0" smtClean="0">
                <a:solidFill>
                  <a:schemeClr val="tx1"/>
                </a:solidFill>
              </a:rPr>
              <a:t>Para ampliar Derechos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Trabajo en red</a:t>
            </a:r>
            <a:endParaRPr lang="es-AR" sz="2800" dirty="0"/>
          </a:p>
          <a:p>
            <a:r>
              <a:rPr lang="es-AR" sz="2800" dirty="0" smtClean="0"/>
              <a:t>Materiales de comunicación</a:t>
            </a:r>
          </a:p>
          <a:p>
            <a:r>
              <a:rPr lang="es-AR" sz="2800" dirty="0" smtClean="0"/>
              <a:t>Buenos registros</a:t>
            </a:r>
          </a:p>
          <a:p>
            <a:r>
              <a:rPr lang="es-AR" sz="2800" dirty="0" smtClean="0"/>
              <a:t>Crear y sostener diferentes espacios</a:t>
            </a:r>
          </a:p>
          <a:p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955771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753534" y="-1328057"/>
            <a:ext cx="8596668" cy="478972"/>
          </a:xfrm>
        </p:spPr>
        <p:txBody>
          <a:bodyPr>
            <a:normAutofit fontScale="90000"/>
          </a:bodyPr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48464"/>
            <a:ext cx="8596668" cy="3880773"/>
          </a:xfrm>
        </p:spPr>
        <p:txBody>
          <a:bodyPr>
            <a:normAutofit/>
          </a:bodyPr>
          <a:lstStyle/>
          <a:p>
            <a:r>
              <a:rPr lang="es-AR" sz="2800" dirty="0" smtClean="0"/>
              <a:t>La inversión en salud adolescente trae consigo un triple beneficio: para el presente de las/os adolescentes, para sus vidas adultas, y para la próxima generación. Su salud y bienestar son el motor de cambio en el camino de crear comunidades más saludables y sustentables . OMS 2017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4539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265" y="4686923"/>
            <a:ext cx="8361735" cy="5851161"/>
          </a:xfrm>
        </p:spPr>
        <p:txBody>
          <a:bodyPr>
            <a:normAutofit/>
          </a:bodyPr>
          <a:lstStyle/>
          <a:p>
            <a:r>
              <a:rPr lang="es-AR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 desafío pasa por pensar lo que se hace y saber lo que se piensa y esto nos compromete ética y políticamente con la práctica profesional. Nora </a:t>
            </a:r>
            <a:r>
              <a:rPr lang="es-AR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Aquín</a:t>
            </a:r>
            <a:r>
              <a:rPr lang="es-AR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AR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AR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      </a:t>
            </a:r>
            <a:br>
              <a:rPr lang="es-AR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A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</a:t>
            </a:r>
            <a:br>
              <a:rPr lang="es-A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    Muchas gracias!!</a:t>
            </a:r>
            <a:br>
              <a:rPr lang="es-A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s-A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A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   </a:t>
            </a:r>
            <a:r>
              <a:rPr lang="es-AR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susana.arminchiardi@gmail.com                                                                                </a:t>
            </a:r>
            <a:endParaRPr lang="es-A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90" name="Picture 66" descr="Rosario: los edificios frente al río modifican el clima | Canal 4 Las Ros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762" y="0"/>
            <a:ext cx="7358739" cy="4636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4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077" y="-555172"/>
            <a:ext cx="7399866" cy="45719"/>
          </a:xfrm>
        </p:spPr>
        <p:txBody>
          <a:bodyPr>
            <a:normAutofit fontScale="90000"/>
          </a:bodyPr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La presencia del Estado y el desarrollo de Políticas Públicas, que resguarden garantías mínimas de protección de Derechos Humanos y de estándares de calidad a niñas y adolescentes menores de 15 años, es el eje central.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9392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4934" y="-1491343"/>
            <a:ext cx="8596668" cy="1320800"/>
          </a:xfrm>
        </p:spPr>
        <p:txBody>
          <a:bodyPr>
            <a:normAutofit/>
          </a:bodyPr>
          <a:lstStyle/>
          <a:p>
            <a:endParaRPr lang="es-AR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800" dirty="0" smtClean="0"/>
              <a:t>Reconozco que el abordaje de la salud, en esta población debe ser considerada desde una perspectiva </a:t>
            </a:r>
            <a:r>
              <a:rPr lang="es-AR" sz="2800" i="1" u="sng" dirty="0" smtClean="0"/>
              <a:t>integral e intersectorial</a:t>
            </a:r>
            <a:endParaRPr lang="es-AR" sz="2800" i="1" u="sng" dirty="0"/>
          </a:p>
        </p:txBody>
      </p:sp>
    </p:spTree>
    <p:extLst>
      <p:ext uri="{BB962C8B-B14F-4D97-AF65-F5344CB8AC3E}">
        <p14:creationId xmlns:p14="http://schemas.microsoft.com/office/powerpoint/2010/main" val="15645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220" y="-1320800"/>
            <a:ext cx="8596668" cy="1320800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Involucrar actores, quienes desde  sus  </a:t>
            </a:r>
          </a:p>
          <a:p>
            <a:pPr marL="0" indent="0">
              <a:buNone/>
            </a:pPr>
            <a:r>
              <a:rPr lang="es-AR" sz="2800" dirty="0" smtClean="0"/>
              <a:t>   distintas perspectivas suman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8701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2249" y="-1632857"/>
            <a:ext cx="8596668" cy="1320800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Mesas de trabajo, colegiados, encuentros de equipos e instituciones, asesorías, </a:t>
            </a:r>
            <a:r>
              <a:rPr lang="es-AR" sz="2800" dirty="0" err="1" smtClean="0"/>
              <a:t>recurseros</a:t>
            </a:r>
            <a:r>
              <a:rPr lang="es-AR" sz="2800" dirty="0" smtClean="0"/>
              <a:t>, hojas de rutas, llevando adelante un trabajo articulado entre los diferentes integrantes institucionales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6817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5941" y="-1534885"/>
            <a:ext cx="8596668" cy="1320800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“Anualmente cerca de 3000 niñas y adolescentes menores de 15 años se convierten en madres, situación que requiere una mirada especial, no solo por el riesgo de mayores complicaciones físicas que representa el embarazo a tan temprana edad, sino porque a menor edad mayor es la posibilidad de que el embarazo sea producto de abuso sexual”PNSIA2017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03990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7943" y="-1251856"/>
            <a:ext cx="8055428" cy="979714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62743"/>
            <a:ext cx="8596668" cy="4778619"/>
          </a:xfrm>
        </p:spPr>
        <p:txBody>
          <a:bodyPr>
            <a:normAutofit/>
          </a:bodyPr>
          <a:lstStyle/>
          <a:p>
            <a:r>
              <a:rPr lang="es-AR" sz="2800" u="sng" dirty="0" smtClean="0"/>
              <a:t>Sujetos de </a:t>
            </a:r>
            <a:r>
              <a:rPr lang="es-AR" sz="2800" b="1" u="sng" dirty="0" smtClean="0"/>
              <a:t>derechos </a:t>
            </a:r>
            <a:r>
              <a:rPr lang="es-AR" sz="2800" dirty="0" smtClean="0"/>
              <a:t>estamos señalando que, en tanto </a:t>
            </a:r>
            <a:r>
              <a:rPr lang="es-AR" sz="2800" dirty="0" smtClean="0"/>
              <a:t>personas, </a:t>
            </a:r>
            <a:r>
              <a:rPr lang="es-AR" sz="2800" dirty="0" smtClean="0"/>
              <a:t>gozan de todos los derechos que se consideran humanos, que son seres autónomos, que tiene una vida propia que debe ser cuidada y respetada, que el Estado debe ofrecerles las oportunidades y condiciones para que puedan definir sus propios proyectos de vida y que, para ello, debe proteger y garantizar su acceso a los más altos niveles posibles de salud, información y educación.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9570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677334" y="-1012371"/>
            <a:ext cx="8596668" cy="827314"/>
          </a:xfrm>
        </p:spPr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El principio de autonomía progresiva es el reconocimiento jurídico de que la infancia y la adolescencia son períodos de la vida de las personas en los que se consolida, de manera progresiva, la capacidad de discernimiento.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260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637</Words>
  <Application>Microsoft Office PowerPoint</Application>
  <PresentationFormat>Panorámica</PresentationFormat>
  <Paragraphs>55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Wingdings 3</vt:lpstr>
      <vt:lpstr>Faceta</vt:lpstr>
      <vt:lpstr>AMPLIANDO DERECHOS DE LAS INFANCIAS, ADOLESCENCIAS Y LAS FAMILIAS</vt:lpstr>
      <vt:lpstr>   Infancias y Adolescencias es admitir  que el futuro no tiene un solo camino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Actores relevantes que acompañan y guían</vt:lpstr>
      <vt:lpstr>Presentación de PowerPoint</vt:lpstr>
      <vt:lpstr>Presentación de PowerPoint</vt:lpstr>
      <vt:lpstr>Presentación de PowerPoint</vt:lpstr>
      <vt:lpstr>Presentación de PowerPoint</vt:lpstr>
      <vt:lpstr>Consejería integral e informada</vt:lpstr>
      <vt:lpstr>Presentación de PowerPoint</vt:lpstr>
      <vt:lpstr>Consejería integral e informada</vt:lpstr>
      <vt:lpstr>Presentación de PowerPoint</vt:lpstr>
      <vt:lpstr>Para ampliar Derechos</vt:lpstr>
      <vt:lpstr>Presentación de PowerPoint</vt:lpstr>
      <vt:lpstr>El desafío pasa por pensar lo que se hace y saber lo que se piensa y esto nos compromete ética y políticamente con la práctica profesional. Nora Aquín                                                                                                                                          Muchas gracias!!                                              susana.arminchiardi@gmail.com                                          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EEEE</dc:title>
  <dc:creator>Susana</dc:creator>
  <cp:lastModifiedBy>Cuenta Microsoft</cp:lastModifiedBy>
  <cp:revision>84</cp:revision>
  <dcterms:created xsi:type="dcterms:W3CDTF">2017-09-18T15:03:40Z</dcterms:created>
  <dcterms:modified xsi:type="dcterms:W3CDTF">2021-07-20T12:11:36Z</dcterms:modified>
</cp:coreProperties>
</file>