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notesMasterIdLst>
    <p:notesMasterId r:id="rId24"/>
  </p:notesMasterIdLst>
  <p:sldIdLst>
    <p:sldId id="258" r:id="rId2"/>
    <p:sldId id="257" r:id="rId3"/>
    <p:sldId id="296" r:id="rId4"/>
    <p:sldId id="295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14" r:id="rId16"/>
    <p:sldId id="307" r:id="rId17"/>
    <p:sldId id="308" r:id="rId18"/>
    <p:sldId id="309" r:id="rId19"/>
    <p:sldId id="312" r:id="rId20"/>
    <p:sldId id="313" r:id="rId21"/>
    <p:sldId id="310" r:id="rId22"/>
    <p:sldId id="293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EA4079FD-14D8-4AD0-AA9B-A0C5E7AD2159}">
          <p14:sldIdLst>
            <p14:sldId id="258"/>
            <p14:sldId id="257"/>
            <p14:sldId id="296"/>
            <p14:sldId id="295"/>
          </p14:sldIdLst>
        </p14:section>
        <p14:section name="Sección sin título" id="{B2FFE523-91D3-4CFE-8D8B-936F16930D2C}">
          <p14:sldIdLst>
            <p14:sldId id="297"/>
            <p14:sldId id="298"/>
            <p14:sldId id="299"/>
            <p14:sldId id="300"/>
            <p14:sldId id="301"/>
            <p14:sldId id="302"/>
            <p14:sldId id="303"/>
            <p14:sldId id="304"/>
            <p14:sldId id="305"/>
            <p14:sldId id="306"/>
            <p14:sldId id="314"/>
            <p14:sldId id="307"/>
            <p14:sldId id="308"/>
            <p14:sldId id="309"/>
            <p14:sldId id="312"/>
            <p14:sldId id="313"/>
            <p14:sldId id="310"/>
            <p14:sldId id="29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426" autoAdjust="0"/>
    <p:restoredTop sz="94660"/>
  </p:normalViewPr>
  <p:slideViewPr>
    <p:cSldViewPr snapToGrid="0">
      <p:cViewPr varScale="1">
        <p:scale>
          <a:sx n="74" d="100"/>
          <a:sy n="74" d="100"/>
        </p:scale>
        <p:origin x="2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66FD4A-E433-4963-B708-7AA10F4FD3D4}" type="datetimeFigureOut">
              <a:rPr lang="es-AR" smtClean="0"/>
              <a:t>20/7/2021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14925A-F2D7-4967-B124-10C240FCFDB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19661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835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854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17086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8551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077244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0555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7/20/2021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2761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469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749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792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7/20/2021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677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746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293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376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7/20/2021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568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323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297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7354" y="1681738"/>
            <a:ext cx="8366275" cy="555171"/>
          </a:xfrm>
        </p:spPr>
        <p:txBody>
          <a:bodyPr>
            <a:noAutofit/>
          </a:bodyPr>
          <a:lstStyle/>
          <a:p>
            <a:r>
              <a:rPr lang="es-AR" sz="36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AMPLIANDO DERECHOS DE LAS INFANCIAS, ADOLESCENCIAS Y LAS FAMILIAS</a:t>
            </a:r>
            <a:endParaRPr lang="es-AR" sz="3600" b="1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-8529561" y="-1340579"/>
            <a:ext cx="8529561" cy="3845718"/>
          </a:xfrm>
        </p:spPr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855029" y="3570514"/>
            <a:ext cx="4005314" cy="783772"/>
          </a:xfrm>
        </p:spPr>
        <p:txBody>
          <a:bodyPr>
            <a:noAutofit/>
          </a:bodyPr>
          <a:lstStyle/>
          <a:p>
            <a:r>
              <a:rPr lang="es-AR" sz="2400" b="1" dirty="0" smtClean="0"/>
              <a:t>Susana </a:t>
            </a:r>
            <a:r>
              <a:rPr lang="es-AR" sz="2400" b="1" dirty="0" err="1" smtClean="0"/>
              <a:t>Arminchiardi</a:t>
            </a:r>
            <a:endParaRPr lang="es-AR" sz="2400" b="1" dirty="0"/>
          </a:p>
          <a:p>
            <a:r>
              <a:rPr lang="es-AR" sz="2400" b="1" dirty="0" smtClean="0"/>
              <a:t>Lic. en Trabajo Social</a:t>
            </a:r>
          </a:p>
          <a:p>
            <a:r>
              <a:rPr lang="es-AR" sz="2400" b="1" dirty="0" smtClean="0"/>
              <a:t>Rosario - Argentina</a:t>
            </a:r>
            <a:endParaRPr lang="es-AR" sz="2400" b="1" dirty="0"/>
          </a:p>
        </p:txBody>
      </p:sp>
    </p:spTree>
    <p:extLst>
      <p:ext uri="{BB962C8B-B14F-4D97-AF65-F5344CB8AC3E}">
        <p14:creationId xmlns:p14="http://schemas.microsoft.com/office/powerpoint/2010/main" val="93795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-2002972"/>
            <a:ext cx="8596668" cy="1320800"/>
          </a:xfrm>
        </p:spPr>
        <p:txBody>
          <a:bodyPr/>
          <a:lstStyle/>
          <a:p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sz="2800" dirty="0" smtClean="0"/>
              <a:t>Las infancias y las adolescencias son construcciones que se basan en condiciones sociales e históricas de emergencia….</a:t>
            </a: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200198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Actores relevantes que acompañan y guían</a:t>
            </a:r>
            <a:endParaRPr lang="es-AR" sz="28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Elipse 3"/>
          <p:cNvSpPr/>
          <p:nvPr/>
        </p:nvSpPr>
        <p:spPr>
          <a:xfrm>
            <a:off x="1164771" y="3189514"/>
            <a:ext cx="2884715" cy="9252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Familia</a:t>
            </a:r>
            <a:endParaRPr lang="es-AR" dirty="0"/>
          </a:p>
        </p:txBody>
      </p:sp>
      <p:sp>
        <p:nvSpPr>
          <p:cNvPr id="5" name="Elipse 4"/>
          <p:cNvSpPr/>
          <p:nvPr/>
        </p:nvSpPr>
        <p:spPr>
          <a:xfrm>
            <a:off x="5747657" y="3037114"/>
            <a:ext cx="2862943" cy="10776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Área de Educación</a:t>
            </a:r>
            <a:endParaRPr lang="es-AR" dirty="0"/>
          </a:p>
        </p:txBody>
      </p:sp>
      <p:sp>
        <p:nvSpPr>
          <p:cNvPr id="6" name="Elipse 5"/>
          <p:cNvSpPr/>
          <p:nvPr/>
        </p:nvSpPr>
        <p:spPr>
          <a:xfrm>
            <a:off x="3603172" y="4648095"/>
            <a:ext cx="2928256" cy="12193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Área de Educación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61180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sz="2800" dirty="0" smtClean="0"/>
              <a:t>La familia o quienes la rodean, tienen un rol importante, es de acompañamiento y guía</a:t>
            </a: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172262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sz="2800" dirty="0" smtClean="0"/>
              <a:t>Desde el Área Educación</a:t>
            </a:r>
          </a:p>
          <a:p>
            <a:pPr marL="0" indent="0">
              <a:buNone/>
            </a:pPr>
            <a:r>
              <a:rPr lang="es-AR" sz="2800" dirty="0" smtClean="0"/>
              <a:t>La Ley Nº 26150 de Educación Sexual Integral -2006-</a:t>
            </a:r>
          </a:p>
          <a:p>
            <a:pPr marL="0" indent="0">
              <a:buNone/>
            </a:pPr>
            <a:r>
              <a:rPr lang="es-AR" sz="2800" dirty="0"/>
              <a:t>c</a:t>
            </a:r>
            <a:r>
              <a:rPr lang="es-AR" sz="2800" dirty="0" smtClean="0"/>
              <a:t>onvirtiéndose en una herramienta que ha tendido a acelerar tanto el debate en torno a la educación sexual como a su implementación en las escuelas…</a:t>
            </a: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398754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sz="2800" dirty="0" smtClean="0"/>
              <a:t>Desde el Área de Salud</a:t>
            </a:r>
            <a:endParaRPr lang="es-AR" sz="2800" dirty="0"/>
          </a:p>
          <a:p>
            <a:pPr marL="0" indent="0">
              <a:buNone/>
            </a:pPr>
            <a:r>
              <a:rPr lang="es-AR" sz="2800" dirty="0" smtClean="0"/>
              <a:t>Se proponen lineamientos para facilitar los aspectos asistenciales, la adecuación de escenarios y los recursos necesarios para ofrecer una atención de calidad, integral, humanizada y respetuosa….</a:t>
            </a: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51310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sz="2800" dirty="0" smtClean="0"/>
              <a:t>Consejería integral e informada, que las sitúe en el centro de las decisiones sobre su cuerpo y sus proyectos</a:t>
            </a: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19153077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2800" dirty="0" smtClean="0">
                <a:solidFill>
                  <a:schemeClr val="tx1"/>
                </a:solidFill>
              </a:rPr>
              <a:t>Consejería integral e informada</a:t>
            </a:r>
            <a:endParaRPr lang="es-AR" sz="2800" dirty="0">
              <a:solidFill>
                <a:schemeClr val="tx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sz="2000" dirty="0" smtClean="0">
                <a:solidFill>
                  <a:schemeClr val="tx1"/>
                </a:solidFill>
              </a:rPr>
              <a:t>Confidencialidad y privacidad</a:t>
            </a:r>
          </a:p>
          <a:p>
            <a:r>
              <a:rPr lang="es-AR" sz="2000" dirty="0" smtClean="0">
                <a:solidFill>
                  <a:schemeClr val="tx1"/>
                </a:solidFill>
              </a:rPr>
              <a:t>Escucha activa</a:t>
            </a:r>
          </a:p>
          <a:p>
            <a:r>
              <a:rPr lang="es-AR" sz="2000" dirty="0" smtClean="0">
                <a:solidFill>
                  <a:schemeClr val="tx1"/>
                </a:solidFill>
              </a:rPr>
              <a:t>Empatía</a:t>
            </a:r>
          </a:p>
          <a:p>
            <a:r>
              <a:rPr lang="es-AR" sz="2000" dirty="0" smtClean="0">
                <a:solidFill>
                  <a:schemeClr val="tx1"/>
                </a:solidFill>
              </a:rPr>
              <a:t>Integralidad</a:t>
            </a:r>
          </a:p>
          <a:p>
            <a:r>
              <a:rPr lang="es-AR" sz="2000" dirty="0" smtClean="0">
                <a:solidFill>
                  <a:schemeClr val="tx1"/>
                </a:solidFill>
              </a:rPr>
              <a:t>Transparencia informativa activa</a:t>
            </a:r>
            <a:endParaRPr lang="es-A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05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flipV="1">
            <a:off x="677334" y="-1164771"/>
            <a:ext cx="8292495" cy="881742"/>
          </a:xfrm>
        </p:spPr>
        <p:txBody>
          <a:bodyPr/>
          <a:lstStyle/>
          <a:p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AR" sz="2800" dirty="0" smtClean="0"/>
              <a:t>La anticoncepción debe enmarcarse en una consejería </a:t>
            </a:r>
            <a:r>
              <a:rPr lang="es-AR" sz="2800" dirty="0" smtClean="0"/>
              <a:t>integral, </a:t>
            </a:r>
            <a:r>
              <a:rPr lang="es-AR" sz="2800" dirty="0" smtClean="0"/>
              <a:t>durante todo el proceso de atención</a:t>
            </a: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374068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86884" y="489857"/>
            <a:ext cx="8596668" cy="402772"/>
          </a:xfrm>
        </p:spPr>
        <p:txBody>
          <a:bodyPr>
            <a:noAutofit/>
          </a:bodyPr>
          <a:lstStyle/>
          <a:p>
            <a:r>
              <a:rPr lang="es-AR" sz="2800" dirty="0" smtClean="0">
                <a:solidFill>
                  <a:schemeClr val="tx1"/>
                </a:solidFill>
              </a:rPr>
              <a:t>Consejería integral e informada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54618" y="2160589"/>
            <a:ext cx="8596668" cy="3880773"/>
          </a:xfrm>
        </p:spPr>
        <p:txBody>
          <a:bodyPr>
            <a:normAutofit lnSpcReduction="10000"/>
          </a:bodyPr>
          <a:lstStyle/>
          <a:p>
            <a:endParaRPr lang="es-AR" sz="2000" dirty="0">
              <a:solidFill>
                <a:schemeClr val="tx1"/>
              </a:solidFill>
            </a:endParaRPr>
          </a:p>
          <a:p>
            <a:r>
              <a:rPr lang="es-AR" sz="2000" dirty="0" smtClean="0">
                <a:solidFill>
                  <a:schemeClr val="tx1"/>
                </a:solidFill>
              </a:rPr>
              <a:t>Recursos de cuidado para el ejercicio de una sexualidad libre y plena.</a:t>
            </a:r>
          </a:p>
          <a:p>
            <a:r>
              <a:rPr lang="es-AR" sz="2000" dirty="0" smtClean="0">
                <a:solidFill>
                  <a:schemeClr val="tx1"/>
                </a:solidFill>
              </a:rPr>
              <a:t>Reflexiones en torno a las relaciones de género y posibilidades de elegir.</a:t>
            </a:r>
          </a:p>
          <a:p>
            <a:r>
              <a:rPr lang="es-AR" sz="2000" dirty="0" smtClean="0">
                <a:solidFill>
                  <a:schemeClr val="tx1"/>
                </a:solidFill>
              </a:rPr>
              <a:t>Información y elección del método anticonceptivo más adecuado para cada persona.</a:t>
            </a:r>
          </a:p>
          <a:p>
            <a:r>
              <a:rPr lang="es-AR" sz="2000" dirty="0" smtClean="0">
                <a:solidFill>
                  <a:schemeClr val="tx1"/>
                </a:solidFill>
              </a:rPr>
              <a:t>Métodos anticonceptivos de larga duración.</a:t>
            </a:r>
          </a:p>
          <a:p>
            <a:r>
              <a:rPr lang="es-AR" sz="2000" dirty="0" smtClean="0">
                <a:solidFill>
                  <a:schemeClr val="tx1"/>
                </a:solidFill>
              </a:rPr>
              <a:t>Doble protección</a:t>
            </a:r>
          </a:p>
          <a:p>
            <a:r>
              <a:rPr lang="es-AR" sz="2000" dirty="0" smtClean="0">
                <a:solidFill>
                  <a:schemeClr val="tx1"/>
                </a:solidFill>
              </a:rPr>
              <a:t>Anticoncepción hormonal de emergencia</a:t>
            </a:r>
          </a:p>
          <a:p>
            <a:r>
              <a:rPr lang="es-AR" sz="2000" dirty="0" smtClean="0">
                <a:solidFill>
                  <a:schemeClr val="tx1"/>
                </a:solidFill>
              </a:rPr>
              <a:t>Modalidades de consejerías</a:t>
            </a:r>
          </a:p>
          <a:p>
            <a:endParaRPr lang="es-AR" sz="2000" dirty="0"/>
          </a:p>
        </p:txBody>
      </p:sp>
    </p:spTree>
    <p:extLst>
      <p:ext uri="{BB962C8B-B14F-4D97-AF65-F5344CB8AC3E}">
        <p14:creationId xmlns:p14="http://schemas.microsoft.com/office/powerpoint/2010/main" val="265014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1773370" y="810951"/>
            <a:ext cx="7386639" cy="5259387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s-ES_tradnl" sz="2800" dirty="0" smtClean="0">
                <a:solidFill>
                  <a:schemeClr val="tx2"/>
                </a:solidFill>
              </a:rPr>
              <a:t>Modalidades </a:t>
            </a:r>
          </a:p>
          <a:p>
            <a:pPr marL="0" indent="0" eaLnBrk="1" hangingPunct="1">
              <a:buNone/>
              <a:defRPr/>
            </a:pPr>
            <a:endParaRPr lang="es-ES_tradnl" sz="2800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es-ES_tradnl" sz="2800" dirty="0" smtClean="0">
                <a:solidFill>
                  <a:schemeClr val="tx2"/>
                </a:solidFill>
              </a:rPr>
              <a:t> La consejería propiamente dicha</a:t>
            </a:r>
          </a:p>
          <a:p>
            <a:pPr>
              <a:defRPr/>
            </a:pPr>
            <a:r>
              <a:rPr lang="es-ES_tradnl" sz="2800" dirty="0" smtClean="0">
                <a:solidFill>
                  <a:schemeClr val="tx2"/>
                </a:solidFill>
              </a:rPr>
              <a:t> La oportunidad en la asistencia    </a:t>
            </a:r>
            <a:endParaRPr lang="es-ES_tradnl" sz="2800" dirty="0">
              <a:solidFill>
                <a:schemeClr val="tx2"/>
              </a:solidFill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endParaRPr lang="es-ES_tradnl" sz="3600" dirty="0">
              <a:solidFill>
                <a:schemeClr val="tx2"/>
              </a:solidFill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endParaRPr lang="es-ES_tradnl" sz="3600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r>
              <a:rPr lang="es-ES_tradnl" sz="3600" dirty="0">
                <a:solidFill>
                  <a:schemeClr val="tx2"/>
                </a:solidFill>
              </a:rPr>
              <a:t>         </a:t>
            </a:r>
            <a:r>
              <a:rPr lang="es-ES_tradnl" dirty="0" smtClean="0">
                <a:solidFill>
                  <a:schemeClr val="tx2"/>
                </a:solidFill>
              </a:rPr>
              <a:t> </a:t>
            </a:r>
          </a:p>
        </p:txBody>
      </p:sp>
      <p:pic>
        <p:nvPicPr>
          <p:cNvPr id="11267" name="Picture 4" descr="Imagen 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9977" y="4005064"/>
            <a:ext cx="3755437" cy="2087898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101_2968"/>
          <p:cNvPicPr>
            <a:picLocks noChangeAspect="1" noChangeArrowheads="1"/>
          </p:cNvPicPr>
          <p:nvPr/>
        </p:nvPicPr>
        <p:blipFill>
          <a:blip r:embed="rId3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529" y="4005064"/>
            <a:ext cx="3686261" cy="206921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565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62391" y="711968"/>
            <a:ext cx="8596668" cy="3276600"/>
          </a:xfrm>
        </p:spPr>
        <p:txBody>
          <a:bodyPr>
            <a:normAutofit/>
          </a:bodyPr>
          <a:lstStyle/>
          <a:p>
            <a:r>
              <a:rPr lang="es-A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s-A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s-AR" dirty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s-AR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s-A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s-A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s-AR" sz="3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Infancias y Adolescencias es admitir  que el futuro no tiene un solo camino</a:t>
            </a:r>
            <a:endParaRPr lang="es-AR" sz="3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flipH="1" flipV="1">
            <a:off x="-5323114" y="6858000"/>
            <a:ext cx="4661479" cy="525943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240195" y="2350268"/>
            <a:ext cx="2183654" cy="3637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84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2800" dirty="0" smtClean="0">
                <a:solidFill>
                  <a:schemeClr val="tx1"/>
                </a:solidFill>
              </a:rPr>
              <a:t>Para ampliar Derechos</a:t>
            </a:r>
            <a:endParaRPr lang="es-AR" sz="2800" dirty="0">
              <a:solidFill>
                <a:schemeClr val="tx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sz="2800" dirty="0" smtClean="0"/>
              <a:t>Trabajo en red</a:t>
            </a:r>
            <a:endParaRPr lang="es-AR" sz="2800" dirty="0"/>
          </a:p>
          <a:p>
            <a:r>
              <a:rPr lang="es-AR" sz="2800" dirty="0" smtClean="0"/>
              <a:t>Materiales de comunicación</a:t>
            </a:r>
          </a:p>
          <a:p>
            <a:r>
              <a:rPr lang="es-AR" sz="2800" dirty="0" smtClean="0"/>
              <a:t>Buenos registros</a:t>
            </a:r>
          </a:p>
          <a:p>
            <a:r>
              <a:rPr lang="es-AR" sz="2800" dirty="0" smtClean="0"/>
              <a:t>Crear y sostener diferentes espacios</a:t>
            </a:r>
          </a:p>
          <a:p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29557710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flipV="1">
            <a:off x="753534" y="-1328057"/>
            <a:ext cx="8596668" cy="478972"/>
          </a:xfrm>
        </p:spPr>
        <p:txBody>
          <a:bodyPr>
            <a:normAutofit fontScale="90000"/>
          </a:bodyPr>
          <a:lstStyle/>
          <a:p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748464"/>
            <a:ext cx="8596668" cy="3880773"/>
          </a:xfrm>
        </p:spPr>
        <p:txBody>
          <a:bodyPr>
            <a:normAutofit/>
          </a:bodyPr>
          <a:lstStyle/>
          <a:p>
            <a:r>
              <a:rPr lang="es-AR" sz="2800" dirty="0" smtClean="0"/>
              <a:t>La inversión en salud adolescente trae consigo un triple beneficio: para el presente de las/os adolescentes, para sus vidas adultas, y para la próxima generación. Su salud y bienestar son el motor de cambio en el camino de crear comunidades más saludables y sustentables . OMS 2017</a:t>
            </a: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245390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265" y="4686923"/>
            <a:ext cx="8361735" cy="5851161"/>
          </a:xfrm>
        </p:spPr>
        <p:txBody>
          <a:bodyPr>
            <a:normAutofit/>
          </a:bodyPr>
          <a:lstStyle/>
          <a:p>
            <a:r>
              <a:rPr lang="es-AR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El desafío pasa por pensar lo que se hace y saber lo que se piensa y esto nos compromete ética y políticamente con la práctica profesional. Nora </a:t>
            </a:r>
            <a:r>
              <a:rPr lang="es-AR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Aquín</a:t>
            </a:r>
            <a:r>
              <a:rPr lang="es-AR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s-AR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s-AR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AR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                                          </a:t>
            </a:r>
            <a:br>
              <a:rPr lang="es-AR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s-AR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s-AR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s-AR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                                    </a:t>
            </a:r>
            <a:br>
              <a:rPr lang="es-AR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s-A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                                        Muchas gracias!!</a:t>
            </a:r>
            <a:br>
              <a:rPr lang="es-A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s-A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A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                                       </a:t>
            </a:r>
            <a:r>
              <a:rPr lang="es-AR" sz="16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susana.arminchiardi@gmail.com                                                                                </a:t>
            </a:r>
            <a:endParaRPr lang="es-AR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090" name="Picture 66" descr="Rosario: los edificios frente al río modifican el clima | Canal 4 Las Ros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3762" y="0"/>
            <a:ext cx="7358739" cy="4636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542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6077" y="-555172"/>
            <a:ext cx="7399866" cy="45719"/>
          </a:xfrm>
        </p:spPr>
        <p:txBody>
          <a:bodyPr>
            <a:normAutofit fontScale="90000"/>
          </a:bodyPr>
          <a:lstStyle/>
          <a:p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sz="2800" dirty="0" smtClean="0"/>
              <a:t>La presencia del Estado y el desarrollo de Políticas Públicas, que resguarden garantías mínimas de protección de Derechos Humanos y de estándares de calidad a niñas y adolescentes menores de 15 años, es el eje central.</a:t>
            </a: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93928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24934" y="-1491343"/>
            <a:ext cx="8596668" cy="1320800"/>
          </a:xfrm>
        </p:spPr>
        <p:txBody>
          <a:bodyPr>
            <a:normAutofit/>
          </a:bodyPr>
          <a:lstStyle/>
          <a:p>
            <a:endParaRPr lang="es-AR" sz="2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sz="2800" dirty="0" smtClean="0"/>
              <a:t>Reconozco que el abordaje de la salud, en esta población debe ser considerada desde una perspectiva </a:t>
            </a:r>
            <a:r>
              <a:rPr lang="es-AR" sz="2800" i="1" u="sng" dirty="0" smtClean="0"/>
              <a:t>integral e intersectorial</a:t>
            </a:r>
            <a:endParaRPr lang="es-AR" sz="2800" i="1" u="sng" dirty="0"/>
          </a:p>
        </p:txBody>
      </p:sp>
    </p:spTree>
    <p:extLst>
      <p:ext uri="{BB962C8B-B14F-4D97-AF65-F5344CB8AC3E}">
        <p14:creationId xmlns:p14="http://schemas.microsoft.com/office/powerpoint/2010/main" val="156450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7220" y="-1320800"/>
            <a:ext cx="8596668" cy="1320800"/>
          </a:xfrm>
        </p:spPr>
        <p:txBody>
          <a:bodyPr/>
          <a:lstStyle/>
          <a:p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sz="2800" dirty="0" smtClean="0"/>
              <a:t>Involucrar actores, quienes desde  sus  </a:t>
            </a:r>
          </a:p>
          <a:p>
            <a:pPr marL="0" indent="0">
              <a:buNone/>
            </a:pPr>
            <a:r>
              <a:rPr lang="es-AR" sz="2800" dirty="0" smtClean="0"/>
              <a:t>   distintas perspectivas suman</a:t>
            </a: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187011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52249" y="-1632857"/>
            <a:ext cx="8596668" cy="1320800"/>
          </a:xfrm>
        </p:spPr>
        <p:txBody>
          <a:bodyPr/>
          <a:lstStyle/>
          <a:p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sz="2800" dirty="0" smtClean="0"/>
              <a:t>Mesas de trabajo, colegiados, encuentros de equipos e instituciones, asesorías, </a:t>
            </a:r>
            <a:r>
              <a:rPr lang="es-AR" sz="2800" dirty="0" err="1" smtClean="0"/>
              <a:t>recurseros</a:t>
            </a:r>
            <a:r>
              <a:rPr lang="es-AR" sz="2800" dirty="0" smtClean="0"/>
              <a:t>, hojas de rutas, llevando adelante un trabajo articulado entre los diferentes integrantes institucionales</a:t>
            </a: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368174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65941" y="-1534885"/>
            <a:ext cx="8596668" cy="1320800"/>
          </a:xfrm>
        </p:spPr>
        <p:txBody>
          <a:bodyPr/>
          <a:lstStyle/>
          <a:p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sz="2800" dirty="0" smtClean="0"/>
              <a:t>“Anualmente cerca de 3000 niñas y adolescentes menores de 15 años se convierten en madres, situación que requiere una mirada especial, no solo por el riesgo de mayores complicaciones físicas que representa el embarazo a tan temprana edad, sino porque a menor edad mayor es la posibilidad de que el embarazo sea producto de abuso sexual”PNSIA2017</a:t>
            </a: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103990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57943" y="-1251856"/>
            <a:ext cx="8055428" cy="979714"/>
          </a:xfrm>
        </p:spPr>
        <p:txBody>
          <a:bodyPr/>
          <a:lstStyle/>
          <a:p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262743"/>
            <a:ext cx="8596668" cy="4778619"/>
          </a:xfrm>
        </p:spPr>
        <p:txBody>
          <a:bodyPr>
            <a:normAutofit/>
          </a:bodyPr>
          <a:lstStyle/>
          <a:p>
            <a:r>
              <a:rPr lang="es-AR" sz="2800" u="sng" dirty="0" smtClean="0"/>
              <a:t>Sujetos de </a:t>
            </a:r>
            <a:r>
              <a:rPr lang="es-AR" sz="2800" b="1" u="sng" dirty="0" smtClean="0"/>
              <a:t>derechos </a:t>
            </a:r>
            <a:r>
              <a:rPr lang="es-AR" sz="2800" dirty="0" smtClean="0"/>
              <a:t>estamos señalando que, en tanto </a:t>
            </a:r>
            <a:r>
              <a:rPr lang="es-AR" sz="2800" dirty="0" smtClean="0"/>
              <a:t>personas, </a:t>
            </a:r>
            <a:r>
              <a:rPr lang="es-AR" sz="2800" dirty="0" smtClean="0"/>
              <a:t>gozan de todos los derechos que se consideran humanos, que son seres autónomos, que tiene una vida propia que debe ser cuidada y respetada, que el Estado debe ofrecerles las oportunidades y condiciones para que puedan definir sus propios proyectos de vida y que, para ello, debe proteger y garantizar su acceso a los más altos niveles posibles de salud, información y educación.</a:t>
            </a: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295709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flipV="1">
            <a:off x="677334" y="-1012371"/>
            <a:ext cx="8596668" cy="827314"/>
          </a:xfrm>
        </p:spPr>
        <p:txBody>
          <a:bodyPr/>
          <a:lstStyle/>
          <a:p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sz="2800" dirty="0" smtClean="0"/>
              <a:t>El principio de autonomía progresiva es el reconocimiento jurídico de que la infancia y la adolescencia son períodos de la vida de las personas en los que se consolida, de manera progresiva, la capacidad de discernimiento.</a:t>
            </a: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162603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815</TotalTime>
  <Words>637</Words>
  <Application>Microsoft Office PowerPoint</Application>
  <PresentationFormat>Panorámica</PresentationFormat>
  <Paragraphs>55</Paragraphs>
  <Slides>22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7" baseType="lpstr">
      <vt:lpstr>Arial</vt:lpstr>
      <vt:lpstr>Calibri</vt:lpstr>
      <vt:lpstr>Trebuchet MS</vt:lpstr>
      <vt:lpstr>Wingdings 3</vt:lpstr>
      <vt:lpstr>Faceta</vt:lpstr>
      <vt:lpstr>AMPLIANDO DERECHOS DE LAS INFANCIAS, ADOLESCENCIAS Y LAS FAMILIAS</vt:lpstr>
      <vt:lpstr>   Infancias y Adolescencias es admitir  que el futuro no tiene un solo camino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Actores relevantes que acompañan y guían</vt:lpstr>
      <vt:lpstr>Presentación de PowerPoint</vt:lpstr>
      <vt:lpstr>Presentación de PowerPoint</vt:lpstr>
      <vt:lpstr>Presentación de PowerPoint</vt:lpstr>
      <vt:lpstr>Presentación de PowerPoint</vt:lpstr>
      <vt:lpstr>Consejería integral e informada</vt:lpstr>
      <vt:lpstr>Presentación de PowerPoint</vt:lpstr>
      <vt:lpstr>Consejería integral e informada</vt:lpstr>
      <vt:lpstr>Presentación de PowerPoint</vt:lpstr>
      <vt:lpstr>Para ampliar Derechos</vt:lpstr>
      <vt:lpstr>Presentación de PowerPoint</vt:lpstr>
      <vt:lpstr>El desafío pasa por pensar lo que se hace y saber lo que se piensa y esto nos compromete ética y políticamente con la práctica profesional. Nora Aquín                                                                                                                                          Muchas gracias!!                                              susana.arminchiardi@gmail.com                                                                             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EEEE</dc:title>
  <dc:creator>Susana</dc:creator>
  <cp:lastModifiedBy>Cuenta Microsoft</cp:lastModifiedBy>
  <cp:revision>84</cp:revision>
  <dcterms:created xsi:type="dcterms:W3CDTF">2017-09-18T15:03:40Z</dcterms:created>
  <dcterms:modified xsi:type="dcterms:W3CDTF">2021-07-20T12:11:36Z</dcterms:modified>
</cp:coreProperties>
</file>