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Arial Narrow"/>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gMcc91BcqKxQP6JCJhnEdIuIPF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rialNarrow-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boldItalic.fntdata"/><Relationship Id="rId30" Type="http://schemas.openxmlformats.org/officeDocument/2006/relationships/font" Target="fonts/ArialNarrow-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 Informe Mundial sobre la Violencia y Salud de 2002, incluyó resultados de estudios en países en vías de desarrollo, con cifras alrededor del 16% como la probabilidad de embarazo después de una violación [OPS/OMS 2003]. Con ese conocimiento, se puede estimar que en Nicaragua 1,600 embarazos infantiles es el 16% de 10,000 niñas víctimas de violación. La siguiente explica los hallazgos de estudios más específicos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El término “afectación psicológica grave” significa que la afectación psicológica es tan fuerte que impide el buen funcionamiento de la persona en la vida diaria. Hay factores que tuvieron un mayor impacto negativo en las niñas. Por ejemplo: Cuando el agresor es la persona que se supone debe protegerla y cuidarla, experimenta con mayor fuerza sentimientos de culpa y vive la agresión como pérdida de confianza en las demás personas y también en sí mismas. Otro factor que afecta de manera importante a las niñas es que el agresor esté libre o prófugo</a:t>
            </a:r>
            <a:endParaRPr/>
          </a:p>
        </p:txBody>
      </p:sp>
      <p:sp>
        <p:nvSpPr>
          <p:cNvPr id="223" name="Google Shape;22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El suicidio como causa de muerte materna, ha sido estudiado recientemente. Y en  la región Latinoamericana, la mortalidad materna en el grupo de mujeres entre 15 a 19 años de edad se ubica como una de las causas más importantes de muerte. </a:t>
            </a:r>
            <a:endParaRPr/>
          </a:p>
          <a:p>
            <a:pPr indent="0" lvl="0" marL="0" rtl="0" algn="l">
              <a:spcBef>
                <a:spcPts val="0"/>
              </a:spcBef>
              <a:spcAft>
                <a:spcPts val="0"/>
              </a:spcAft>
              <a:buNone/>
            </a:pPr>
            <a:r>
              <a:rPr lang="en-US"/>
              <a:t>(LACRO-UNFPA, 2014)</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 depresión que generalmente acompaña estos embarazos, afecta negativamente la salud integral y la calidad de vida de la persona, porque obstaculiza sus proyectos de vida y limita el desarrollo de sus sueños, estudios, posibilidades de trabajo, se vive el estigma en la comunidad, se trastoca la dinámica familiar, entre otros. Así, se genera un escenario riesgoso para la ideación suicida (Briozzo et al, 2018:39/40). De hecho, “las adolescentes embarazadas tienen un riesgo de suicidio hasta tres veces mayor que las adolescentes no embarazadas, debido a la exposición a la violencia, el estigma, la violencia sexual, la falta de alternativas frente a la interferencia en sus proyectos de vida y la penalización del aborto”. (Briozzo et al,2018:42)</a:t>
            </a:r>
            <a:endParaRPr/>
          </a:p>
          <a:p>
            <a:pPr indent="0" lvl="0" marL="0" rtl="0" algn="l">
              <a:spcBef>
                <a:spcPts val="0"/>
              </a:spcBef>
              <a:spcAft>
                <a:spcPts val="0"/>
              </a:spcAft>
              <a:buNone/>
            </a:pPr>
            <a:r>
              <a:rPr lang="en-US"/>
              <a:t>Guatemala es un país multiétnico, plurilingüe y multicultural en el que conviven pueblos de origen maya, xinca, y afrodescendientes, así como ladino/mestizos. Según datos del Instituto Nacional de Estadística (INE), los niveles de pobreza y pobreza extrema han aumentado en el país, de 56.4% en el 2000 a 59.3% en el 2014. Asimismo, la pobreza extrema subió de 15.3% en el 2006 a 23.4% en el 2014. </a:t>
            </a:r>
            <a:endParaRPr/>
          </a:p>
        </p:txBody>
      </p:sp>
      <p:sp>
        <p:nvSpPr>
          <p:cNvPr id="255" name="Google Shape;25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Guatemala es un país multiétnico, plurilingüe y multicultural en el que conviven pueblos de origen maya, xinca, y afrodescendientes, así como ladino/mestizos. Según datos del Instituto Nacional de Estadística (INE), los niveles de pobreza y pobreza extrema han aumentado en el país, de 56.4% en el 2000 a 59.3% en el 2014. Asimismo, la pobreza extrema subió de 15.3% en el 2006 a 23.4% en el 2014. </a:t>
            </a:r>
            <a:endParaRPr/>
          </a:p>
          <a:p>
            <a:pPr indent="0" lvl="0" marL="0" rtl="0" algn="l">
              <a:spcBef>
                <a:spcPts val="0"/>
              </a:spcBef>
              <a:spcAft>
                <a:spcPts val="0"/>
              </a:spcAft>
              <a:buNone/>
            </a:pPr>
            <a:r>
              <a:rPr lang="en-US"/>
              <a:t>De acuerdo a la información presentada por el INE con información del RENAP del año 2009 al 2017, se registraron 504 suicidios de adolescentes en el país. Como se observa en la gráfi ca 7, el registro de casos hasta el año 2014 mostró una tendencia al incremento, en el 2015 y 2016 se observa una baja en el registro que en 2017 se vuelve a incrementar. En el año 2017 se registraron 63 suicidios de los cuales el 82.5 % corresponden a las edades de 15 a 19 años y el 17.5% de 10 a 14 años</a:t>
            </a:r>
            <a:endParaRPr/>
          </a:p>
        </p:txBody>
      </p:sp>
      <p:sp>
        <p:nvSpPr>
          <p:cNvPr id="262" name="Google Shape;26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 existe una ruta estandarizada o protocolo que confi rme de forma fehaciente el embarazo en adolescentes que llegan a un establecimiento de salud por suicidio o intento de suicidio. Algunos de los suicidios se llevan a cabo en su domicilio y al realizarse en los primeros meses de la gestación no hay un indicio “visible” del mismo. Si a esto se suma que la familia puede solicitar, debido al estigma del suicidio, que se registre en el certifi cado de defunción algo más general como causa de muerte, se invisibiliza tanto el suicidio como el embarazo.</a:t>
            </a:r>
            <a:endParaRPr/>
          </a:p>
          <a:p>
            <a:pPr indent="0" lvl="0" marL="0" rtl="0" algn="l">
              <a:spcBef>
                <a:spcPts val="0"/>
              </a:spcBef>
              <a:spcAft>
                <a:spcPts val="0"/>
              </a:spcAft>
              <a:buNone/>
            </a:pPr>
            <a:r>
              <a:rPr lang="en-US"/>
              <a:t>Más del 75% de los casos analizados a profundidad viven la experiencia de embarazo en silencio y sin vincularse a ningún servicio de salud.</a:t>
            </a:r>
            <a:endParaRPr/>
          </a:p>
          <a:p>
            <a:pPr indent="0" lvl="0" marL="0" rtl="0" algn="l">
              <a:spcBef>
                <a:spcPts val="0"/>
              </a:spcBef>
              <a:spcAft>
                <a:spcPts val="0"/>
              </a:spcAft>
              <a:buNone/>
            </a:pPr>
            <a:r>
              <a:rPr lang="en-US"/>
              <a:t>Al ser un embarazo no planeado/no deseado/forzado, irrumpe en sus proyectos de vida, complejizando sus condiciones, sobre todo cuando éstas se caracterizan por ser de pobreza y pobreza extrema, las cuales también limitan la concreción de sus sueños. Así, el embarazo es un desencadenante que llega a ser mortal.</a:t>
            </a:r>
            <a:endParaRPr/>
          </a:p>
        </p:txBody>
      </p:sp>
      <p:sp>
        <p:nvSpPr>
          <p:cNvPr id="269" name="Google Shape;26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Estos incluyen: 1) La Convención de los Derechos del Niño y la Niña; 2) La Convención para la Eliminación de todas las Formas de Discriminación contra la Mujer (CEDAW); 3) La Convención Interamericana para prevenir, sancionar y erradicar la violencia contra la mujer (Convención de Belém do Pará); 4) La Convención Americana de Derechos Humanos; 5) El Protocolo de San Salvador; 6) Convención contra la tortura y otros tratos o penas crueles, inhumanas o degradantes</a:t>
            </a:r>
            <a:endParaRPr/>
          </a:p>
        </p:txBody>
      </p:sp>
      <p:sp>
        <p:nvSpPr>
          <p:cNvPr id="140" name="Google Shape;14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408EA6"/>
              </a:buClr>
              <a:buSzPts val="1200"/>
              <a:buFont typeface="Avenir"/>
              <a:buChar char="•"/>
            </a:pPr>
            <a:r>
              <a:rPr b="1" lang="en-US" sz="1200">
                <a:solidFill>
                  <a:srgbClr val="408EA6"/>
                </a:solidFill>
                <a:latin typeface="Avenir"/>
                <a:ea typeface="Avenir"/>
                <a:cs typeface="Avenir"/>
                <a:sym typeface="Avenir"/>
              </a:rPr>
              <a:t>Mayor información y apoyo para tomar decisiones oportunas sobre su SR.</a:t>
            </a:r>
            <a:endParaRPr/>
          </a:p>
          <a:p>
            <a:pPr indent="0" lvl="0" marL="0" rtl="0" algn="l">
              <a:spcBef>
                <a:spcPts val="0"/>
              </a:spcBef>
              <a:spcAft>
                <a:spcPts val="0"/>
              </a:spcAft>
              <a:buClr>
                <a:schemeClr val="dk1"/>
              </a:buClr>
              <a:buSzPts val="1200"/>
              <a:buFont typeface="Calibri"/>
              <a:buNone/>
            </a:pPr>
            <a:r>
              <a:t/>
            </a:r>
            <a:endParaRPr b="1" sz="1200">
              <a:solidFill>
                <a:srgbClr val="408EA6"/>
              </a:solidFill>
              <a:latin typeface="Avenir"/>
              <a:ea typeface="Avenir"/>
              <a:cs typeface="Avenir"/>
              <a:sym typeface="Avenir"/>
            </a:endParaRPr>
          </a:p>
          <a:p>
            <a:pPr indent="-76200" lvl="0" marL="0" rtl="0" algn="l">
              <a:spcBef>
                <a:spcPts val="0"/>
              </a:spcBef>
              <a:spcAft>
                <a:spcPts val="0"/>
              </a:spcAft>
              <a:buClr>
                <a:srgbClr val="408EA6"/>
              </a:buClr>
              <a:buSzPts val="1200"/>
              <a:buFont typeface="Avenir"/>
              <a:buChar char="•"/>
            </a:pPr>
            <a:r>
              <a:rPr b="1" lang="en-US" sz="1200">
                <a:solidFill>
                  <a:srgbClr val="408EA6"/>
                </a:solidFill>
                <a:latin typeface="Avenir"/>
                <a:ea typeface="Avenir"/>
                <a:cs typeface="Avenir"/>
                <a:sym typeface="Avenir"/>
              </a:rPr>
              <a:t>Reducción del estigma</a:t>
            </a:r>
            <a:r>
              <a:rPr lang="en-US" sz="1200">
                <a:solidFill>
                  <a:srgbClr val="408EA6"/>
                </a:solidFill>
                <a:latin typeface="Avenir"/>
                <a:ea typeface="Avenir"/>
                <a:cs typeface="Avenir"/>
                <a:sym typeface="Avenir"/>
              </a:rPr>
              <a:t> relacionado con el aborto.</a:t>
            </a:r>
            <a:endParaRPr/>
          </a:p>
          <a:p>
            <a:pPr indent="0" lvl="0" marL="0" rtl="0" algn="l">
              <a:spcBef>
                <a:spcPts val="0"/>
              </a:spcBef>
              <a:spcAft>
                <a:spcPts val="0"/>
              </a:spcAft>
              <a:buClr>
                <a:schemeClr val="dk1"/>
              </a:buClr>
              <a:buSzPts val="1200"/>
              <a:buFont typeface="Calibri"/>
              <a:buNone/>
            </a:pPr>
            <a:r>
              <a:t/>
            </a:r>
            <a:endParaRPr sz="1200">
              <a:solidFill>
                <a:srgbClr val="408EA6"/>
              </a:solidFill>
              <a:latin typeface="Avenir"/>
              <a:ea typeface="Avenir"/>
              <a:cs typeface="Avenir"/>
              <a:sym typeface="Avenir"/>
            </a:endParaRPr>
          </a:p>
          <a:p>
            <a:pPr indent="-76200" lvl="0" marL="0" rtl="0" algn="l">
              <a:spcBef>
                <a:spcPts val="0"/>
              </a:spcBef>
              <a:spcAft>
                <a:spcPts val="0"/>
              </a:spcAft>
              <a:buClr>
                <a:srgbClr val="408EA6"/>
              </a:buClr>
              <a:buSzPts val="1200"/>
              <a:buFont typeface="Avenir"/>
              <a:buChar char="•"/>
            </a:pPr>
            <a:r>
              <a:rPr lang="en-US" sz="1200">
                <a:solidFill>
                  <a:srgbClr val="408EA6"/>
                </a:solidFill>
                <a:latin typeface="Avenir"/>
                <a:ea typeface="Avenir"/>
                <a:cs typeface="Avenir"/>
                <a:sym typeface="Avenir"/>
              </a:rPr>
              <a:t> Diseño e implementación de </a:t>
            </a:r>
            <a:r>
              <a:rPr b="1" lang="en-US" sz="1200">
                <a:solidFill>
                  <a:srgbClr val="408EA6"/>
                </a:solidFill>
                <a:latin typeface="Avenir"/>
                <a:ea typeface="Avenir"/>
                <a:cs typeface="Avenir"/>
                <a:sym typeface="Avenir"/>
              </a:rPr>
              <a:t>políticas públicas </a:t>
            </a:r>
            <a:r>
              <a:rPr lang="en-US" sz="1200">
                <a:solidFill>
                  <a:srgbClr val="408EA6"/>
                </a:solidFill>
                <a:latin typeface="Avenir"/>
                <a:ea typeface="Avenir"/>
                <a:cs typeface="Avenir"/>
                <a:sym typeface="Avenir"/>
              </a:rPr>
              <a:t>y programas que garanticen una cobertura anticonceptiva universal, oportuna y adecuada a las necesidades de las/los adolescentes, asi como políticas publicas que </a:t>
            </a:r>
            <a:r>
              <a:rPr b="1" lang="en-US" sz="1200">
                <a:solidFill>
                  <a:srgbClr val="408EA6"/>
                </a:solidFill>
                <a:latin typeface="Avenir"/>
                <a:ea typeface="Avenir"/>
                <a:cs typeface="Avenir"/>
                <a:sym typeface="Avenir"/>
              </a:rPr>
              <a:t>reviertan la normalización de la violencia </a:t>
            </a:r>
            <a:r>
              <a:rPr lang="en-US" sz="1200">
                <a:solidFill>
                  <a:srgbClr val="408EA6"/>
                </a:solidFill>
                <a:latin typeface="Avenir"/>
                <a:ea typeface="Avenir"/>
                <a:cs typeface="Avenir"/>
                <a:sym typeface="Avenir"/>
              </a:rPr>
              <a:t>y del matrimonio/ uniones tempranas.</a:t>
            </a:r>
            <a:endParaRPr/>
          </a:p>
          <a:p>
            <a:pPr indent="0" lvl="0" marL="0" rtl="0" algn="l">
              <a:spcBef>
                <a:spcPts val="0"/>
              </a:spcBef>
              <a:spcAft>
                <a:spcPts val="0"/>
              </a:spcAft>
              <a:buClr>
                <a:schemeClr val="dk1"/>
              </a:buClr>
              <a:buSzPts val="1200"/>
              <a:buFont typeface="Calibri"/>
              <a:buNone/>
            </a:pPr>
            <a:r>
              <a:t/>
            </a:r>
            <a:endParaRPr sz="1200">
              <a:solidFill>
                <a:srgbClr val="408EA6"/>
              </a:solidFill>
              <a:latin typeface="Avenir"/>
              <a:ea typeface="Avenir"/>
              <a:cs typeface="Avenir"/>
              <a:sym typeface="Avenir"/>
            </a:endParaRPr>
          </a:p>
          <a:p>
            <a:pPr indent="-76200" lvl="0" marL="0" rtl="0" algn="l">
              <a:spcBef>
                <a:spcPts val="0"/>
              </a:spcBef>
              <a:spcAft>
                <a:spcPts val="0"/>
              </a:spcAft>
              <a:buClr>
                <a:srgbClr val="408EA6"/>
              </a:buClr>
              <a:buSzPts val="1200"/>
              <a:buFont typeface="Avenir"/>
              <a:buChar char="•"/>
            </a:pPr>
            <a:r>
              <a:rPr lang="en-US" sz="1200">
                <a:solidFill>
                  <a:srgbClr val="408EA6"/>
                </a:solidFill>
                <a:latin typeface="Avenir"/>
                <a:ea typeface="Avenir"/>
                <a:cs typeface="Avenir"/>
                <a:sym typeface="Avenir"/>
              </a:rPr>
              <a:t> Intervenciones que </a:t>
            </a:r>
            <a:r>
              <a:rPr b="1" lang="en-US" sz="1200">
                <a:solidFill>
                  <a:srgbClr val="408EA6"/>
                </a:solidFill>
                <a:latin typeface="Avenir"/>
                <a:ea typeface="Avenir"/>
                <a:cs typeface="Avenir"/>
                <a:sym typeface="Avenir"/>
              </a:rPr>
              <a:t>modifiquen conductas </a:t>
            </a:r>
            <a:r>
              <a:rPr lang="en-US" sz="1200">
                <a:solidFill>
                  <a:srgbClr val="408EA6"/>
                </a:solidFill>
                <a:latin typeface="Avenir"/>
                <a:ea typeface="Avenir"/>
                <a:cs typeface="Avenir"/>
                <a:sym typeface="Avenir"/>
              </a:rPr>
              <a:t>socioculturales de género </a:t>
            </a:r>
            <a:r>
              <a:rPr b="1" lang="en-US" sz="1200">
                <a:solidFill>
                  <a:srgbClr val="408EA6"/>
                </a:solidFill>
                <a:latin typeface="Avenir"/>
                <a:ea typeface="Avenir"/>
                <a:cs typeface="Avenir"/>
                <a:sym typeface="Avenir"/>
              </a:rPr>
              <a:t>que impactan negativamente en la vida de las niñas y las adolescentes</a:t>
            </a:r>
            <a:r>
              <a:rPr lang="en-US" sz="1200">
                <a:solidFill>
                  <a:srgbClr val="408EA6"/>
                </a:solidFill>
                <a:latin typeface="Avenir"/>
                <a:ea typeface="Avenir"/>
                <a:cs typeface="Avenir"/>
                <a:sym typeface="Avenir"/>
              </a:rPr>
              <a:t>.</a:t>
            </a:r>
            <a:endParaRPr sz="1200">
              <a:solidFill>
                <a:srgbClr val="408EA6"/>
              </a:solidFill>
              <a:latin typeface="Avenir"/>
              <a:ea typeface="Avenir"/>
              <a:cs typeface="Avenir"/>
              <a:sym typeface="Avenir"/>
            </a:endParaRPr>
          </a:p>
          <a:p>
            <a:pPr indent="0" lvl="0" marL="0" rtl="0" algn="l">
              <a:spcBef>
                <a:spcPts val="0"/>
              </a:spcBef>
              <a:spcAft>
                <a:spcPts val="0"/>
              </a:spcAft>
              <a:buNone/>
            </a:pPr>
            <a:r>
              <a:t/>
            </a:r>
            <a:endParaRPr/>
          </a:p>
        </p:txBody>
      </p:sp>
      <p:sp>
        <p:nvSpPr>
          <p:cNvPr id="300" name="Google Shape;30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u="sng"/>
          </a:p>
        </p:txBody>
      </p:sp>
      <p:sp>
        <p:nvSpPr>
          <p:cNvPr id="324" name="Google Shape;32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Tasa fecundidad adolescente para 2018: 70.6</a:t>
            </a:r>
            <a:endParaRPr/>
          </a:p>
          <a:p>
            <a:pPr indent="0" lvl="0" marL="0" rtl="0" algn="l">
              <a:spcBef>
                <a:spcPts val="0"/>
              </a:spcBef>
              <a:spcAft>
                <a:spcPts val="0"/>
              </a:spcAft>
              <a:buNone/>
            </a:pPr>
            <a:r>
              <a:rPr lang="en-US"/>
              <a:t>2019: 9,846 nacimientos de ninas de 9 a 14 anos</a:t>
            </a:r>
            <a:endParaRPr/>
          </a:p>
        </p:txBody>
      </p:sp>
      <p:sp>
        <p:nvSpPr>
          <p:cNvPr id="168" name="Google Shape;16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7F7F7F"/>
              </a:solidFill>
            </a:endParaRPr>
          </a:p>
          <a:p>
            <a:pPr indent="0" lvl="0" marL="0" rtl="0" algn="l">
              <a:spcBef>
                <a:spcPts val="0"/>
              </a:spcBef>
              <a:spcAft>
                <a:spcPts val="0"/>
              </a:spcAft>
              <a:buNone/>
            </a:pPr>
            <a:r>
              <a:t/>
            </a:r>
            <a:endParaRPr/>
          </a:p>
        </p:txBody>
      </p:sp>
      <p:sp>
        <p:nvSpPr>
          <p:cNvPr id="175" name="Google Shape;17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1" Type="http://schemas.openxmlformats.org/officeDocument/2006/relationships/hyperlink" Target="https://www.ipascam.org/" TargetMode="External"/><Relationship Id="rId10" Type="http://schemas.openxmlformats.org/officeDocument/2006/relationships/image" Target="../media/image14.png"/><Relationship Id="rId13" Type="http://schemas.openxmlformats.org/officeDocument/2006/relationships/hyperlink" Target="https://twitter.com/Ipas_CAM" TargetMode="External"/><Relationship Id="rId12" Type="http://schemas.openxmlformats.org/officeDocument/2006/relationships/hyperlink" Target="https://profesionalesdelasalud.ipasmexico.org/" TargetMode="External"/><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6.png"/><Relationship Id="rId15" Type="http://schemas.openxmlformats.org/officeDocument/2006/relationships/hyperlink" Target="https://www.linkedin.com/company/ipas-centroam%C3%A9rica-y-m%C3%A9xico/" TargetMode="External"/><Relationship Id="rId14" Type="http://schemas.openxmlformats.org/officeDocument/2006/relationships/hyperlink" Target="https://www.facebook.com/IpasCentroamericaMx/" TargetMode="External"/><Relationship Id="rId17" Type="http://schemas.openxmlformats.org/officeDocument/2006/relationships/hyperlink" Target="https://www.instagram.com/ipas_cam/" TargetMode="External"/><Relationship Id="rId16" Type="http://schemas.openxmlformats.org/officeDocument/2006/relationships/hyperlink" Target="https://www.youtube.com/user/IpasMexico" TargetMode="External"/><Relationship Id="rId5" Type="http://schemas.openxmlformats.org/officeDocument/2006/relationships/image" Target="../media/image15.png"/><Relationship Id="rId6" Type="http://schemas.openxmlformats.org/officeDocument/2006/relationships/image" Target="../media/image7.png"/><Relationship Id="rId18" Type="http://schemas.openxmlformats.org/officeDocument/2006/relationships/image" Target="../media/image16.png"/><Relationship Id="rId7" Type="http://schemas.openxmlformats.org/officeDocument/2006/relationships/image" Target="../media/image22.png"/><Relationship Id="rId8"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7.png"/><Relationship Id="rId13" Type="http://schemas.openxmlformats.org/officeDocument/2006/relationships/hyperlink" Target="https://twitter.com/Ipas_CAM" TargetMode="External"/><Relationship Id="rId12"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5.png"/><Relationship Id="rId15" Type="http://schemas.openxmlformats.org/officeDocument/2006/relationships/hyperlink" Target="https://www.linkedin.com/company/ipas-centroam%C3%A9rica-y-m%C3%A9xico/" TargetMode="External"/><Relationship Id="rId14" Type="http://schemas.openxmlformats.org/officeDocument/2006/relationships/hyperlink" Target="https://www.facebook.com/IpasCentroamericaMx/" TargetMode="External"/><Relationship Id="rId17" Type="http://schemas.openxmlformats.org/officeDocument/2006/relationships/image" Target="../media/image12.png"/><Relationship Id="rId16" Type="http://schemas.openxmlformats.org/officeDocument/2006/relationships/hyperlink" Target="https://www.instagram.com/ipas_cam/" TargetMode="External"/><Relationship Id="rId5" Type="http://schemas.openxmlformats.org/officeDocument/2006/relationships/image" Target="../media/image14.png"/><Relationship Id="rId19" Type="http://schemas.openxmlformats.org/officeDocument/2006/relationships/image" Target="../media/image1.png"/><Relationship Id="rId6" Type="http://schemas.openxmlformats.org/officeDocument/2006/relationships/hyperlink" Target="https://www.ipascam.org/" TargetMode="External"/><Relationship Id="rId18" Type="http://schemas.openxmlformats.org/officeDocument/2006/relationships/hyperlink" Target="https://open.spotify.com/show/5T5Gl4PxlGoPeOC9GBIwgX" TargetMode="External"/><Relationship Id="rId7" Type="http://schemas.openxmlformats.org/officeDocument/2006/relationships/hyperlink" Target="http://ipasmexico.org" TargetMode="External"/><Relationship Id="rId8" Type="http://schemas.openxmlformats.org/officeDocument/2006/relationships/hyperlink" Target="https://profesionalesdelasalud.ipasmexico.org/"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pic>
        <p:nvPicPr>
          <p:cNvPr id="18" name="Google Shape;18;p24"/>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19" name="Google Shape;19;p24"/>
          <p:cNvCxnSpPr/>
          <p:nvPr/>
        </p:nvCxnSpPr>
        <p:spPr>
          <a:xfrm>
            <a:off x="914400" y="3398839"/>
            <a:ext cx="10464800" cy="1587"/>
          </a:xfrm>
          <a:prstGeom prst="straightConnector1">
            <a:avLst/>
          </a:prstGeom>
          <a:noFill/>
          <a:ln cap="flat" cmpd="sng" w="9525">
            <a:solidFill>
              <a:schemeClr val="accent6"/>
            </a:solidFill>
            <a:prstDash val="solid"/>
            <a:round/>
            <a:headEnd len="sm" w="sm" type="none"/>
            <a:tailEnd len="sm" w="sm" type="none"/>
          </a:ln>
        </p:spPr>
      </p:cxnSp>
      <p:sp>
        <p:nvSpPr>
          <p:cNvPr id="20" name="Google Shape;20;p24"/>
          <p:cNvSpPr txBox="1"/>
          <p:nvPr>
            <p:ph type="ctrTitle"/>
          </p:nvPr>
        </p:nvSpPr>
        <p:spPr>
          <a:xfrm>
            <a:off x="914400" y="1371601"/>
            <a:ext cx="10464800" cy="19272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800" cap="none">
                <a:solidFill>
                  <a:srgbClr val="E6007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 type="subTitle"/>
          </p:nvPr>
        </p:nvSpPr>
        <p:spPr>
          <a:xfrm>
            <a:off x="914400" y="3505200"/>
            <a:ext cx="8534400" cy="1752600"/>
          </a:xfrm>
          <a:prstGeom prst="rect">
            <a:avLst/>
          </a:prstGeom>
          <a:noFill/>
          <a:ln>
            <a:noFill/>
          </a:ln>
        </p:spPr>
        <p:txBody>
          <a:bodyPr anchorCtr="0" anchor="t" bIns="45700" lIns="91425" spcFirstLastPara="1" rIns="91425" wrap="square" tIns="45700">
            <a:noAutofit/>
          </a:bodyPr>
          <a:lstStyle>
            <a:lvl1pPr lvl="0" algn="l">
              <a:spcBef>
                <a:spcPts val="480"/>
              </a:spcBef>
              <a:spcAft>
                <a:spcPts val="0"/>
              </a:spcAft>
              <a:buSzPts val="2040"/>
              <a:buNone/>
              <a:defRPr>
                <a:solidFill>
                  <a:srgbClr val="7C3503"/>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8" name="Shape 88"/>
        <p:cNvGrpSpPr/>
        <p:nvPr/>
      </p:nvGrpSpPr>
      <p:grpSpPr>
        <a:xfrm>
          <a:off x="0" y="0"/>
          <a:ext cx="0" cy="0"/>
          <a:chOff x="0" y="0"/>
          <a:chExt cx="0" cy="0"/>
        </a:xfrm>
      </p:grpSpPr>
      <p:sp>
        <p:nvSpPr>
          <p:cNvPr id="89" name="Google Shape;89;p3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1" sz="2000">
                <a:solidFill>
                  <a:srgbClr val="E6007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01320" lvl="0" marL="457200" algn="l">
              <a:spcBef>
                <a:spcPts val="640"/>
              </a:spcBef>
              <a:spcAft>
                <a:spcPts val="0"/>
              </a:spcAft>
              <a:buSzPts val="2720"/>
              <a:buChar char="•"/>
              <a:defRPr sz="3200">
                <a:solidFill>
                  <a:srgbClr val="7C3503"/>
                </a:solidFill>
                <a:latin typeface="Avenir"/>
                <a:ea typeface="Avenir"/>
                <a:cs typeface="Avenir"/>
                <a:sym typeface="Avenir"/>
              </a:defRPr>
            </a:lvl1pPr>
            <a:lvl2pPr indent="-379730" lvl="1" marL="914400" algn="l">
              <a:spcBef>
                <a:spcPts val="560"/>
              </a:spcBef>
              <a:spcAft>
                <a:spcPts val="0"/>
              </a:spcAft>
              <a:buSzPts val="2380"/>
              <a:buChar char="•"/>
              <a:defRPr sz="2800">
                <a:solidFill>
                  <a:srgbClr val="7C3503"/>
                </a:solidFill>
                <a:latin typeface="Avenir"/>
                <a:ea typeface="Avenir"/>
                <a:cs typeface="Avenir"/>
                <a:sym typeface="Avenir"/>
              </a:defRPr>
            </a:lvl2pPr>
            <a:lvl3pPr indent="-365760" lvl="2" marL="1371600" algn="l">
              <a:spcBef>
                <a:spcPts val="480"/>
              </a:spcBef>
              <a:spcAft>
                <a:spcPts val="0"/>
              </a:spcAft>
              <a:buSzPts val="2160"/>
              <a:buChar char="•"/>
              <a:defRPr sz="2400">
                <a:solidFill>
                  <a:srgbClr val="7C3503"/>
                </a:solidFill>
                <a:latin typeface="Avenir"/>
                <a:ea typeface="Avenir"/>
                <a:cs typeface="Avenir"/>
                <a:sym typeface="Avenir"/>
              </a:defRPr>
            </a:lvl3pPr>
            <a:lvl4pPr indent="-355600" lvl="3" marL="1828800" algn="l">
              <a:spcBef>
                <a:spcPts val="400"/>
              </a:spcBef>
              <a:spcAft>
                <a:spcPts val="0"/>
              </a:spcAft>
              <a:buSzPts val="2000"/>
              <a:buChar char="•"/>
              <a:defRPr sz="2000">
                <a:solidFill>
                  <a:srgbClr val="7C3503"/>
                </a:solidFill>
                <a:latin typeface="Avenir"/>
                <a:ea typeface="Avenir"/>
                <a:cs typeface="Avenir"/>
                <a:sym typeface="Avenir"/>
              </a:defRPr>
            </a:lvl4pPr>
            <a:lvl5pPr indent="-355600" lvl="4" marL="2286000" algn="l">
              <a:spcBef>
                <a:spcPts val="400"/>
              </a:spcBef>
              <a:spcAft>
                <a:spcPts val="0"/>
              </a:spcAft>
              <a:buSzPts val="2000"/>
              <a:buChar char="•"/>
              <a:defRPr sz="2000">
                <a:solidFill>
                  <a:srgbClr val="7C3503"/>
                </a:solidFill>
                <a:latin typeface="Avenir"/>
                <a:ea typeface="Avenir"/>
                <a:cs typeface="Avenir"/>
                <a:sym typeface="Avenir"/>
              </a:defRPr>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91" name="Google Shape;91;p3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90"/>
              <a:buNone/>
              <a:defRPr sz="1400">
                <a:solidFill>
                  <a:srgbClr val="685951"/>
                </a:solidFill>
                <a:latin typeface="Avenir"/>
                <a:ea typeface="Avenir"/>
                <a:cs typeface="Avenir"/>
                <a:sym typeface="Avenir"/>
              </a:defRPr>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92" name="Google Shape;92;p34"/>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4"/>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1" sz="1400">
                <a:solidFill>
                  <a:srgbClr val="FFFFFF"/>
                </a:solidFill>
                <a:latin typeface="Arial"/>
                <a:ea typeface="Arial"/>
                <a:cs typeface="Arial"/>
                <a:sym typeface="Arial"/>
              </a:defRPr>
            </a:lvl1pPr>
            <a:lvl2pPr indent="0" lvl="1" marL="0" marR="0" algn="l">
              <a:spcBef>
                <a:spcPts val="0"/>
              </a:spcBef>
              <a:spcAft>
                <a:spcPts val="0"/>
              </a:spcAft>
              <a:buNone/>
              <a:defRPr b="1" sz="1400">
                <a:solidFill>
                  <a:srgbClr val="FFFFFF"/>
                </a:solidFill>
                <a:latin typeface="Arial"/>
                <a:ea typeface="Arial"/>
                <a:cs typeface="Arial"/>
                <a:sym typeface="Arial"/>
              </a:defRPr>
            </a:lvl2pPr>
            <a:lvl3pPr indent="0" lvl="2" marL="0" marR="0" algn="l">
              <a:spcBef>
                <a:spcPts val="0"/>
              </a:spcBef>
              <a:spcAft>
                <a:spcPts val="0"/>
              </a:spcAft>
              <a:buNone/>
              <a:defRPr b="1" sz="1400">
                <a:solidFill>
                  <a:srgbClr val="FFFFFF"/>
                </a:solidFill>
                <a:latin typeface="Arial"/>
                <a:ea typeface="Arial"/>
                <a:cs typeface="Arial"/>
                <a:sym typeface="Arial"/>
              </a:defRPr>
            </a:lvl3pPr>
            <a:lvl4pPr indent="0" lvl="3" marL="0" marR="0" algn="l">
              <a:spcBef>
                <a:spcPts val="0"/>
              </a:spcBef>
              <a:spcAft>
                <a:spcPts val="0"/>
              </a:spcAft>
              <a:buNone/>
              <a:defRPr b="1" sz="1400">
                <a:solidFill>
                  <a:srgbClr val="FFFFFF"/>
                </a:solidFill>
                <a:latin typeface="Arial"/>
                <a:ea typeface="Arial"/>
                <a:cs typeface="Arial"/>
                <a:sym typeface="Arial"/>
              </a:defRPr>
            </a:lvl4pPr>
            <a:lvl5pPr indent="0" lvl="4" marL="0" marR="0" algn="l">
              <a:spcBef>
                <a:spcPts val="0"/>
              </a:spcBef>
              <a:spcAft>
                <a:spcPts val="0"/>
              </a:spcAft>
              <a:buNone/>
              <a:defRPr b="1" sz="1400">
                <a:solidFill>
                  <a:srgbClr val="FFFFFF"/>
                </a:solidFill>
                <a:latin typeface="Arial"/>
                <a:ea typeface="Arial"/>
                <a:cs typeface="Arial"/>
                <a:sym typeface="Arial"/>
              </a:defRPr>
            </a:lvl5pPr>
            <a:lvl6pPr indent="0" lvl="5" marL="0" marR="0" algn="l">
              <a:spcBef>
                <a:spcPts val="0"/>
              </a:spcBef>
              <a:spcAft>
                <a:spcPts val="0"/>
              </a:spcAft>
              <a:buNone/>
              <a:defRPr b="1" sz="1400">
                <a:solidFill>
                  <a:srgbClr val="FFFFFF"/>
                </a:solidFill>
                <a:latin typeface="Arial"/>
                <a:ea typeface="Arial"/>
                <a:cs typeface="Arial"/>
                <a:sym typeface="Arial"/>
              </a:defRPr>
            </a:lvl6pPr>
            <a:lvl7pPr indent="0" lvl="6" marL="0" marR="0" algn="l">
              <a:spcBef>
                <a:spcPts val="0"/>
              </a:spcBef>
              <a:spcAft>
                <a:spcPts val="0"/>
              </a:spcAft>
              <a:buNone/>
              <a:defRPr b="1" sz="1400">
                <a:solidFill>
                  <a:srgbClr val="FFFFFF"/>
                </a:solidFill>
                <a:latin typeface="Arial"/>
                <a:ea typeface="Arial"/>
                <a:cs typeface="Arial"/>
                <a:sym typeface="Arial"/>
              </a:defRPr>
            </a:lvl7pPr>
            <a:lvl8pPr indent="0" lvl="7" marL="0" marR="0" algn="l">
              <a:spcBef>
                <a:spcPts val="0"/>
              </a:spcBef>
              <a:spcAft>
                <a:spcPts val="0"/>
              </a:spcAft>
              <a:buNone/>
              <a:defRPr b="1" sz="1400">
                <a:solidFill>
                  <a:srgbClr val="FFFFFF"/>
                </a:solidFill>
                <a:latin typeface="Arial"/>
                <a:ea typeface="Arial"/>
                <a:cs typeface="Arial"/>
                <a:sym typeface="Arial"/>
              </a:defRPr>
            </a:lvl8pPr>
            <a:lvl9pPr indent="0" lvl="8" marL="0" marR="0" algn="l">
              <a:spcBef>
                <a:spcPts val="0"/>
              </a:spcBef>
              <a:spcAft>
                <a:spcPts val="0"/>
              </a:spcAft>
              <a:buNone/>
              <a:defRPr b="1" sz="14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5" name="Shape 95"/>
        <p:cNvGrpSpPr/>
        <p:nvPr/>
      </p:nvGrpSpPr>
      <p:grpSpPr>
        <a:xfrm>
          <a:off x="0" y="0"/>
          <a:ext cx="0" cy="0"/>
          <a:chOff x="0" y="0"/>
          <a:chExt cx="0" cy="0"/>
        </a:xfrm>
      </p:grpSpPr>
      <p:pic>
        <p:nvPicPr>
          <p:cNvPr id="96" name="Google Shape;96;p35"/>
          <p:cNvPicPr preferRelativeResize="0"/>
          <p:nvPr/>
        </p:nvPicPr>
        <p:blipFill rotWithShape="1">
          <a:blip r:embed="rId2">
            <a:alphaModFix/>
          </a:blip>
          <a:srcRect b="0" l="0" r="0" t="0"/>
          <a:stretch/>
        </p:blipFill>
        <p:spPr>
          <a:xfrm>
            <a:off x="0" y="4672186"/>
            <a:ext cx="12192000" cy="2185814"/>
          </a:xfrm>
          <a:prstGeom prst="rect">
            <a:avLst/>
          </a:prstGeom>
          <a:noFill/>
          <a:ln>
            <a:noFill/>
          </a:ln>
        </p:spPr>
      </p:pic>
      <p:sp>
        <p:nvSpPr>
          <p:cNvPr id="97" name="Google Shape;97;p3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000">
                <a:solidFill>
                  <a:srgbClr val="F6A567"/>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5"/>
          <p:cNvSpPr/>
          <p:nvPr>
            <p:ph idx="2" type="pic"/>
          </p:nvPr>
        </p:nvSpPr>
        <p:spPr>
          <a:xfrm>
            <a:off x="2389717" y="612775"/>
            <a:ext cx="7315200" cy="4114800"/>
          </a:xfrm>
          <a:prstGeom prst="rect">
            <a:avLst/>
          </a:prstGeom>
          <a:noFill/>
          <a:ln>
            <a:noFill/>
          </a:ln>
        </p:spPr>
      </p:sp>
      <p:sp>
        <p:nvSpPr>
          <p:cNvPr id="99" name="Google Shape;99;p3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90"/>
              <a:buNone/>
              <a:defRPr sz="1400">
                <a:solidFill>
                  <a:srgbClr val="685951"/>
                </a:solidFill>
                <a:latin typeface="Avenir"/>
                <a:ea typeface="Avenir"/>
                <a:cs typeface="Avenir"/>
                <a:sym typeface="Avenir"/>
              </a:defRPr>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00" name="Google Shape;100;p35"/>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1" sz="1400">
                <a:solidFill>
                  <a:srgbClr val="FFFFFF"/>
                </a:solidFill>
                <a:latin typeface="Arial"/>
                <a:ea typeface="Arial"/>
                <a:cs typeface="Arial"/>
                <a:sym typeface="Arial"/>
              </a:defRPr>
            </a:lvl1pPr>
            <a:lvl2pPr indent="0" lvl="1" marL="0" marR="0" algn="l">
              <a:spcBef>
                <a:spcPts val="0"/>
              </a:spcBef>
              <a:spcAft>
                <a:spcPts val="0"/>
              </a:spcAft>
              <a:buNone/>
              <a:defRPr b="1" sz="1400">
                <a:solidFill>
                  <a:srgbClr val="FFFFFF"/>
                </a:solidFill>
                <a:latin typeface="Arial"/>
                <a:ea typeface="Arial"/>
                <a:cs typeface="Arial"/>
                <a:sym typeface="Arial"/>
              </a:defRPr>
            </a:lvl2pPr>
            <a:lvl3pPr indent="0" lvl="2" marL="0" marR="0" algn="l">
              <a:spcBef>
                <a:spcPts val="0"/>
              </a:spcBef>
              <a:spcAft>
                <a:spcPts val="0"/>
              </a:spcAft>
              <a:buNone/>
              <a:defRPr b="1" sz="1400">
                <a:solidFill>
                  <a:srgbClr val="FFFFFF"/>
                </a:solidFill>
                <a:latin typeface="Arial"/>
                <a:ea typeface="Arial"/>
                <a:cs typeface="Arial"/>
                <a:sym typeface="Arial"/>
              </a:defRPr>
            </a:lvl3pPr>
            <a:lvl4pPr indent="0" lvl="3" marL="0" marR="0" algn="l">
              <a:spcBef>
                <a:spcPts val="0"/>
              </a:spcBef>
              <a:spcAft>
                <a:spcPts val="0"/>
              </a:spcAft>
              <a:buNone/>
              <a:defRPr b="1" sz="1400">
                <a:solidFill>
                  <a:srgbClr val="FFFFFF"/>
                </a:solidFill>
                <a:latin typeface="Arial"/>
                <a:ea typeface="Arial"/>
                <a:cs typeface="Arial"/>
                <a:sym typeface="Arial"/>
              </a:defRPr>
            </a:lvl4pPr>
            <a:lvl5pPr indent="0" lvl="4" marL="0" marR="0" algn="l">
              <a:spcBef>
                <a:spcPts val="0"/>
              </a:spcBef>
              <a:spcAft>
                <a:spcPts val="0"/>
              </a:spcAft>
              <a:buNone/>
              <a:defRPr b="1" sz="1400">
                <a:solidFill>
                  <a:srgbClr val="FFFFFF"/>
                </a:solidFill>
                <a:latin typeface="Arial"/>
                <a:ea typeface="Arial"/>
                <a:cs typeface="Arial"/>
                <a:sym typeface="Arial"/>
              </a:defRPr>
            </a:lvl5pPr>
            <a:lvl6pPr indent="0" lvl="5" marL="0" marR="0" algn="l">
              <a:spcBef>
                <a:spcPts val="0"/>
              </a:spcBef>
              <a:spcAft>
                <a:spcPts val="0"/>
              </a:spcAft>
              <a:buNone/>
              <a:defRPr b="1" sz="1400">
                <a:solidFill>
                  <a:srgbClr val="FFFFFF"/>
                </a:solidFill>
                <a:latin typeface="Arial"/>
                <a:ea typeface="Arial"/>
                <a:cs typeface="Arial"/>
                <a:sym typeface="Arial"/>
              </a:defRPr>
            </a:lvl6pPr>
            <a:lvl7pPr indent="0" lvl="6" marL="0" marR="0" algn="l">
              <a:spcBef>
                <a:spcPts val="0"/>
              </a:spcBef>
              <a:spcAft>
                <a:spcPts val="0"/>
              </a:spcAft>
              <a:buNone/>
              <a:defRPr b="1" sz="1400">
                <a:solidFill>
                  <a:srgbClr val="FFFFFF"/>
                </a:solidFill>
                <a:latin typeface="Arial"/>
                <a:ea typeface="Arial"/>
                <a:cs typeface="Arial"/>
                <a:sym typeface="Arial"/>
              </a:defRPr>
            </a:lvl7pPr>
            <a:lvl8pPr indent="0" lvl="7" marL="0" marR="0" algn="l">
              <a:spcBef>
                <a:spcPts val="0"/>
              </a:spcBef>
              <a:spcAft>
                <a:spcPts val="0"/>
              </a:spcAft>
              <a:buNone/>
              <a:defRPr b="1" sz="1400">
                <a:solidFill>
                  <a:srgbClr val="FFFFFF"/>
                </a:solidFill>
                <a:latin typeface="Arial"/>
                <a:ea typeface="Arial"/>
                <a:cs typeface="Arial"/>
                <a:sym typeface="Arial"/>
              </a:defRPr>
            </a:lvl8pPr>
            <a:lvl9pPr indent="0" lvl="8" marL="0" marR="0" algn="l">
              <a:spcBef>
                <a:spcPts val="0"/>
              </a:spcBef>
              <a:spcAft>
                <a:spcPts val="0"/>
              </a:spcAft>
              <a:buNone/>
              <a:defRPr b="1" sz="14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_final">
  <p:cSld name="Diapositiva_final">
    <p:spTree>
      <p:nvGrpSpPr>
        <p:cNvPr id="103" name="Shape 103"/>
        <p:cNvGrpSpPr/>
        <p:nvPr/>
      </p:nvGrpSpPr>
      <p:grpSpPr>
        <a:xfrm>
          <a:off x="0" y="0"/>
          <a:ext cx="0" cy="0"/>
          <a:chOff x="0" y="0"/>
          <a:chExt cx="0" cy="0"/>
        </a:xfrm>
      </p:grpSpPr>
      <p:pic>
        <p:nvPicPr>
          <p:cNvPr id="104" name="Google Shape;104;p36"/>
          <p:cNvPicPr preferRelativeResize="0"/>
          <p:nvPr/>
        </p:nvPicPr>
        <p:blipFill rotWithShape="1">
          <a:blip r:embed="rId2">
            <a:alphaModFix/>
          </a:blip>
          <a:srcRect b="0" l="0" r="0" t="-500"/>
          <a:stretch/>
        </p:blipFill>
        <p:spPr>
          <a:xfrm>
            <a:off x="0" y="21674"/>
            <a:ext cx="12192000" cy="6838950"/>
          </a:xfrm>
          <a:prstGeom prst="rect">
            <a:avLst/>
          </a:prstGeom>
          <a:noFill/>
          <a:ln>
            <a:noFill/>
          </a:ln>
        </p:spPr>
      </p:pic>
      <p:sp>
        <p:nvSpPr>
          <p:cNvPr id="105" name="Google Shape;105;p36"/>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6"/>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6"/>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1" sz="1400">
                <a:solidFill>
                  <a:srgbClr val="FFFFFF"/>
                </a:solidFill>
                <a:latin typeface="Arial"/>
                <a:ea typeface="Arial"/>
                <a:cs typeface="Arial"/>
                <a:sym typeface="Arial"/>
              </a:defRPr>
            </a:lvl1pPr>
            <a:lvl2pPr indent="0" lvl="1" marL="0" marR="0" algn="l">
              <a:spcBef>
                <a:spcPts val="0"/>
              </a:spcBef>
              <a:spcAft>
                <a:spcPts val="0"/>
              </a:spcAft>
              <a:buNone/>
              <a:defRPr b="1" sz="1400">
                <a:solidFill>
                  <a:srgbClr val="FFFFFF"/>
                </a:solidFill>
                <a:latin typeface="Arial"/>
                <a:ea typeface="Arial"/>
                <a:cs typeface="Arial"/>
                <a:sym typeface="Arial"/>
              </a:defRPr>
            </a:lvl2pPr>
            <a:lvl3pPr indent="0" lvl="2" marL="0" marR="0" algn="l">
              <a:spcBef>
                <a:spcPts val="0"/>
              </a:spcBef>
              <a:spcAft>
                <a:spcPts val="0"/>
              </a:spcAft>
              <a:buNone/>
              <a:defRPr b="1" sz="1400">
                <a:solidFill>
                  <a:srgbClr val="FFFFFF"/>
                </a:solidFill>
                <a:latin typeface="Arial"/>
                <a:ea typeface="Arial"/>
                <a:cs typeface="Arial"/>
                <a:sym typeface="Arial"/>
              </a:defRPr>
            </a:lvl3pPr>
            <a:lvl4pPr indent="0" lvl="3" marL="0" marR="0" algn="l">
              <a:spcBef>
                <a:spcPts val="0"/>
              </a:spcBef>
              <a:spcAft>
                <a:spcPts val="0"/>
              </a:spcAft>
              <a:buNone/>
              <a:defRPr b="1" sz="1400">
                <a:solidFill>
                  <a:srgbClr val="FFFFFF"/>
                </a:solidFill>
                <a:latin typeface="Arial"/>
                <a:ea typeface="Arial"/>
                <a:cs typeface="Arial"/>
                <a:sym typeface="Arial"/>
              </a:defRPr>
            </a:lvl4pPr>
            <a:lvl5pPr indent="0" lvl="4" marL="0" marR="0" algn="l">
              <a:spcBef>
                <a:spcPts val="0"/>
              </a:spcBef>
              <a:spcAft>
                <a:spcPts val="0"/>
              </a:spcAft>
              <a:buNone/>
              <a:defRPr b="1" sz="1400">
                <a:solidFill>
                  <a:srgbClr val="FFFFFF"/>
                </a:solidFill>
                <a:latin typeface="Arial"/>
                <a:ea typeface="Arial"/>
                <a:cs typeface="Arial"/>
                <a:sym typeface="Arial"/>
              </a:defRPr>
            </a:lvl5pPr>
            <a:lvl6pPr indent="0" lvl="5" marL="0" marR="0" algn="l">
              <a:spcBef>
                <a:spcPts val="0"/>
              </a:spcBef>
              <a:spcAft>
                <a:spcPts val="0"/>
              </a:spcAft>
              <a:buNone/>
              <a:defRPr b="1" sz="1400">
                <a:solidFill>
                  <a:srgbClr val="FFFFFF"/>
                </a:solidFill>
                <a:latin typeface="Arial"/>
                <a:ea typeface="Arial"/>
                <a:cs typeface="Arial"/>
                <a:sym typeface="Arial"/>
              </a:defRPr>
            </a:lvl6pPr>
            <a:lvl7pPr indent="0" lvl="6" marL="0" marR="0" algn="l">
              <a:spcBef>
                <a:spcPts val="0"/>
              </a:spcBef>
              <a:spcAft>
                <a:spcPts val="0"/>
              </a:spcAft>
              <a:buNone/>
              <a:defRPr b="1" sz="1400">
                <a:solidFill>
                  <a:srgbClr val="FFFFFF"/>
                </a:solidFill>
                <a:latin typeface="Arial"/>
                <a:ea typeface="Arial"/>
                <a:cs typeface="Arial"/>
                <a:sym typeface="Arial"/>
              </a:defRPr>
            </a:lvl7pPr>
            <a:lvl8pPr indent="0" lvl="7" marL="0" marR="0" algn="l">
              <a:spcBef>
                <a:spcPts val="0"/>
              </a:spcBef>
              <a:spcAft>
                <a:spcPts val="0"/>
              </a:spcAft>
              <a:buNone/>
              <a:defRPr b="1" sz="1400">
                <a:solidFill>
                  <a:srgbClr val="FFFFFF"/>
                </a:solidFill>
                <a:latin typeface="Arial"/>
                <a:ea typeface="Arial"/>
                <a:cs typeface="Arial"/>
                <a:sym typeface="Arial"/>
              </a:defRPr>
            </a:lvl8pPr>
            <a:lvl9pPr indent="0" lvl="8" marL="0" marR="0" algn="l">
              <a:spcBef>
                <a:spcPts val="0"/>
              </a:spcBef>
              <a:spcAft>
                <a:spcPts val="0"/>
              </a:spcAft>
              <a:buNone/>
              <a:defRPr b="1" sz="14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08" name="Google Shape;108;p36"/>
          <p:cNvPicPr preferRelativeResize="0"/>
          <p:nvPr/>
        </p:nvPicPr>
        <p:blipFill rotWithShape="1">
          <a:blip r:embed="rId3">
            <a:alphaModFix/>
          </a:blip>
          <a:srcRect b="0" l="0" r="0" t="0"/>
          <a:stretch/>
        </p:blipFill>
        <p:spPr>
          <a:xfrm>
            <a:off x="815680" y="0"/>
            <a:ext cx="10560640" cy="65764"/>
          </a:xfrm>
          <a:prstGeom prst="rect">
            <a:avLst/>
          </a:prstGeom>
          <a:noFill/>
          <a:ln>
            <a:noFill/>
          </a:ln>
        </p:spPr>
      </p:pic>
      <p:pic>
        <p:nvPicPr>
          <p:cNvPr id="109" name="Google Shape;109;p36"/>
          <p:cNvPicPr preferRelativeResize="0"/>
          <p:nvPr/>
        </p:nvPicPr>
        <p:blipFill rotWithShape="1">
          <a:blip r:embed="rId4">
            <a:alphaModFix/>
          </a:blip>
          <a:srcRect b="0" l="0" r="0" t="0"/>
          <a:stretch/>
        </p:blipFill>
        <p:spPr>
          <a:xfrm>
            <a:off x="3000558" y="844805"/>
            <a:ext cx="622797" cy="467098"/>
          </a:xfrm>
          <a:prstGeom prst="rect">
            <a:avLst/>
          </a:prstGeom>
          <a:noFill/>
          <a:ln>
            <a:noFill/>
          </a:ln>
        </p:spPr>
      </p:pic>
      <p:pic>
        <p:nvPicPr>
          <p:cNvPr id="110" name="Google Shape;110;p36"/>
          <p:cNvPicPr preferRelativeResize="0"/>
          <p:nvPr/>
        </p:nvPicPr>
        <p:blipFill rotWithShape="1">
          <a:blip r:embed="rId5">
            <a:alphaModFix/>
          </a:blip>
          <a:srcRect b="0" l="0" r="0" t="0"/>
          <a:stretch/>
        </p:blipFill>
        <p:spPr>
          <a:xfrm>
            <a:off x="1126522" y="2518993"/>
            <a:ext cx="622797" cy="467098"/>
          </a:xfrm>
          <a:prstGeom prst="rect">
            <a:avLst/>
          </a:prstGeom>
          <a:noFill/>
          <a:ln>
            <a:noFill/>
          </a:ln>
        </p:spPr>
      </p:pic>
      <p:pic>
        <p:nvPicPr>
          <p:cNvPr id="111" name="Google Shape;111;p36"/>
          <p:cNvPicPr preferRelativeResize="0"/>
          <p:nvPr/>
        </p:nvPicPr>
        <p:blipFill rotWithShape="1">
          <a:blip r:embed="rId6">
            <a:alphaModFix/>
          </a:blip>
          <a:srcRect b="0" l="0" r="0" t="0"/>
          <a:stretch/>
        </p:blipFill>
        <p:spPr>
          <a:xfrm>
            <a:off x="1126522" y="3103098"/>
            <a:ext cx="622797" cy="467098"/>
          </a:xfrm>
          <a:prstGeom prst="rect">
            <a:avLst/>
          </a:prstGeom>
          <a:noFill/>
          <a:ln>
            <a:noFill/>
          </a:ln>
        </p:spPr>
      </p:pic>
      <p:pic>
        <p:nvPicPr>
          <p:cNvPr id="112" name="Google Shape;112;p36"/>
          <p:cNvPicPr preferRelativeResize="0"/>
          <p:nvPr/>
        </p:nvPicPr>
        <p:blipFill rotWithShape="1">
          <a:blip r:embed="rId7">
            <a:alphaModFix/>
          </a:blip>
          <a:srcRect b="0" l="0" r="0" t="0"/>
          <a:stretch/>
        </p:blipFill>
        <p:spPr>
          <a:xfrm>
            <a:off x="1126522" y="3679162"/>
            <a:ext cx="622797" cy="467098"/>
          </a:xfrm>
          <a:prstGeom prst="rect">
            <a:avLst/>
          </a:prstGeom>
          <a:noFill/>
          <a:ln>
            <a:noFill/>
          </a:ln>
        </p:spPr>
      </p:pic>
      <p:pic>
        <p:nvPicPr>
          <p:cNvPr id="113" name="Google Shape;113;p36"/>
          <p:cNvPicPr preferRelativeResize="0"/>
          <p:nvPr/>
        </p:nvPicPr>
        <p:blipFill rotWithShape="1">
          <a:blip r:embed="rId8">
            <a:alphaModFix/>
          </a:blip>
          <a:srcRect b="0" l="0" r="0" t="0"/>
          <a:stretch/>
        </p:blipFill>
        <p:spPr>
          <a:xfrm>
            <a:off x="1126522" y="4255226"/>
            <a:ext cx="622797" cy="467098"/>
          </a:xfrm>
          <a:prstGeom prst="rect">
            <a:avLst/>
          </a:prstGeom>
          <a:noFill/>
          <a:ln>
            <a:noFill/>
          </a:ln>
        </p:spPr>
      </p:pic>
      <p:pic>
        <p:nvPicPr>
          <p:cNvPr id="114" name="Google Shape;114;p36"/>
          <p:cNvPicPr preferRelativeResize="0"/>
          <p:nvPr/>
        </p:nvPicPr>
        <p:blipFill rotWithShape="1">
          <a:blip r:embed="rId9">
            <a:alphaModFix/>
          </a:blip>
          <a:srcRect b="0" l="0" r="0" t="0"/>
          <a:stretch/>
        </p:blipFill>
        <p:spPr>
          <a:xfrm>
            <a:off x="1126522" y="4866340"/>
            <a:ext cx="622797" cy="467098"/>
          </a:xfrm>
          <a:prstGeom prst="rect">
            <a:avLst/>
          </a:prstGeom>
          <a:noFill/>
          <a:ln>
            <a:noFill/>
          </a:ln>
        </p:spPr>
      </p:pic>
      <p:pic>
        <p:nvPicPr>
          <p:cNvPr id="115" name="Google Shape;115;p36"/>
          <p:cNvPicPr preferRelativeResize="0"/>
          <p:nvPr/>
        </p:nvPicPr>
        <p:blipFill rotWithShape="1">
          <a:blip r:embed="rId10">
            <a:alphaModFix/>
          </a:blip>
          <a:srcRect b="0" l="0" r="0" t="0"/>
          <a:stretch/>
        </p:blipFill>
        <p:spPr>
          <a:xfrm>
            <a:off x="7152363" y="2903663"/>
            <a:ext cx="622797" cy="467098"/>
          </a:xfrm>
          <a:prstGeom prst="rect">
            <a:avLst/>
          </a:prstGeom>
          <a:noFill/>
          <a:ln>
            <a:noFill/>
          </a:ln>
        </p:spPr>
      </p:pic>
      <p:sp>
        <p:nvSpPr>
          <p:cNvPr id="116" name="Google Shape;116;p36"/>
          <p:cNvSpPr txBox="1"/>
          <p:nvPr/>
        </p:nvSpPr>
        <p:spPr>
          <a:xfrm>
            <a:off x="7152364" y="1927917"/>
            <a:ext cx="51845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EF760A"/>
                </a:solidFill>
                <a:latin typeface="Avenir"/>
                <a:ea typeface="Avenir"/>
                <a:cs typeface="Avenir"/>
                <a:sym typeface="Avenir"/>
              </a:rPr>
              <a:t>Si deseas contactarnos</a:t>
            </a:r>
            <a:endParaRPr b="1" sz="1800">
              <a:solidFill>
                <a:srgbClr val="EF760A"/>
              </a:solidFill>
              <a:latin typeface="Avenir"/>
              <a:ea typeface="Avenir"/>
              <a:cs typeface="Avenir"/>
              <a:sym typeface="Avenir"/>
            </a:endParaRPr>
          </a:p>
          <a:p>
            <a:pPr indent="0" lvl="0" marL="0" marR="0" rtl="0" algn="l">
              <a:spcBef>
                <a:spcPts val="0"/>
              </a:spcBef>
              <a:spcAft>
                <a:spcPts val="0"/>
              </a:spcAft>
              <a:buNone/>
            </a:pPr>
            <a:r>
              <a:rPr b="1" lang="en-US" sz="1800">
                <a:solidFill>
                  <a:srgbClr val="EF760A"/>
                </a:solidFill>
                <a:latin typeface="Avenir"/>
                <a:ea typeface="Avenir"/>
                <a:cs typeface="Avenir"/>
                <a:sym typeface="Avenir"/>
              </a:rPr>
              <a:t>escribe un correo a:</a:t>
            </a:r>
            <a:endParaRPr/>
          </a:p>
        </p:txBody>
      </p:sp>
      <p:sp>
        <p:nvSpPr>
          <p:cNvPr id="117" name="Google Shape;117;p36"/>
          <p:cNvSpPr txBox="1"/>
          <p:nvPr/>
        </p:nvSpPr>
        <p:spPr>
          <a:xfrm>
            <a:off x="8043282" y="2977653"/>
            <a:ext cx="30221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7C3503"/>
                </a:solidFill>
                <a:latin typeface="Avenir"/>
                <a:ea typeface="Avenir"/>
                <a:cs typeface="Avenir"/>
                <a:sym typeface="Avenir"/>
              </a:rPr>
              <a:t>ipascam@ipas.org</a:t>
            </a:r>
            <a:endParaRPr/>
          </a:p>
        </p:txBody>
      </p:sp>
      <p:sp>
        <p:nvSpPr>
          <p:cNvPr id="118" name="Google Shape;118;p36"/>
          <p:cNvSpPr txBox="1"/>
          <p:nvPr/>
        </p:nvSpPr>
        <p:spPr>
          <a:xfrm>
            <a:off x="3791497" y="782560"/>
            <a:ext cx="595315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1">
                  <a:extLst>
                    <a:ext uri="{A12FA001-AC4F-418D-AE19-62706E023703}">
                      <ahyp:hlinkClr val="tx"/>
                    </a:ext>
                  </a:extLst>
                </a:hlinkClick>
              </a:rPr>
              <a:t>ipascam.org</a:t>
            </a:r>
            <a:endParaRPr b="1" sz="1800">
              <a:solidFill>
                <a:srgbClr val="7C3503"/>
              </a:solidFill>
              <a:latin typeface="Avenir"/>
              <a:ea typeface="Avenir"/>
              <a:cs typeface="Avenir"/>
              <a:sym typeface="Avenir"/>
            </a:endParaRPr>
          </a:p>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2">
                  <a:extLst>
                    <a:ext uri="{A12FA001-AC4F-418D-AE19-62706E023703}">
                      <ahyp:hlinkClr val="tx"/>
                    </a:ext>
                  </a:extLst>
                </a:hlinkClick>
              </a:rPr>
              <a:t>profesionalesdelasalud.ipasmexico.org</a:t>
            </a:r>
            <a:endParaRPr b="1" sz="1800">
              <a:solidFill>
                <a:srgbClr val="7C3503"/>
              </a:solidFill>
              <a:latin typeface="Avenir"/>
              <a:ea typeface="Avenir"/>
              <a:cs typeface="Avenir"/>
              <a:sym typeface="Avenir"/>
            </a:endParaRPr>
          </a:p>
        </p:txBody>
      </p:sp>
      <p:sp>
        <p:nvSpPr>
          <p:cNvPr id="119" name="Google Shape;119;p36"/>
          <p:cNvSpPr txBox="1"/>
          <p:nvPr/>
        </p:nvSpPr>
        <p:spPr>
          <a:xfrm>
            <a:off x="1126522" y="1906278"/>
            <a:ext cx="68439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EF760A"/>
                </a:solidFill>
                <a:latin typeface="Avenir"/>
                <a:ea typeface="Avenir"/>
                <a:cs typeface="Avenir"/>
                <a:sym typeface="Avenir"/>
              </a:rPr>
              <a:t>Síguenos:</a:t>
            </a:r>
            <a:endParaRPr/>
          </a:p>
        </p:txBody>
      </p:sp>
      <p:sp>
        <p:nvSpPr>
          <p:cNvPr id="120" name="Google Shape;120;p36"/>
          <p:cNvSpPr txBox="1"/>
          <p:nvPr/>
        </p:nvSpPr>
        <p:spPr>
          <a:xfrm>
            <a:off x="2092687" y="3163719"/>
            <a:ext cx="3569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3">
                  <a:extLst>
                    <a:ext uri="{A12FA001-AC4F-418D-AE19-62706E023703}">
                      <ahyp:hlinkClr val="tx"/>
                    </a:ext>
                  </a:extLst>
                </a:hlinkClick>
              </a:rPr>
              <a:t>@Ipas_CAM </a:t>
            </a:r>
            <a:endParaRPr b="1" sz="1800">
              <a:solidFill>
                <a:srgbClr val="7C3503"/>
              </a:solidFill>
              <a:latin typeface="Avenir"/>
              <a:ea typeface="Avenir"/>
              <a:cs typeface="Avenir"/>
              <a:sym typeface="Avenir"/>
            </a:endParaRPr>
          </a:p>
        </p:txBody>
      </p:sp>
      <p:sp>
        <p:nvSpPr>
          <p:cNvPr id="121" name="Google Shape;121;p36"/>
          <p:cNvSpPr txBox="1"/>
          <p:nvPr/>
        </p:nvSpPr>
        <p:spPr>
          <a:xfrm>
            <a:off x="2092687" y="2574247"/>
            <a:ext cx="59531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4">
                  <a:extLst>
                    <a:ext uri="{A12FA001-AC4F-418D-AE19-62706E023703}">
                      <ahyp:hlinkClr val="tx"/>
                    </a:ext>
                  </a:extLst>
                </a:hlinkClick>
              </a:rPr>
              <a:t>@IpasCentroamericaMx</a:t>
            </a:r>
            <a:endParaRPr b="1" sz="1800">
              <a:solidFill>
                <a:srgbClr val="7C3503"/>
              </a:solidFill>
              <a:latin typeface="Avenir"/>
              <a:ea typeface="Avenir"/>
              <a:cs typeface="Avenir"/>
              <a:sym typeface="Avenir"/>
            </a:endParaRPr>
          </a:p>
        </p:txBody>
      </p:sp>
      <p:sp>
        <p:nvSpPr>
          <p:cNvPr id="122" name="Google Shape;122;p36"/>
          <p:cNvSpPr txBox="1"/>
          <p:nvPr/>
        </p:nvSpPr>
        <p:spPr>
          <a:xfrm>
            <a:off x="2129897" y="4964106"/>
            <a:ext cx="35325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5">
                  <a:extLst>
                    <a:ext uri="{A12FA001-AC4F-418D-AE19-62706E023703}">
                      <ahyp:hlinkClr val="tx"/>
                    </a:ext>
                  </a:extLst>
                </a:hlinkClick>
              </a:rPr>
              <a:t>Ipas CAM</a:t>
            </a:r>
            <a:endParaRPr b="1" sz="1800">
              <a:solidFill>
                <a:srgbClr val="7C3503"/>
              </a:solidFill>
              <a:latin typeface="Avenir"/>
              <a:ea typeface="Avenir"/>
              <a:cs typeface="Avenir"/>
              <a:sym typeface="Avenir"/>
            </a:endParaRPr>
          </a:p>
        </p:txBody>
      </p:sp>
      <p:sp>
        <p:nvSpPr>
          <p:cNvPr id="123" name="Google Shape;123;p36"/>
          <p:cNvSpPr txBox="1"/>
          <p:nvPr/>
        </p:nvSpPr>
        <p:spPr>
          <a:xfrm>
            <a:off x="2129897" y="3774422"/>
            <a:ext cx="35325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6">
                  <a:extLst>
                    <a:ext uri="{A12FA001-AC4F-418D-AE19-62706E023703}">
                      <ahyp:hlinkClr val="tx"/>
                    </a:ext>
                  </a:extLst>
                </a:hlinkClick>
              </a:rPr>
              <a:t>Ipas CAM</a:t>
            </a:r>
            <a:endParaRPr b="1" sz="1800">
              <a:solidFill>
                <a:srgbClr val="7C3503"/>
              </a:solidFill>
              <a:latin typeface="Avenir"/>
              <a:ea typeface="Avenir"/>
              <a:cs typeface="Avenir"/>
              <a:sym typeface="Avenir"/>
            </a:endParaRPr>
          </a:p>
        </p:txBody>
      </p:sp>
      <p:sp>
        <p:nvSpPr>
          <p:cNvPr id="124" name="Google Shape;124;p36"/>
          <p:cNvSpPr txBox="1"/>
          <p:nvPr/>
        </p:nvSpPr>
        <p:spPr>
          <a:xfrm>
            <a:off x="2039041" y="4328946"/>
            <a:ext cx="36233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7">
                  <a:extLst>
                    <a:ext uri="{A12FA001-AC4F-418D-AE19-62706E023703}">
                      <ahyp:hlinkClr val="tx"/>
                    </a:ext>
                  </a:extLst>
                </a:hlinkClick>
              </a:rPr>
              <a:t>@ipas_cam</a:t>
            </a:r>
            <a:endParaRPr b="1" sz="1800">
              <a:solidFill>
                <a:srgbClr val="7C3503"/>
              </a:solidFill>
              <a:latin typeface="Avenir"/>
              <a:ea typeface="Avenir"/>
              <a:cs typeface="Avenir"/>
              <a:sym typeface="Avenir"/>
            </a:endParaRPr>
          </a:p>
        </p:txBody>
      </p:sp>
      <p:pic>
        <p:nvPicPr>
          <p:cNvPr id="125" name="Google Shape;125;p36"/>
          <p:cNvPicPr preferRelativeResize="0"/>
          <p:nvPr/>
        </p:nvPicPr>
        <p:blipFill rotWithShape="1">
          <a:blip r:embed="rId18">
            <a:alphaModFix/>
          </a:blip>
          <a:srcRect b="0" l="0" r="0" t="0"/>
          <a:stretch/>
        </p:blipFill>
        <p:spPr>
          <a:xfrm>
            <a:off x="6294430" y="4359622"/>
            <a:ext cx="4570369" cy="15019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pic>
        <p:nvPicPr>
          <p:cNvPr id="23" name="Google Shape;23;p25"/>
          <p:cNvPicPr preferRelativeResize="0"/>
          <p:nvPr/>
        </p:nvPicPr>
        <p:blipFill rotWithShape="1">
          <a:blip r:embed="rId2">
            <a:alphaModFix/>
          </a:blip>
          <a:srcRect b="-951" l="0" r="0" t="-497"/>
          <a:stretch/>
        </p:blipFill>
        <p:spPr>
          <a:xfrm>
            <a:off x="0" y="-2458"/>
            <a:ext cx="12192000" cy="6959850"/>
          </a:xfrm>
          <a:prstGeom prst="rect">
            <a:avLst/>
          </a:prstGeom>
          <a:noFill/>
          <a:ln>
            <a:noFill/>
          </a:ln>
        </p:spPr>
      </p:pic>
      <p:sp>
        <p:nvSpPr>
          <p:cNvPr id="24" name="Google Shape;24;p25"/>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lvl1pPr indent="-358140" lvl="0" marL="457200" algn="l">
              <a:spcBef>
                <a:spcPts val="480"/>
              </a:spcBef>
              <a:spcAft>
                <a:spcPts val="0"/>
              </a:spcAft>
              <a:buSzPts val="2040"/>
              <a:buChar char="•"/>
              <a:defRPr>
                <a:solidFill>
                  <a:srgbClr val="7C3503"/>
                </a:solidFill>
                <a:latin typeface="Avenir"/>
                <a:ea typeface="Avenir"/>
                <a:cs typeface="Avenir"/>
                <a:sym typeface="Avenir"/>
              </a:defRPr>
            </a:lvl1pPr>
            <a:lvl2pPr indent="-336550" lvl="1" marL="914400" algn="l">
              <a:spcBef>
                <a:spcPts val="400"/>
              </a:spcBef>
              <a:spcAft>
                <a:spcPts val="0"/>
              </a:spcAft>
              <a:buSzPts val="1700"/>
              <a:buChar char="•"/>
              <a:defRPr>
                <a:solidFill>
                  <a:srgbClr val="7C3503"/>
                </a:solidFill>
                <a:latin typeface="Avenir"/>
                <a:ea typeface="Avenir"/>
                <a:cs typeface="Avenir"/>
                <a:sym typeface="Avenir"/>
              </a:defRPr>
            </a:lvl2pPr>
            <a:lvl3pPr indent="-331469" lvl="2" marL="1371600" algn="l">
              <a:spcBef>
                <a:spcPts val="360"/>
              </a:spcBef>
              <a:spcAft>
                <a:spcPts val="0"/>
              </a:spcAft>
              <a:buSzPts val="1620"/>
              <a:buChar char="•"/>
              <a:defRPr>
                <a:solidFill>
                  <a:srgbClr val="7C3503"/>
                </a:solidFill>
                <a:latin typeface="Avenir"/>
                <a:ea typeface="Avenir"/>
                <a:cs typeface="Avenir"/>
                <a:sym typeface="Avenir"/>
              </a:defRPr>
            </a:lvl3pPr>
            <a:lvl4pPr indent="-330200" lvl="3" marL="1828800" algn="l">
              <a:spcBef>
                <a:spcPts val="320"/>
              </a:spcBef>
              <a:spcAft>
                <a:spcPts val="0"/>
              </a:spcAft>
              <a:buSzPts val="1600"/>
              <a:buChar char="•"/>
              <a:defRPr>
                <a:solidFill>
                  <a:srgbClr val="7C3503"/>
                </a:solidFill>
                <a:latin typeface="Avenir"/>
                <a:ea typeface="Avenir"/>
                <a:cs typeface="Avenir"/>
                <a:sym typeface="Avenir"/>
              </a:defRPr>
            </a:lvl4pPr>
            <a:lvl5pPr indent="-317500" lvl="4" marL="2286000" algn="l">
              <a:spcBef>
                <a:spcPts val="280"/>
              </a:spcBef>
              <a:spcAft>
                <a:spcPts val="0"/>
              </a:spcAft>
              <a:buSzPts val="1400"/>
              <a:buChar char="•"/>
              <a:defRPr>
                <a:solidFill>
                  <a:srgbClr val="7C3503"/>
                </a:solidFill>
                <a:latin typeface="Avenir"/>
                <a:ea typeface="Avenir"/>
                <a:cs typeface="Avenir"/>
                <a:sym typeface="Aveni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 name="Google Shape;25;p25"/>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solidFill>
                  <a:srgbClr val="E6007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5"/>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b="1" sz="1400">
                <a:solidFill>
                  <a:srgbClr val="FFFFFF"/>
                </a:solidFill>
                <a:latin typeface="Arial"/>
                <a:ea typeface="Arial"/>
                <a:cs typeface="Arial"/>
                <a:sym typeface="Arial"/>
              </a:defRPr>
            </a:lvl1pPr>
            <a:lvl2pPr indent="0" lvl="1" marL="0" algn="l">
              <a:spcBef>
                <a:spcPts val="0"/>
              </a:spcBef>
              <a:spcAft>
                <a:spcPts val="0"/>
              </a:spcAft>
              <a:buNone/>
              <a:defRPr b="1" sz="1400">
                <a:solidFill>
                  <a:srgbClr val="FFFFFF"/>
                </a:solidFill>
                <a:latin typeface="Arial"/>
                <a:ea typeface="Arial"/>
                <a:cs typeface="Arial"/>
                <a:sym typeface="Arial"/>
              </a:defRPr>
            </a:lvl2pPr>
            <a:lvl3pPr indent="0" lvl="2" marL="0" algn="l">
              <a:spcBef>
                <a:spcPts val="0"/>
              </a:spcBef>
              <a:spcAft>
                <a:spcPts val="0"/>
              </a:spcAft>
              <a:buNone/>
              <a:defRPr b="1" sz="1400">
                <a:solidFill>
                  <a:srgbClr val="FFFFFF"/>
                </a:solidFill>
                <a:latin typeface="Arial"/>
                <a:ea typeface="Arial"/>
                <a:cs typeface="Arial"/>
                <a:sym typeface="Arial"/>
              </a:defRPr>
            </a:lvl3pPr>
            <a:lvl4pPr indent="0" lvl="3" marL="0" algn="l">
              <a:spcBef>
                <a:spcPts val="0"/>
              </a:spcBef>
              <a:spcAft>
                <a:spcPts val="0"/>
              </a:spcAft>
              <a:buNone/>
              <a:defRPr b="1" sz="1400">
                <a:solidFill>
                  <a:srgbClr val="FFFFFF"/>
                </a:solidFill>
                <a:latin typeface="Arial"/>
                <a:ea typeface="Arial"/>
                <a:cs typeface="Arial"/>
                <a:sym typeface="Arial"/>
              </a:defRPr>
            </a:lvl4pPr>
            <a:lvl5pPr indent="0" lvl="4" marL="0" algn="l">
              <a:spcBef>
                <a:spcPts val="0"/>
              </a:spcBef>
              <a:spcAft>
                <a:spcPts val="0"/>
              </a:spcAft>
              <a:buNone/>
              <a:defRPr b="1" sz="1400">
                <a:solidFill>
                  <a:srgbClr val="FFFFFF"/>
                </a:solidFill>
                <a:latin typeface="Arial"/>
                <a:ea typeface="Arial"/>
                <a:cs typeface="Arial"/>
                <a:sym typeface="Arial"/>
              </a:defRPr>
            </a:lvl5pPr>
            <a:lvl6pPr indent="0" lvl="5" marL="0" algn="l">
              <a:spcBef>
                <a:spcPts val="0"/>
              </a:spcBef>
              <a:spcAft>
                <a:spcPts val="0"/>
              </a:spcAft>
              <a:buNone/>
              <a:defRPr b="1" sz="1400">
                <a:solidFill>
                  <a:srgbClr val="FFFFFF"/>
                </a:solidFill>
                <a:latin typeface="Arial"/>
                <a:ea typeface="Arial"/>
                <a:cs typeface="Arial"/>
                <a:sym typeface="Arial"/>
              </a:defRPr>
            </a:lvl6pPr>
            <a:lvl7pPr indent="0" lvl="6" marL="0" algn="l">
              <a:spcBef>
                <a:spcPts val="0"/>
              </a:spcBef>
              <a:spcAft>
                <a:spcPts val="0"/>
              </a:spcAft>
              <a:buNone/>
              <a:defRPr b="1" sz="1400">
                <a:solidFill>
                  <a:srgbClr val="FFFFFF"/>
                </a:solidFill>
                <a:latin typeface="Arial"/>
                <a:ea typeface="Arial"/>
                <a:cs typeface="Arial"/>
                <a:sym typeface="Arial"/>
              </a:defRPr>
            </a:lvl7pPr>
            <a:lvl8pPr indent="0" lvl="7" marL="0" algn="l">
              <a:spcBef>
                <a:spcPts val="0"/>
              </a:spcBef>
              <a:spcAft>
                <a:spcPts val="0"/>
              </a:spcAft>
              <a:buNone/>
              <a:defRPr b="1" sz="1400">
                <a:solidFill>
                  <a:srgbClr val="FFFFFF"/>
                </a:solidFill>
                <a:latin typeface="Arial"/>
                <a:ea typeface="Arial"/>
                <a:cs typeface="Arial"/>
                <a:sym typeface="Arial"/>
              </a:defRPr>
            </a:lvl8pPr>
            <a:lvl9pPr indent="0" lvl="8" marL="0" algn="l">
              <a:spcBef>
                <a:spcPts val="0"/>
              </a:spcBef>
              <a:spcAft>
                <a:spcPts val="0"/>
              </a:spcAft>
              <a:buNone/>
              <a:defRPr b="1" sz="14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29" name="Shape 29"/>
        <p:cNvGrpSpPr/>
        <p:nvPr/>
      </p:nvGrpSpPr>
      <p:grpSpPr>
        <a:xfrm>
          <a:off x="0" y="0"/>
          <a:ext cx="0" cy="0"/>
          <a:chOff x="0" y="0"/>
          <a:chExt cx="0" cy="0"/>
        </a:xfrm>
      </p:grpSpPr>
      <p:sp>
        <p:nvSpPr>
          <p:cNvPr id="30" name="Google Shape;30;p2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lvl1pPr indent="-325755" lvl="0" marL="457200" algn="l">
              <a:spcBef>
                <a:spcPts val="360"/>
              </a:spcBef>
              <a:spcAft>
                <a:spcPts val="0"/>
              </a:spcAft>
              <a:buSzPts val="1530"/>
              <a:buChar char="•"/>
              <a:defRPr/>
            </a:lvl1pPr>
            <a:lvl2pPr indent="-297180" lvl="1" marL="914400" algn="l">
              <a:spcBef>
                <a:spcPts val="360"/>
              </a:spcBef>
              <a:spcAft>
                <a:spcPts val="0"/>
              </a:spcAft>
              <a:buClr>
                <a:srgbClr val="E64641"/>
              </a:buClr>
              <a:buSzPts val="1080"/>
              <a:buChar char="✤"/>
              <a:defRPr/>
            </a:lvl2pPr>
            <a:lvl3pPr indent="-330177" lvl="2" marL="1371600" algn="l">
              <a:spcBef>
                <a:spcPts val="492"/>
              </a:spcBef>
              <a:spcAft>
                <a:spcPts val="0"/>
              </a:spcAft>
              <a:buClr>
                <a:srgbClr val="E64641"/>
              </a:buClr>
              <a:buSzPts val="1600"/>
              <a:buChar char="๏"/>
              <a:defRPr sz="2461"/>
            </a:lvl3pPr>
            <a:lvl4pPr indent="-353618" lvl="3" marL="1828800" algn="l">
              <a:spcBef>
                <a:spcPts val="492"/>
              </a:spcBef>
              <a:spcAft>
                <a:spcPts val="0"/>
              </a:spcAft>
              <a:buClr>
                <a:srgbClr val="E64641"/>
              </a:buClr>
              <a:buSzPts val="1969"/>
              <a:buChar char="‣"/>
              <a:defRPr sz="2461"/>
            </a:lvl4pPr>
            <a:lvl5pPr indent="-322364" lvl="4" marL="2286000" algn="l">
              <a:spcBef>
                <a:spcPts val="492"/>
              </a:spcBef>
              <a:spcAft>
                <a:spcPts val="0"/>
              </a:spcAft>
              <a:buClr>
                <a:srgbClr val="E64641"/>
              </a:buClr>
              <a:buSzPts val="1477"/>
              <a:buChar char="❖"/>
              <a:defRPr sz="2461"/>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2" name="Shape 32"/>
        <p:cNvGrpSpPr/>
        <p:nvPr/>
      </p:nvGrpSpPr>
      <p:grpSpPr>
        <a:xfrm>
          <a:off x="0" y="0"/>
          <a:ext cx="0" cy="0"/>
          <a:chOff x="0" y="0"/>
          <a:chExt cx="0" cy="0"/>
        </a:xfrm>
      </p:grpSpPr>
      <p:sp>
        <p:nvSpPr>
          <p:cNvPr id="33" name="Google Shape;33;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2040"/>
              <a:buNone/>
              <a:defRPr sz="2400">
                <a:solidFill>
                  <a:srgbClr val="888888"/>
                </a:solidFill>
              </a:defRPr>
            </a:lvl1pPr>
            <a:lvl2pPr indent="-228600" lvl="1" marL="914400" algn="l">
              <a:spcBef>
                <a:spcPts val="400"/>
              </a:spcBef>
              <a:spcAft>
                <a:spcPts val="0"/>
              </a:spcAft>
              <a:buSzPts val="1700"/>
              <a:buNone/>
              <a:defRPr sz="2000">
                <a:solidFill>
                  <a:srgbClr val="888888"/>
                </a:solidFill>
              </a:defRPr>
            </a:lvl2pPr>
            <a:lvl3pPr indent="-228600" lvl="2" marL="1371600" algn="l">
              <a:spcBef>
                <a:spcPts val="360"/>
              </a:spcBef>
              <a:spcAft>
                <a:spcPts val="0"/>
              </a:spcAft>
              <a:buSzPts val="1620"/>
              <a:buNone/>
              <a:defRPr sz="1800">
                <a:solidFill>
                  <a:srgbClr val="888888"/>
                </a:solidFill>
              </a:defRPr>
            </a:lvl3pPr>
            <a:lvl4pPr indent="-228600" lvl="3" marL="1828800" algn="l">
              <a:spcBef>
                <a:spcPts val="320"/>
              </a:spcBef>
              <a:spcAft>
                <a:spcPts val="0"/>
              </a:spcAft>
              <a:buSzPts val="1600"/>
              <a:buNone/>
              <a:defRPr sz="1600">
                <a:solidFill>
                  <a:srgbClr val="888888"/>
                </a:solidFill>
              </a:defRPr>
            </a:lvl4pPr>
            <a:lvl5pPr indent="-228600" lvl="4" marL="2286000" algn="l">
              <a:spcBef>
                <a:spcPts val="320"/>
              </a:spcBef>
              <a:spcAft>
                <a:spcPts val="0"/>
              </a:spcAft>
              <a:buSzPts val="1600"/>
              <a:buNone/>
              <a:defRPr sz="1600">
                <a:solidFill>
                  <a:srgbClr val="888888"/>
                </a:solidFill>
              </a:defRPr>
            </a:lvl5pPr>
            <a:lvl6pPr indent="-228600" lvl="5" marL="2743200" algn="l">
              <a:spcBef>
                <a:spcPts val="320"/>
              </a:spcBef>
              <a:spcAft>
                <a:spcPts val="0"/>
              </a:spcAft>
              <a:buSzPts val="1600"/>
              <a:buNone/>
              <a:defRPr sz="1600">
                <a:solidFill>
                  <a:srgbClr val="888888"/>
                </a:solidFill>
              </a:defRPr>
            </a:lvl6pPr>
            <a:lvl7pPr indent="-228600" lvl="6" marL="3200400" algn="l">
              <a:spcBef>
                <a:spcPts val="320"/>
              </a:spcBef>
              <a:spcAft>
                <a:spcPts val="0"/>
              </a:spcAft>
              <a:buSzPts val="1600"/>
              <a:buNone/>
              <a:defRPr sz="1600">
                <a:solidFill>
                  <a:srgbClr val="888888"/>
                </a:solidFill>
              </a:defRPr>
            </a:lvl7pPr>
            <a:lvl8pPr indent="-228600" lvl="7" marL="3657600" algn="l">
              <a:spcBef>
                <a:spcPts val="320"/>
              </a:spcBef>
              <a:spcAft>
                <a:spcPts val="0"/>
              </a:spcAft>
              <a:buSzPts val="1600"/>
              <a:buNone/>
              <a:defRPr sz="1600">
                <a:solidFill>
                  <a:srgbClr val="888888"/>
                </a:solidFill>
              </a:defRPr>
            </a:lvl8pPr>
            <a:lvl9pPr indent="-228600" lvl="8" marL="4114800" algn="l">
              <a:spcBef>
                <a:spcPts val="320"/>
              </a:spcBef>
              <a:spcAft>
                <a:spcPts val="0"/>
              </a:spcAft>
              <a:buSzPts val="1600"/>
              <a:buNone/>
              <a:defRPr sz="1600">
                <a:solidFill>
                  <a:srgbClr val="888888"/>
                </a:solidFill>
              </a:defRPr>
            </a:lvl9pPr>
          </a:lstStyle>
          <a:p/>
        </p:txBody>
      </p:sp>
      <p:sp>
        <p:nvSpPr>
          <p:cNvPr id="35" name="Google Shape;35;p31"/>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1"/>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final" type="blank">
  <p:cSld name="BLANK">
    <p:spTree>
      <p:nvGrpSpPr>
        <p:cNvPr id="38" name="Shape 38"/>
        <p:cNvGrpSpPr/>
        <p:nvPr/>
      </p:nvGrpSpPr>
      <p:grpSpPr>
        <a:xfrm>
          <a:off x="0" y="0"/>
          <a:ext cx="0" cy="0"/>
          <a:chOff x="0" y="0"/>
          <a:chExt cx="0" cy="0"/>
        </a:xfrm>
      </p:grpSpPr>
      <p:pic>
        <p:nvPicPr>
          <p:cNvPr id="39" name="Google Shape;39;p32"/>
          <p:cNvPicPr preferRelativeResize="0"/>
          <p:nvPr/>
        </p:nvPicPr>
        <p:blipFill rotWithShape="1">
          <a:blip r:embed="rId2">
            <a:alphaModFix/>
          </a:blip>
          <a:srcRect b="0" l="0" r="0" t="-500"/>
          <a:stretch/>
        </p:blipFill>
        <p:spPr>
          <a:xfrm>
            <a:off x="0" y="21674"/>
            <a:ext cx="12192000" cy="6838950"/>
          </a:xfrm>
          <a:prstGeom prst="rect">
            <a:avLst/>
          </a:prstGeom>
          <a:noFill/>
          <a:ln>
            <a:noFill/>
          </a:ln>
        </p:spPr>
      </p:pic>
      <p:pic>
        <p:nvPicPr>
          <p:cNvPr id="40" name="Google Shape;40;p32"/>
          <p:cNvPicPr preferRelativeResize="0"/>
          <p:nvPr/>
        </p:nvPicPr>
        <p:blipFill rotWithShape="1">
          <a:blip r:embed="rId3">
            <a:alphaModFix/>
          </a:blip>
          <a:srcRect b="0" l="0" r="0" t="0"/>
          <a:stretch/>
        </p:blipFill>
        <p:spPr>
          <a:xfrm>
            <a:off x="815680" y="0"/>
            <a:ext cx="10560640" cy="65764"/>
          </a:xfrm>
          <a:prstGeom prst="rect">
            <a:avLst/>
          </a:prstGeom>
          <a:noFill/>
          <a:ln>
            <a:noFill/>
          </a:ln>
        </p:spPr>
      </p:pic>
      <p:pic>
        <p:nvPicPr>
          <p:cNvPr id="41" name="Google Shape;41;p32"/>
          <p:cNvPicPr preferRelativeResize="0"/>
          <p:nvPr/>
        </p:nvPicPr>
        <p:blipFill rotWithShape="1">
          <a:blip r:embed="rId4">
            <a:alphaModFix/>
          </a:blip>
          <a:srcRect b="0" l="0" r="0" t="0"/>
          <a:stretch/>
        </p:blipFill>
        <p:spPr>
          <a:xfrm>
            <a:off x="1109640" y="2413484"/>
            <a:ext cx="497199" cy="467098"/>
          </a:xfrm>
          <a:prstGeom prst="rect">
            <a:avLst/>
          </a:prstGeom>
          <a:noFill/>
          <a:ln>
            <a:noFill/>
          </a:ln>
        </p:spPr>
      </p:pic>
      <p:pic>
        <p:nvPicPr>
          <p:cNvPr id="42" name="Google Shape;42;p32"/>
          <p:cNvPicPr preferRelativeResize="0"/>
          <p:nvPr/>
        </p:nvPicPr>
        <p:blipFill rotWithShape="1">
          <a:blip r:embed="rId5">
            <a:alphaModFix/>
          </a:blip>
          <a:srcRect b="0" l="0" r="0" t="0"/>
          <a:stretch/>
        </p:blipFill>
        <p:spPr>
          <a:xfrm>
            <a:off x="1109640" y="3889778"/>
            <a:ext cx="471864" cy="467098"/>
          </a:xfrm>
          <a:prstGeom prst="rect">
            <a:avLst/>
          </a:prstGeom>
          <a:noFill/>
          <a:ln>
            <a:noFill/>
          </a:ln>
        </p:spPr>
      </p:pic>
      <p:sp>
        <p:nvSpPr>
          <p:cNvPr id="43" name="Google Shape;43;p32"/>
          <p:cNvSpPr txBox="1"/>
          <p:nvPr/>
        </p:nvSpPr>
        <p:spPr>
          <a:xfrm>
            <a:off x="1925127" y="3963768"/>
            <a:ext cx="30221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7C3503"/>
                </a:solidFill>
                <a:latin typeface="Avenir"/>
                <a:ea typeface="Avenir"/>
                <a:cs typeface="Avenir"/>
                <a:sym typeface="Avenir"/>
              </a:rPr>
              <a:t>ipascam@ipas.org</a:t>
            </a:r>
            <a:endParaRPr/>
          </a:p>
        </p:txBody>
      </p:sp>
      <p:sp>
        <p:nvSpPr>
          <p:cNvPr id="44" name="Google Shape;44;p32"/>
          <p:cNvSpPr txBox="1"/>
          <p:nvPr/>
        </p:nvSpPr>
        <p:spPr>
          <a:xfrm>
            <a:off x="1950328" y="2413484"/>
            <a:ext cx="454691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6">
                  <a:extLst>
                    <a:ext uri="{A12FA001-AC4F-418D-AE19-62706E023703}">
                      <ahyp:hlinkClr val="tx"/>
                    </a:ext>
                  </a:extLst>
                </a:hlinkClick>
              </a:rPr>
              <a:t>ipascam.org</a:t>
            </a:r>
            <a:endParaRPr b="1" sz="1800">
              <a:solidFill>
                <a:srgbClr val="7C3503"/>
              </a:solidFill>
              <a:latin typeface="Avenir"/>
              <a:ea typeface="Avenir"/>
              <a:cs typeface="Avenir"/>
              <a:sym typeface="Avenir"/>
            </a:endParaRPr>
          </a:p>
          <a:p>
            <a:pPr indent="0" lvl="0" marL="0" marR="0" rtl="0" algn="l">
              <a:spcBef>
                <a:spcPts val="0"/>
              </a:spcBef>
              <a:spcAft>
                <a:spcPts val="0"/>
              </a:spcAft>
              <a:buNone/>
            </a:pPr>
            <a:r>
              <a:rPr b="1" lang="en-US" sz="1800" u="sng">
                <a:solidFill>
                  <a:srgbClr val="7D3503"/>
                </a:solidFill>
                <a:latin typeface="Avenir"/>
                <a:ea typeface="Avenir"/>
                <a:cs typeface="Avenir"/>
                <a:sym typeface="Avenir"/>
                <a:hlinkClick r:id="rId7">
                  <a:extLst>
                    <a:ext uri="{A12FA001-AC4F-418D-AE19-62706E023703}">
                      <ahyp:hlinkClr val="tx"/>
                    </a:ext>
                  </a:extLst>
                </a:hlinkClick>
              </a:rPr>
              <a:t>ipasmexico.org</a:t>
            </a:r>
            <a:endParaRPr b="1" sz="1800">
              <a:solidFill>
                <a:srgbClr val="7D3503"/>
              </a:solidFill>
              <a:latin typeface="Avenir"/>
              <a:ea typeface="Avenir"/>
              <a:cs typeface="Avenir"/>
              <a:sym typeface="Avenir"/>
            </a:endParaRPr>
          </a:p>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8">
                  <a:extLst>
                    <a:ext uri="{A12FA001-AC4F-418D-AE19-62706E023703}">
                      <ahyp:hlinkClr val="tx"/>
                    </a:ext>
                  </a:extLst>
                </a:hlinkClick>
              </a:rPr>
              <a:t>profesionalesdelasalud.ipasmexico.org</a:t>
            </a:r>
            <a:endParaRPr b="1" sz="1800">
              <a:solidFill>
                <a:srgbClr val="7C3503"/>
              </a:solidFill>
              <a:latin typeface="Avenir"/>
              <a:ea typeface="Avenir"/>
              <a:cs typeface="Avenir"/>
              <a:sym typeface="Avenir"/>
            </a:endParaRPr>
          </a:p>
        </p:txBody>
      </p:sp>
      <p:pic>
        <p:nvPicPr>
          <p:cNvPr id="45" name="Google Shape;45;p32"/>
          <p:cNvPicPr preferRelativeResize="0"/>
          <p:nvPr/>
        </p:nvPicPr>
        <p:blipFill rotWithShape="1">
          <a:blip r:embed="rId9">
            <a:alphaModFix/>
          </a:blip>
          <a:srcRect b="0" l="0" r="0" t="0"/>
          <a:stretch/>
        </p:blipFill>
        <p:spPr>
          <a:xfrm>
            <a:off x="7246977" y="2415523"/>
            <a:ext cx="497199" cy="467098"/>
          </a:xfrm>
          <a:prstGeom prst="rect">
            <a:avLst/>
          </a:prstGeom>
          <a:noFill/>
          <a:ln>
            <a:noFill/>
          </a:ln>
        </p:spPr>
      </p:pic>
      <p:pic>
        <p:nvPicPr>
          <p:cNvPr id="46" name="Google Shape;46;p32"/>
          <p:cNvPicPr preferRelativeResize="0"/>
          <p:nvPr/>
        </p:nvPicPr>
        <p:blipFill rotWithShape="1">
          <a:blip r:embed="rId10">
            <a:alphaModFix/>
          </a:blip>
          <a:srcRect b="0" l="0" r="0" t="0"/>
          <a:stretch/>
        </p:blipFill>
        <p:spPr>
          <a:xfrm>
            <a:off x="7246978" y="3008066"/>
            <a:ext cx="497199" cy="467098"/>
          </a:xfrm>
          <a:prstGeom prst="rect">
            <a:avLst/>
          </a:prstGeom>
          <a:noFill/>
          <a:ln>
            <a:noFill/>
          </a:ln>
        </p:spPr>
      </p:pic>
      <p:pic>
        <p:nvPicPr>
          <p:cNvPr id="47" name="Google Shape;47;p32"/>
          <p:cNvPicPr preferRelativeResize="0"/>
          <p:nvPr/>
        </p:nvPicPr>
        <p:blipFill rotWithShape="1">
          <a:blip r:embed="rId11">
            <a:alphaModFix/>
          </a:blip>
          <a:srcRect b="0" l="0" r="0" t="0"/>
          <a:stretch/>
        </p:blipFill>
        <p:spPr>
          <a:xfrm>
            <a:off x="7246978" y="3575429"/>
            <a:ext cx="497199" cy="467098"/>
          </a:xfrm>
          <a:prstGeom prst="rect">
            <a:avLst/>
          </a:prstGeom>
          <a:noFill/>
          <a:ln>
            <a:noFill/>
          </a:ln>
        </p:spPr>
      </p:pic>
      <p:pic>
        <p:nvPicPr>
          <p:cNvPr id="48" name="Google Shape;48;p32"/>
          <p:cNvPicPr preferRelativeResize="0"/>
          <p:nvPr/>
        </p:nvPicPr>
        <p:blipFill rotWithShape="1">
          <a:blip r:embed="rId12">
            <a:alphaModFix/>
          </a:blip>
          <a:srcRect b="0" l="0" r="0" t="0"/>
          <a:stretch/>
        </p:blipFill>
        <p:spPr>
          <a:xfrm>
            <a:off x="7246978" y="4149967"/>
            <a:ext cx="497199" cy="467098"/>
          </a:xfrm>
          <a:prstGeom prst="rect">
            <a:avLst/>
          </a:prstGeom>
          <a:noFill/>
          <a:ln>
            <a:noFill/>
          </a:ln>
        </p:spPr>
      </p:pic>
      <p:sp>
        <p:nvSpPr>
          <p:cNvPr id="49" name="Google Shape;49;p32"/>
          <p:cNvSpPr txBox="1"/>
          <p:nvPr/>
        </p:nvSpPr>
        <p:spPr>
          <a:xfrm>
            <a:off x="8163047" y="3068687"/>
            <a:ext cx="35697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3">
                  <a:extLst>
                    <a:ext uri="{A12FA001-AC4F-418D-AE19-62706E023703}">
                      <ahyp:hlinkClr val="tx"/>
                    </a:ext>
                  </a:extLst>
                </a:hlinkClick>
              </a:rPr>
              <a:t>@Ipas_CAM </a:t>
            </a:r>
            <a:endParaRPr b="1" sz="1800">
              <a:solidFill>
                <a:srgbClr val="7C3503"/>
              </a:solidFill>
              <a:latin typeface="Avenir"/>
              <a:ea typeface="Avenir"/>
              <a:cs typeface="Avenir"/>
              <a:sym typeface="Avenir"/>
            </a:endParaRPr>
          </a:p>
        </p:txBody>
      </p:sp>
      <p:sp>
        <p:nvSpPr>
          <p:cNvPr id="50" name="Google Shape;50;p32"/>
          <p:cNvSpPr txBox="1"/>
          <p:nvPr/>
        </p:nvSpPr>
        <p:spPr>
          <a:xfrm>
            <a:off x="8163047" y="2479215"/>
            <a:ext cx="36233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4">
                  <a:extLst>
                    <a:ext uri="{A12FA001-AC4F-418D-AE19-62706E023703}">
                      <ahyp:hlinkClr val="tx"/>
                    </a:ext>
                  </a:extLst>
                </a:hlinkClick>
              </a:rPr>
              <a:t>@IpasCentroamericaMx</a:t>
            </a:r>
            <a:endParaRPr b="1" sz="1800">
              <a:solidFill>
                <a:srgbClr val="7C3503"/>
              </a:solidFill>
              <a:latin typeface="Avenir"/>
              <a:ea typeface="Avenir"/>
              <a:cs typeface="Avenir"/>
              <a:sym typeface="Avenir"/>
            </a:endParaRPr>
          </a:p>
        </p:txBody>
      </p:sp>
      <p:sp>
        <p:nvSpPr>
          <p:cNvPr id="51" name="Google Shape;51;p32"/>
          <p:cNvSpPr txBox="1"/>
          <p:nvPr/>
        </p:nvSpPr>
        <p:spPr>
          <a:xfrm>
            <a:off x="8200257" y="4247733"/>
            <a:ext cx="35325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5">
                  <a:extLst>
                    <a:ext uri="{A12FA001-AC4F-418D-AE19-62706E023703}">
                      <ahyp:hlinkClr val="tx"/>
                    </a:ext>
                  </a:extLst>
                </a:hlinkClick>
              </a:rPr>
              <a:t>Ipas CAM</a:t>
            </a:r>
            <a:endParaRPr b="1" sz="1800">
              <a:solidFill>
                <a:srgbClr val="7C3503"/>
              </a:solidFill>
              <a:latin typeface="Avenir"/>
              <a:ea typeface="Avenir"/>
              <a:cs typeface="Avenir"/>
              <a:sym typeface="Avenir"/>
            </a:endParaRPr>
          </a:p>
        </p:txBody>
      </p:sp>
      <p:sp>
        <p:nvSpPr>
          <p:cNvPr id="52" name="Google Shape;52;p32"/>
          <p:cNvSpPr txBox="1"/>
          <p:nvPr/>
        </p:nvSpPr>
        <p:spPr>
          <a:xfrm>
            <a:off x="8109401" y="3649149"/>
            <a:ext cx="36233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6">
                  <a:extLst>
                    <a:ext uri="{A12FA001-AC4F-418D-AE19-62706E023703}">
                      <ahyp:hlinkClr val="tx"/>
                    </a:ext>
                  </a:extLst>
                </a:hlinkClick>
              </a:rPr>
              <a:t>@ipas_cam</a:t>
            </a:r>
            <a:endParaRPr b="1" sz="1800">
              <a:solidFill>
                <a:srgbClr val="7C3503"/>
              </a:solidFill>
              <a:latin typeface="Avenir"/>
              <a:ea typeface="Avenir"/>
              <a:cs typeface="Avenir"/>
              <a:sym typeface="Avenir"/>
            </a:endParaRPr>
          </a:p>
        </p:txBody>
      </p:sp>
      <p:pic>
        <p:nvPicPr>
          <p:cNvPr id="53" name="Google Shape;53;p32"/>
          <p:cNvPicPr preferRelativeResize="0"/>
          <p:nvPr/>
        </p:nvPicPr>
        <p:blipFill rotWithShape="1">
          <a:blip r:embed="rId17">
            <a:alphaModFix/>
          </a:blip>
          <a:srcRect b="0" l="0" r="0" t="0"/>
          <a:stretch/>
        </p:blipFill>
        <p:spPr>
          <a:xfrm>
            <a:off x="7246977" y="4710756"/>
            <a:ext cx="497199" cy="497199"/>
          </a:xfrm>
          <a:prstGeom prst="rect">
            <a:avLst/>
          </a:prstGeom>
          <a:noFill/>
          <a:ln>
            <a:noFill/>
          </a:ln>
        </p:spPr>
      </p:pic>
      <p:sp>
        <p:nvSpPr>
          <p:cNvPr id="54" name="Google Shape;54;p32"/>
          <p:cNvSpPr txBox="1"/>
          <p:nvPr/>
        </p:nvSpPr>
        <p:spPr>
          <a:xfrm>
            <a:off x="8253904" y="4838623"/>
            <a:ext cx="35325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C3503"/>
                </a:solidFill>
                <a:latin typeface="Avenir"/>
                <a:ea typeface="Avenir"/>
                <a:cs typeface="Avenir"/>
                <a:sym typeface="Avenir"/>
                <a:hlinkClick r:id="rId18">
                  <a:extLst>
                    <a:ext uri="{A12FA001-AC4F-418D-AE19-62706E023703}">
                      <ahyp:hlinkClr val="tx"/>
                    </a:ext>
                  </a:extLst>
                </a:hlinkClick>
              </a:rPr>
              <a:t>Ipas CAM</a:t>
            </a:r>
            <a:endParaRPr b="1" sz="1800">
              <a:solidFill>
                <a:srgbClr val="7C3503"/>
              </a:solidFill>
              <a:latin typeface="Avenir"/>
              <a:ea typeface="Avenir"/>
              <a:cs typeface="Avenir"/>
              <a:sym typeface="Avenir"/>
            </a:endParaRPr>
          </a:p>
        </p:txBody>
      </p:sp>
      <p:pic>
        <p:nvPicPr>
          <p:cNvPr descr="Logotipo, nombre de la empresa&#10;&#10;Descripción generada automáticamente" id="55" name="Google Shape;55;p32"/>
          <p:cNvPicPr preferRelativeResize="0"/>
          <p:nvPr/>
        </p:nvPicPr>
        <p:blipFill rotWithShape="1">
          <a:blip r:embed="rId19">
            <a:alphaModFix/>
          </a:blip>
          <a:srcRect b="0" l="0" r="0" t="0"/>
          <a:stretch/>
        </p:blipFill>
        <p:spPr>
          <a:xfrm>
            <a:off x="4820634" y="209780"/>
            <a:ext cx="2948448" cy="142116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65" name="Shape 65"/>
        <p:cNvGrpSpPr/>
        <p:nvPr/>
      </p:nvGrpSpPr>
      <p:grpSpPr>
        <a:xfrm>
          <a:off x="0" y="0"/>
          <a:ext cx="0" cy="0"/>
          <a:chOff x="0" y="0"/>
          <a:chExt cx="0" cy="0"/>
        </a:xfrm>
      </p:grpSpPr>
      <p:pic>
        <p:nvPicPr>
          <p:cNvPr id="66" name="Google Shape;66;p28"/>
          <p:cNvPicPr preferRelativeResize="0"/>
          <p:nvPr/>
        </p:nvPicPr>
        <p:blipFill rotWithShape="1">
          <a:blip r:embed="rId2">
            <a:alphaModFix/>
          </a:blip>
          <a:srcRect b="0" l="0" r="0" t="0"/>
          <a:stretch/>
        </p:blipFill>
        <p:spPr>
          <a:xfrm>
            <a:off x="0" y="4672186"/>
            <a:ext cx="12192000" cy="2185814"/>
          </a:xfrm>
          <a:prstGeom prst="rect">
            <a:avLst/>
          </a:prstGeom>
          <a:noFill/>
          <a:ln>
            <a:noFill/>
          </a:ln>
        </p:spPr>
      </p:pic>
      <p:sp>
        <p:nvSpPr>
          <p:cNvPr id="67" name="Google Shape;67;p28"/>
          <p:cNvSpPr/>
          <p:nvPr/>
        </p:nvSpPr>
        <p:spPr>
          <a:xfrm>
            <a:off x="0" y="247972"/>
            <a:ext cx="12192000" cy="61140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8" name="Shape 68"/>
        <p:cNvGrpSpPr/>
        <p:nvPr/>
      </p:nvGrpSpPr>
      <p:grpSpPr>
        <a:xfrm>
          <a:off x="0" y="0"/>
          <a:ext cx="0" cy="0"/>
          <a:chOff x="0" y="0"/>
          <a:chExt cx="0" cy="0"/>
        </a:xfrm>
      </p:grpSpPr>
      <p:sp>
        <p:nvSpPr>
          <p:cNvPr id="69" name="Google Shape;69;p2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solidFill>
                  <a:srgbClr val="E6007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79730" lvl="0" marL="457200" algn="l">
              <a:spcBef>
                <a:spcPts val="560"/>
              </a:spcBef>
              <a:spcAft>
                <a:spcPts val="0"/>
              </a:spcAft>
              <a:buSzPts val="2380"/>
              <a:buChar char="•"/>
              <a:defRPr sz="2800">
                <a:solidFill>
                  <a:srgbClr val="7C3503"/>
                </a:solidFill>
                <a:latin typeface="Avenir"/>
                <a:ea typeface="Avenir"/>
                <a:cs typeface="Avenir"/>
                <a:sym typeface="Avenir"/>
              </a:defRPr>
            </a:lvl1pPr>
            <a:lvl2pPr indent="-358140" lvl="1" marL="914400" algn="l">
              <a:spcBef>
                <a:spcPts val="480"/>
              </a:spcBef>
              <a:spcAft>
                <a:spcPts val="0"/>
              </a:spcAft>
              <a:buSzPts val="2040"/>
              <a:buChar char="•"/>
              <a:defRPr sz="2400">
                <a:solidFill>
                  <a:srgbClr val="7C3503"/>
                </a:solidFill>
                <a:latin typeface="Avenir"/>
                <a:ea typeface="Avenir"/>
                <a:cs typeface="Avenir"/>
                <a:sym typeface="Avenir"/>
              </a:defRPr>
            </a:lvl2pPr>
            <a:lvl3pPr indent="-342900" lvl="2" marL="1371600" algn="l">
              <a:spcBef>
                <a:spcPts val="400"/>
              </a:spcBef>
              <a:spcAft>
                <a:spcPts val="0"/>
              </a:spcAft>
              <a:buSzPts val="1800"/>
              <a:buChar char="•"/>
              <a:defRPr sz="2000">
                <a:solidFill>
                  <a:srgbClr val="7C3503"/>
                </a:solidFill>
                <a:latin typeface="Avenir"/>
                <a:ea typeface="Avenir"/>
                <a:cs typeface="Avenir"/>
                <a:sym typeface="Avenir"/>
              </a:defRPr>
            </a:lvl3pPr>
            <a:lvl4pPr indent="-342900" lvl="3" marL="1828800" algn="l">
              <a:spcBef>
                <a:spcPts val="360"/>
              </a:spcBef>
              <a:spcAft>
                <a:spcPts val="0"/>
              </a:spcAft>
              <a:buSzPts val="1800"/>
              <a:buChar char="•"/>
              <a:defRPr sz="1800">
                <a:solidFill>
                  <a:srgbClr val="7C3503"/>
                </a:solidFill>
                <a:latin typeface="Avenir"/>
                <a:ea typeface="Avenir"/>
                <a:cs typeface="Avenir"/>
                <a:sym typeface="Avenir"/>
              </a:defRPr>
            </a:lvl4pPr>
            <a:lvl5pPr indent="-342900" lvl="4" marL="2286000" algn="l">
              <a:spcBef>
                <a:spcPts val="360"/>
              </a:spcBef>
              <a:spcAft>
                <a:spcPts val="0"/>
              </a:spcAft>
              <a:buSzPts val="1800"/>
              <a:buChar char="•"/>
              <a:defRPr sz="1800">
                <a:solidFill>
                  <a:srgbClr val="7C3503"/>
                </a:solidFill>
                <a:latin typeface="Avenir"/>
                <a:ea typeface="Avenir"/>
                <a:cs typeface="Avenir"/>
                <a:sym typeface="Avenir"/>
              </a:defRPr>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71" name="Google Shape;71;p2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79730" lvl="0" marL="457200" algn="l">
              <a:spcBef>
                <a:spcPts val="560"/>
              </a:spcBef>
              <a:spcAft>
                <a:spcPts val="0"/>
              </a:spcAft>
              <a:buSzPts val="2380"/>
              <a:buChar char="•"/>
              <a:defRPr sz="2800">
                <a:solidFill>
                  <a:srgbClr val="7C3503"/>
                </a:solidFill>
                <a:latin typeface="Avenir"/>
                <a:ea typeface="Avenir"/>
                <a:cs typeface="Avenir"/>
                <a:sym typeface="Avenir"/>
              </a:defRPr>
            </a:lvl1pPr>
            <a:lvl2pPr indent="-358140" lvl="1" marL="914400" algn="l">
              <a:spcBef>
                <a:spcPts val="480"/>
              </a:spcBef>
              <a:spcAft>
                <a:spcPts val="0"/>
              </a:spcAft>
              <a:buSzPts val="2040"/>
              <a:buChar char="•"/>
              <a:defRPr sz="2400">
                <a:solidFill>
                  <a:srgbClr val="7C3503"/>
                </a:solidFill>
                <a:latin typeface="Avenir"/>
                <a:ea typeface="Avenir"/>
                <a:cs typeface="Avenir"/>
                <a:sym typeface="Avenir"/>
              </a:defRPr>
            </a:lvl2pPr>
            <a:lvl3pPr indent="-342900" lvl="2" marL="1371600" algn="l">
              <a:spcBef>
                <a:spcPts val="400"/>
              </a:spcBef>
              <a:spcAft>
                <a:spcPts val="0"/>
              </a:spcAft>
              <a:buSzPts val="1800"/>
              <a:buChar char="•"/>
              <a:defRPr sz="2000">
                <a:solidFill>
                  <a:srgbClr val="7C3503"/>
                </a:solidFill>
                <a:latin typeface="Avenir"/>
                <a:ea typeface="Avenir"/>
                <a:cs typeface="Avenir"/>
                <a:sym typeface="Avenir"/>
              </a:defRPr>
            </a:lvl3pPr>
            <a:lvl4pPr indent="-342900" lvl="3" marL="1828800" algn="l">
              <a:spcBef>
                <a:spcPts val="360"/>
              </a:spcBef>
              <a:spcAft>
                <a:spcPts val="0"/>
              </a:spcAft>
              <a:buSzPts val="1800"/>
              <a:buChar char="•"/>
              <a:defRPr sz="1800">
                <a:solidFill>
                  <a:srgbClr val="7C3503"/>
                </a:solidFill>
                <a:latin typeface="Avenir"/>
                <a:ea typeface="Avenir"/>
                <a:cs typeface="Avenir"/>
                <a:sym typeface="Avenir"/>
              </a:defRPr>
            </a:lvl4pPr>
            <a:lvl5pPr indent="-342900" lvl="4" marL="2286000" algn="l">
              <a:spcBef>
                <a:spcPts val="360"/>
              </a:spcBef>
              <a:spcAft>
                <a:spcPts val="0"/>
              </a:spcAft>
              <a:buSzPts val="1800"/>
              <a:buChar char="•"/>
              <a:defRPr sz="1800">
                <a:solidFill>
                  <a:srgbClr val="7C3503"/>
                </a:solidFill>
                <a:latin typeface="Avenir"/>
                <a:ea typeface="Avenir"/>
                <a:cs typeface="Avenir"/>
                <a:sym typeface="Avenir"/>
              </a:defRPr>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72" name="Google Shape;72;p29"/>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1" sz="1400">
                <a:solidFill>
                  <a:srgbClr val="FFFFFF"/>
                </a:solidFill>
                <a:latin typeface="Arial"/>
                <a:ea typeface="Arial"/>
                <a:cs typeface="Arial"/>
                <a:sym typeface="Arial"/>
              </a:defRPr>
            </a:lvl1pPr>
            <a:lvl2pPr indent="0" lvl="1" marL="0" marR="0" algn="l">
              <a:spcBef>
                <a:spcPts val="0"/>
              </a:spcBef>
              <a:spcAft>
                <a:spcPts val="0"/>
              </a:spcAft>
              <a:buNone/>
              <a:defRPr b="1" sz="1400">
                <a:solidFill>
                  <a:srgbClr val="FFFFFF"/>
                </a:solidFill>
                <a:latin typeface="Arial"/>
                <a:ea typeface="Arial"/>
                <a:cs typeface="Arial"/>
                <a:sym typeface="Arial"/>
              </a:defRPr>
            </a:lvl2pPr>
            <a:lvl3pPr indent="0" lvl="2" marL="0" marR="0" algn="l">
              <a:spcBef>
                <a:spcPts val="0"/>
              </a:spcBef>
              <a:spcAft>
                <a:spcPts val="0"/>
              </a:spcAft>
              <a:buNone/>
              <a:defRPr b="1" sz="1400">
                <a:solidFill>
                  <a:srgbClr val="FFFFFF"/>
                </a:solidFill>
                <a:latin typeface="Arial"/>
                <a:ea typeface="Arial"/>
                <a:cs typeface="Arial"/>
                <a:sym typeface="Arial"/>
              </a:defRPr>
            </a:lvl3pPr>
            <a:lvl4pPr indent="0" lvl="3" marL="0" marR="0" algn="l">
              <a:spcBef>
                <a:spcPts val="0"/>
              </a:spcBef>
              <a:spcAft>
                <a:spcPts val="0"/>
              </a:spcAft>
              <a:buNone/>
              <a:defRPr b="1" sz="1400">
                <a:solidFill>
                  <a:srgbClr val="FFFFFF"/>
                </a:solidFill>
                <a:latin typeface="Arial"/>
                <a:ea typeface="Arial"/>
                <a:cs typeface="Arial"/>
                <a:sym typeface="Arial"/>
              </a:defRPr>
            </a:lvl4pPr>
            <a:lvl5pPr indent="0" lvl="4" marL="0" marR="0" algn="l">
              <a:spcBef>
                <a:spcPts val="0"/>
              </a:spcBef>
              <a:spcAft>
                <a:spcPts val="0"/>
              </a:spcAft>
              <a:buNone/>
              <a:defRPr b="1" sz="1400">
                <a:solidFill>
                  <a:srgbClr val="FFFFFF"/>
                </a:solidFill>
                <a:latin typeface="Arial"/>
                <a:ea typeface="Arial"/>
                <a:cs typeface="Arial"/>
                <a:sym typeface="Arial"/>
              </a:defRPr>
            </a:lvl5pPr>
            <a:lvl6pPr indent="0" lvl="5" marL="0" marR="0" algn="l">
              <a:spcBef>
                <a:spcPts val="0"/>
              </a:spcBef>
              <a:spcAft>
                <a:spcPts val="0"/>
              </a:spcAft>
              <a:buNone/>
              <a:defRPr b="1" sz="1400">
                <a:solidFill>
                  <a:srgbClr val="FFFFFF"/>
                </a:solidFill>
                <a:latin typeface="Arial"/>
                <a:ea typeface="Arial"/>
                <a:cs typeface="Arial"/>
                <a:sym typeface="Arial"/>
              </a:defRPr>
            </a:lvl6pPr>
            <a:lvl7pPr indent="0" lvl="6" marL="0" marR="0" algn="l">
              <a:spcBef>
                <a:spcPts val="0"/>
              </a:spcBef>
              <a:spcAft>
                <a:spcPts val="0"/>
              </a:spcAft>
              <a:buNone/>
              <a:defRPr b="1" sz="1400">
                <a:solidFill>
                  <a:srgbClr val="FFFFFF"/>
                </a:solidFill>
                <a:latin typeface="Arial"/>
                <a:ea typeface="Arial"/>
                <a:cs typeface="Arial"/>
                <a:sym typeface="Arial"/>
              </a:defRPr>
            </a:lvl7pPr>
            <a:lvl8pPr indent="0" lvl="7" marL="0" marR="0" algn="l">
              <a:spcBef>
                <a:spcPts val="0"/>
              </a:spcBef>
              <a:spcAft>
                <a:spcPts val="0"/>
              </a:spcAft>
              <a:buNone/>
              <a:defRPr b="1" sz="1400">
                <a:solidFill>
                  <a:srgbClr val="FFFFFF"/>
                </a:solidFill>
                <a:latin typeface="Arial"/>
                <a:ea typeface="Arial"/>
                <a:cs typeface="Arial"/>
                <a:sym typeface="Arial"/>
              </a:defRPr>
            </a:lvl8pPr>
            <a:lvl9pPr indent="0" lvl="8" marL="0" marR="0" algn="l">
              <a:spcBef>
                <a:spcPts val="0"/>
              </a:spcBef>
              <a:spcAft>
                <a:spcPts val="0"/>
              </a:spcAft>
              <a:buNone/>
              <a:defRPr b="1" sz="14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75" name="Shape 75"/>
        <p:cNvGrpSpPr/>
        <p:nvPr/>
      </p:nvGrpSpPr>
      <p:grpSpPr>
        <a:xfrm>
          <a:off x="0" y="0"/>
          <a:ext cx="0" cy="0"/>
          <a:chOff x="0" y="0"/>
          <a:chExt cx="0" cy="0"/>
        </a:xfrm>
      </p:grpSpPr>
      <p:sp>
        <p:nvSpPr>
          <p:cNvPr id="76" name="Google Shape;76;p30"/>
          <p:cNvSpPr txBox="1"/>
          <p:nvPr>
            <p:ph type="title"/>
          </p:nvPr>
        </p:nvSpPr>
        <p:spPr>
          <a:xfrm>
            <a:off x="609600" y="193468"/>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a:solidFill>
                  <a:srgbClr val="E6007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 type="body"/>
          </p:nvPr>
        </p:nvSpPr>
        <p:spPr>
          <a:xfrm>
            <a:off x="609600" y="2059031"/>
            <a:ext cx="10972800" cy="4417969"/>
          </a:xfrm>
          <a:prstGeom prst="rect">
            <a:avLst/>
          </a:prstGeom>
          <a:noFill/>
          <a:ln>
            <a:noFill/>
          </a:ln>
        </p:spPr>
        <p:txBody>
          <a:bodyPr anchorCtr="0" anchor="t" bIns="45700" lIns="91425" spcFirstLastPara="1" rIns="91425" wrap="square" tIns="45700">
            <a:noAutofit/>
          </a:bodyPr>
          <a:lstStyle>
            <a:lvl1pPr indent="-358140" lvl="0" marL="457200" algn="l">
              <a:spcBef>
                <a:spcPts val="480"/>
              </a:spcBef>
              <a:spcAft>
                <a:spcPts val="0"/>
              </a:spcAft>
              <a:buSzPts val="2040"/>
              <a:buChar char="•"/>
              <a:defRPr>
                <a:solidFill>
                  <a:srgbClr val="7C3503"/>
                </a:solidFill>
                <a:latin typeface="Avenir"/>
                <a:ea typeface="Avenir"/>
                <a:cs typeface="Avenir"/>
                <a:sym typeface="Avenir"/>
              </a:defRPr>
            </a:lvl1pPr>
            <a:lvl2pPr indent="-336550" lvl="1" marL="914400" algn="l">
              <a:spcBef>
                <a:spcPts val="400"/>
              </a:spcBef>
              <a:spcAft>
                <a:spcPts val="0"/>
              </a:spcAft>
              <a:buSzPts val="1700"/>
              <a:buChar char="•"/>
              <a:defRPr>
                <a:solidFill>
                  <a:srgbClr val="7C3503"/>
                </a:solidFill>
                <a:latin typeface="Avenir"/>
                <a:ea typeface="Avenir"/>
                <a:cs typeface="Avenir"/>
                <a:sym typeface="Avenir"/>
              </a:defRPr>
            </a:lvl2pPr>
            <a:lvl3pPr indent="-331469" lvl="2" marL="1371600" algn="l">
              <a:spcBef>
                <a:spcPts val="360"/>
              </a:spcBef>
              <a:spcAft>
                <a:spcPts val="0"/>
              </a:spcAft>
              <a:buSzPts val="1620"/>
              <a:buChar char="•"/>
              <a:defRPr>
                <a:solidFill>
                  <a:srgbClr val="7C3503"/>
                </a:solidFill>
                <a:latin typeface="Avenir"/>
                <a:ea typeface="Avenir"/>
                <a:cs typeface="Avenir"/>
                <a:sym typeface="Avenir"/>
              </a:defRPr>
            </a:lvl3pPr>
            <a:lvl4pPr indent="-330200" lvl="3" marL="1828800" algn="l">
              <a:spcBef>
                <a:spcPts val="320"/>
              </a:spcBef>
              <a:spcAft>
                <a:spcPts val="0"/>
              </a:spcAft>
              <a:buSzPts val="1600"/>
              <a:buChar char="•"/>
              <a:defRPr>
                <a:solidFill>
                  <a:srgbClr val="7C3503"/>
                </a:solidFill>
                <a:latin typeface="Avenir"/>
                <a:ea typeface="Avenir"/>
                <a:cs typeface="Avenir"/>
                <a:sym typeface="Avenir"/>
              </a:defRPr>
            </a:lvl4pPr>
            <a:lvl5pPr indent="-317500" lvl="4" marL="2286000" algn="l">
              <a:spcBef>
                <a:spcPts val="280"/>
              </a:spcBef>
              <a:spcAft>
                <a:spcPts val="0"/>
              </a:spcAft>
              <a:buSzPts val="1400"/>
              <a:buChar char="•"/>
              <a:defRPr>
                <a:solidFill>
                  <a:srgbClr val="7C3503"/>
                </a:solidFill>
                <a:latin typeface="Avenir"/>
                <a:ea typeface="Avenir"/>
                <a:cs typeface="Avenir"/>
                <a:sym typeface="Aveni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8" name="Google Shape;78;p30"/>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1" sz="1400">
                <a:solidFill>
                  <a:srgbClr val="FFFFFF"/>
                </a:solidFill>
                <a:latin typeface="Arial"/>
                <a:ea typeface="Arial"/>
                <a:cs typeface="Arial"/>
                <a:sym typeface="Arial"/>
              </a:defRPr>
            </a:lvl1pPr>
            <a:lvl2pPr indent="0" lvl="1" marL="0" marR="0" algn="l">
              <a:spcBef>
                <a:spcPts val="0"/>
              </a:spcBef>
              <a:spcAft>
                <a:spcPts val="0"/>
              </a:spcAft>
              <a:buNone/>
              <a:defRPr b="1" sz="1400">
                <a:solidFill>
                  <a:srgbClr val="FFFFFF"/>
                </a:solidFill>
                <a:latin typeface="Arial"/>
                <a:ea typeface="Arial"/>
                <a:cs typeface="Arial"/>
                <a:sym typeface="Arial"/>
              </a:defRPr>
            </a:lvl2pPr>
            <a:lvl3pPr indent="0" lvl="2" marL="0" marR="0" algn="l">
              <a:spcBef>
                <a:spcPts val="0"/>
              </a:spcBef>
              <a:spcAft>
                <a:spcPts val="0"/>
              </a:spcAft>
              <a:buNone/>
              <a:defRPr b="1" sz="1400">
                <a:solidFill>
                  <a:srgbClr val="FFFFFF"/>
                </a:solidFill>
                <a:latin typeface="Arial"/>
                <a:ea typeface="Arial"/>
                <a:cs typeface="Arial"/>
                <a:sym typeface="Arial"/>
              </a:defRPr>
            </a:lvl3pPr>
            <a:lvl4pPr indent="0" lvl="3" marL="0" marR="0" algn="l">
              <a:spcBef>
                <a:spcPts val="0"/>
              </a:spcBef>
              <a:spcAft>
                <a:spcPts val="0"/>
              </a:spcAft>
              <a:buNone/>
              <a:defRPr b="1" sz="1400">
                <a:solidFill>
                  <a:srgbClr val="FFFFFF"/>
                </a:solidFill>
                <a:latin typeface="Arial"/>
                <a:ea typeface="Arial"/>
                <a:cs typeface="Arial"/>
                <a:sym typeface="Arial"/>
              </a:defRPr>
            </a:lvl4pPr>
            <a:lvl5pPr indent="0" lvl="4" marL="0" marR="0" algn="l">
              <a:spcBef>
                <a:spcPts val="0"/>
              </a:spcBef>
              <a:spcAft>
                <a:spcPts val="0"/>
              </a:spcAft>
              <a:buNone/>
              <a:defRPr b="1" sz="1400">
                <a:solidFill>
                  <a:srgbClr val="FFFFFF"/>
                </a:solidFill>
                <a:latin typeface="Arial"/>
                <a:ea typeface="Arial"/>
                <a:cs typeface="Arial"/>
                <a:sym typeface="Arial"/>
              </a:defRPr>
            </a:lvl5pPr>
            <a:lvl6pPr indent="0" lvl="5" marL="0" marR="0" algn="l">
              <a:spcBef>
                <a:spcPts val="0"/>
              </a:spcBef>
              <a:spcAft>
                <a:spcPts val="0"/>
              </a:spcAft>
              <a:buNone/>
              <a:defRPr b="1" sz="1400">
                <a:solidFill>
                  <a:srgbClr val="FFFFFF"/>
                </a:solidFill>
                <a:latin typeface="Arial"/>
                <a:ea typeface="Arial"/>
                <a:cs typeface="Arial"/>
                <a:sym typeface="Arial"/>
              </a:defRPr>
            </a:lvl6pPr>
            <a:lvl7pPr indent="0" lvl="6" marL="0" marR="0" algn="l">
              <a:spcBef>
                <a:spcPts val="0"/>
              </a:spcBef>
              <a:spcAft>
                <a:spcPts val="0"/>
              </a:spcAft>
              <a:buNone/>
              <a:defRPr b="1" sz="1400">
                <a:solidFill>
                  <a:srgbClr val="FFFFFF"/>
                </a:solidFill>
                <a:latin typeface="Arial"/>
                <a:ea typeface="Arial"/>
                <a:cs typeface="Arial"/>
                <a:sym typeface="Arial"/>
              </a:defRPr>
            </a:lvl7pPr>
            <a:lvl8pPr indent="0" lvl="7" marL="0" marR="0" algn="l">
              <a:spcBef>
                <a:spcPts val="0"/>
              </a:spcBef>
              <a:spcAft>
                <a:spcPts val="0"/>
              </a:spcAft>
              <a:buNone/>
              <a:defRPr b="1" sz="1400">
                <a:solidFill>
                  <a:srgbClr val="FFFFFF"/>
                </a:solidFill>
                <a:latin typeface="Arial"/>
                <a:ea typeface="Arial"/>
                <a:cs typeface="Arial"/>
                <a:sym typeface="Arial"/>
              </a:defRPr>
            </a:lvl8pPr>
            <a:lvl9pPr indent="0" lvl="8" marL="0" marR="0" algn="l">
              <a:spcBef>
                <a:spcPts val="0"/>
              </a:spcBef>
              <a:spcAft>
                <a:spcPts val="0"/>
              </a:spcAft>
              <a:buNone/>
              <a:defRPr b="1" sz="14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1" name="Google Shape;81;p30"/>
          <p:cNvPicPr preferRelativeResize="0"/>
          <p:nvPr/>
        </p:nvPicPr>
        <p:blipFill rotWithShape="1">
          <a:blip r:embed="rId2">
            <a:alphaModFix/>
          </a:blip>
          <a:srcRect b="0" l="0" r="0" t="0"/>
          <a:stretch/>
        </p:blipFill>
        <p:spPr>
          <a:xfrm rot="-158948">
            <a:off x="-21517" y="1146878"/>
            <a:ext cx="6113455" cy="5923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82" name="Shape 82"/>
        <p:cNvGrpSpPr/>
        <p:nvPr/>
      </p:nvGrpSpPr>
      <p:grpSpPr>
        <a:xfrm>
          <a:off x="0" y="0"/>
          <a:ext cx="0" cy="0"/>
          <a:chOff x="0" y="0"/>
          <a:chExt cx="0" cy="0"/>
        </a:xfrm>
      </p:grpSpPr>
      <p:sp>
        <p:nvSpPr>
          <p:cNvPr id="83" name="Google Shape;83;p33"/>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a:solidFill>
                  <a:srgbClr val="E6007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3"/>
          <p:cNvSpPr txBox="1"/>
          <p:nvPr>
            <p:ph idx="1" type="subTitle"/>
          </p:nvPr>
        </p:nvSpPr>
        <p:spPr>
          <a:xfrm>
            <a:off x="914400" y="3657600"/>
            <a:ext cx="8534400" cy="1752600"/>
          </a:xfrm>
          <a:prstGeom prst="rect">
            <a:avLst/>
          </a:prstGeom>
          <a:noFill/>
          <a:ln>
            <a:noFill/>
          </a:ln>
        </p:spPr>
        <p:txBody>
          <a:bodyPr anchorCtr="0" anchor="t" bIns="45700" lIns="91425" spcFirstLastPara="1" rIns="91425" wrap="square" tIns="45700">
            <a:noAutofit/>
          </a:bodyPr>
          <a:lstStyle>
            <a:lvl1pPr lvl="0" algn="l">
              <a:spcBef>
                <a:spcPts val="480"/>
              </a:spcBef>
              <a:spcAft>
                <a:spcPts val="0"/>
              </a:spcAft>
              <a:buSzPts val="2040"/>
              <a:buNone/>
              <a:defRPr>
                <a:solidFill>
                  <a:srgbClr val="7C3503"/>
                </a:solidFill>
                <a:latin typeface="Avenir"/>
                <a:ea typeface="Avenir"/>
                <a:cs typeface="Avenir"/>
                <a:sym typeface="Avenir"/>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p:txBody>
      </p:sp>
      <p:sp>
        <p:nvSpPr>
          <p:cNvPr id="85" name="Google Shape;85;p33"/>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3"/>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marR="0" algn="l">
              <a:spcBef>
                <a:spcPts val="0"/>
              </a:spcBef>
              <a:spcAft>
                <a:spcPts val="0"/>
              </a:spcAft>
              <a:buNone/>
              <a:defRPr b="1" sz="1400">
                <a:solidFill>
                  <a:srgbClr val="FFFFFF"/>
                </a:solidFill>
                <a:latin typeface="Arial"/>
                <a:ea typeface="Arial"/>
                <a:cs typeface="Arial"/>
                <a:sym typeface="Arial"/>
              </a:defRPr>
            </a:lvl1pPr>
            <a:lvl2pPr indent="0" lvl="1" marL="0" marR="0" algn="l">
              <a:spcBef>
                <a:spcPts val="0"/>
              </a:spcBef>
              <a:spcAft>
                <a:spcPts val="0"/>
              </a:spcAft>
              <a:buNone/>
              <a:defRPr b="1" sz="1400">
                <a:solidFill>
                  <a:srgbClr val="FFFFFF"/>
                </a:solidFill>
                <a:latin typeface="Arial"/>
                <a:ea typeface="Arial"/>
                <a:cs typeface="Arial"/>
                <a:sym typeface="Arial"/>
              </a:defRPr>
            </a:lvl2pPr>
            <a:lvl3pPr indent="0" lvl="2" marL="0" marR="0" algn="l">
              <a:spcBef>
                <a:spcPts val="0"/>
              </a:spcBef>
              <a:spcAft>
                <a:spcPts val="0"/>
              </a:spcAft>
              <a:buNone/>
              <a:defRPr b="1" sz="1400">
                <a:solidFill>
                  <a:srgbClr val="FFFFFF"/>
                </a:solidFill>
                <a:latin typeface="Arial"/>
                <a:ea typeface="Arial"/>
                <a:cs typeface="Arial"/>
                <a:sym typeface="Arial"/>
              </a:defRPr>
            </a:lvl3pPr>
            <a:lvl4pPr indent="0" lvl="3" marL="0" marR="0" algn="l">
              <a:spcBef>
                <a:spcPts val="0"/>
              </a:spcBef>
              <a:spcAft>
                <a:spcPts val="0"/>
              </a:spcAft>
              <a:buNone/>
              <a:defRPr b="1" sz="1400">
                <a:solidFill>
                  <a:srgbClr val="FFFFFF"/>
                </a:solidFill>
                <a:latin typeface="Arial"/>
                <a:ea typeface="Arial"/>
                <a:cs typeface="Arial"/>
                <a:sym typeface="Arial"/>
              </a:defRPr>
            </a:lvl4pPr>
            <a:lvl5pPr indent="0" lvl="4" marL="0" marR="0" algn="l">
              <a:spcBef>
                <a:spcPts val="0"/>
              </a:spcBef>
              <a:spcAft>
                <a:spcPts val="0"/>
              </a:spcAft>
              <a:buNone/>
              <a:defRPr b="1" sz="1400">
                <a:solidFill>
                  <a:srgbClr val="FFFFFF"/>
                </a:solidFill>
                <a:latin typeface="Arial"/>
                <a:ea typeface="Arial"/>
                <a:cs typeface="Arial"/>
                <a:sym typeface="Arial"/>
              </a:defRPr>
            </a:lvl5pPr>
            <a:lvl6pPr indent="0" lvl="5" marL="0" marR="0" algn="l">
              <a:spcBef>
                <a:spcPts val="0"/>
              </a:spcBef>
              <a:spcAft>
                <a:spcPts val="0"/>
              </a:spcAft>
              <a:buNone/>
              <a:defRPr b="1" sz="1400">
                <a:solidFill>
                  <a:srgbClr val="FFFFFF"/>
                </a:solidFill>
                <a:latin typeface="Arial"/>
                <a:ea typeface="Arial"/>
                <a:cs typeface="Arial"/>
                <a:sym typeface="Arial"/>
              </a:defRPr>
            </a:lvl6pPr>
            <a:lvl7pPr indent="0" lvl="6" marL="0" marR="0" algn="l">
              <a:spcBef>
                <a:spcPts val="0"/>
              </a:spcBef>
              <a:spcAft>
                <a:spcPts val="0"/>
              </a:spcAft>
              <a:buNone/>
              <a:defRPr b="1" sz="1400">
                <a:solidFill>
                  <a:srgbClr val="FFFFFF"/>
                </a:solidFill>
                <a:latin typeface="Arial"/>
                <a:ea typeface="Arial"/>
                <a:cs typeface="Arial"/>
                <a:sym typeface="Arial"/>
              </a:defRPr>
            </a:lvl7pPr>
            <a:lvl8pPr indent="0" lvl="7" marL="0" marR="0" algn="l">
              <a:spcBef>
                <a:spcPts val="0"/>
              </a:spcBef>
              <a:spcAft>
                <a:spcPts val="0"/>
              </a:spcAft>
              <a:buNone/>
              <a:defRPr b="1" sz="1400">
                <a:solidFill>
                  <a:srgbClr val="FFFFFF"/>
                </a:solidFill>
                <a:latin typeface="Arial"/>
                <a:ea typeface="Arial"/>
                <a:cs typeface="Arial"/>
                <a:sym typeface="Arial"/>
              </a:defRPr>
            </a:lvl8pPr>
            <a:lvl9pPr indent="0" lvl="8" marL="0" marR="0" algn="l">
              <a:spcBef>
                <a:spcPts val="0"/>
              </a:spcBef>
              <a:spcAft>
                <a:spcPts val="0"/>
              </a:spcAft>
              <a:buNone/>
              <a:defRPr b="1" sz="14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theme" Target="../theme/theme1.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p:nvPr/>
        </p:nvSpPr>
        <p:spPr>
          <a:xfrm>
            <a:off x="0" y="220663"/>
            <a:ext cx="12192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2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000" u="none" cap="none" strike="noStrike">
                <a:solidFill>
                  <a:srgbClr val="E6007F"/>
                </a:solidFill>
                <a:latin typeface="Avenir"/>
                <a:ea typeface="Avenir"/>
                <a:cs typeface="Avenir"/>
                <a:sym typeface="Avenir"/>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12" name="Google Shape;12;p23"/>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rgbClr val="7C3503"/>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rgbClr val="7C3503"/>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rgbClr val="7C3503"/>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rgbClr val="7C3503"/>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rgbClr val="7C3503"/>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3" name="Google Shape;13;p23"/>
          <p:cNvSpPr/>
          <p:nvPr/>
        </p:nvSpPr>
        <p:spPr>
          <a:xfrm>
            <a:off x="0" y="1"/>
            <a:ext cx="12192000" cy="3651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Google Shape;14;p23"/>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23"/>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23"/>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rtl="0" algn="l">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rtl="0" algn="l">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rtl="0" algn="l">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rtl="0" algn="l">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rtl="0" algn="l">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rtl="0" algn="l">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rtl="0" algn="l">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rtl="0" algn="l">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27"/>
          <p:cNvSpPr/>
          <p:nvPr/>
        </p:nvSpPr>
        <p:spPr>
          <a:xfrm>
            <a:off x="0" y="220663"/>
            <a:ext cx="12192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27"/>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59" name="Google Shape;59;p27"/>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60" name="Google Shape;60;p27"/>
          <p:cNvSpPr/>
          <p:nvPr/>
        </p:nvSpPr>
        <p:spPr>
          <a:xfrm>
            <a:off x="0" y="1"/>
            <a:ext cx="12192000" cy="3651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27"/>
          <p:cNvSpPr txBox="1"/>
          <p:nvPr>
            <p:ph idx="10" type="dt"/>
          </p:nvPr>
        </p:nvSpPr>
        <p:spPr>
          <a:xfrm>
            <a:off x="609600" y="19051"/>
            <a:ext cx="3860800" cy="32861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27"/>
          <p:cNvSpPr txBox="1"/>
          <p:nvPr>
            <p:ph idx="11" type="ftr"/>
          </p:nvPr>
        </p:nvSpPr>
        <p:spPr>
          <a:xfrm>
            <a:off x="4572000" y="19051"/>
            <a:ext cx="5486400" cy="32861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27"/>
          <p:cNvSpPr txBox="1"/>
          <p:nvPr>
            <p:ph idx="12" type="sldNum"/>
          </p:nvPr>
        </p:nvSpPr>
        <p:spPr>
          <a:xfrm>
            <a:off x="10160000" y="19051"/>
            <a:ext cx="1422400" cy="328613"/>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1" sz="1400">
                <a:solidFill>
                  <a:srgbClr val="FFFFFF"/>
                </a:solidFill>
                <a:latin typeface="Arial"/>
                <a:ea typeface="Arial"/>
                <a:cs typeface="Arial"/>
                <a:sym typeface="Arial"/>
              </a:defRPr>
            </a:lvl1pPr>
            <a:lvl2pPr indent="0" lvl="1" marL="0" marR="0" rtl="0" algn="l">
              <a:spcBef>
                <a:spcPts val="0"/>
              </a:spcBef>
              <a:spcAft>
                <a:spcPts val="0"/>
              </a:spcAft>
              <a:buNone/>
              <a:defRPr b="1" sz="1400">
                <a:solidFill>
                  <a:srgbClr val="FFFFFF"/>
                </a:solidFill>
                <a:latin typeface="Arial"/>
                <a:ea typeface="Arial"/>
                <a:cs typeface="Arial"/>
                <a:sym typeface="Arial"/>
              </a:defRPr>
            </a:lvl2pPr>
            <a:lvl3pPr indent="0" lvl="2" marL="0" marR="0" rtl="0" algn="l">
              <a:spcBef>
                <a:spcPts val="0"/>
              </a:spcBef>
              <a:spcAft>
                <a:spcPts val="0"/>
              </a:spcAft>
              <a:buNone/>
              <a:defRPr b="1" sz="1400">
                <a:solidFill>
                  <a:srgbClr val="FFFFFF"/>
                </a:solidFill>
                <a:latin typeface="Arial"/>
                <a:ea typeface="Arial"/>
                <a:cs typeface="Arial"/>
                <a:sym typeface="Arial"/>
              </a:defRPr>
            </a:lvl3pPr>
            <a:lvl4pPr indent="0" lvl="3" marL="0" marR="0" rtl="0" algn="l">
              <a:spcBef>
                <a:spcPts val="0"/>
              </a:spcBef>
              <a:spcAft>
                <a:spcPts val="0"/>
              </a:spcAft>
              <a:buNone/>
              <a:defRPr b="1" sz="1400">
                <a:solidFill>
                  <a:srgbClr val="FFFFFF"/>
                </a:solidFill>
                <a:latin typeface="Arial"/>
                <a:ea typeface="Arial"/>
                <a:cs typeface="Arial"/>
                <a:sym typeface="Arial"/>
              </a:defRPr>
            </a:lvl4pPr>
            <a:lvl5pPr indent="0" lvl="4" marL="0" marR="0" rtl="0" algn="l">
              <a:spcBef>
                <a:spcPts val="0"/>
              </a:spcBef>
              <a:spcAft>
                <a:spcPts val="0"/>
              </a:spcAft>
              <a:buNone/>
              <a:defRPr b="1" sz="1400">
                <a:solidFill>
                  <a:srgbClr val="FFFFFF"/>
                </a:solidFill>
                <a:latin typeface="Arial"/>
                <a:ea typeface="Arial"/>
                <a:cs typeface="Arial"/>
                <a:sym typeface="Arial"/>
              </a:defRPr>
            </a:lvl5pPr>
            <a:lvl6pPr indent="0" lvl="5" marL="0" marR="0" rtl="0" algn="l">
              <a:spcBef>
                <a:spcPts val="0"/>
              </a:spcBef>
              <a:spcAft>
                <a:spcPts val="0"/>
              </a:spcAft>
              <a:buNone/>
              <a:defRPr b="1" sz="1400">
                <a:solidFill>
                  <a:srgbClr val="FFFFFF"/>
                </a:solidFill>
                <a:latin typeface="Arial"/>
                <a:ea typeface="Arial"/>
                <a:cs typeface="Arial"/>
                <a:sym typeface="Arial"/>
              </a:defRPr>
            </a:lvl6pPr>
            <a:lvl7pPr indent="0" lvl="6" marL="0" marR="0" rtl="0" algn="l">
              <a:spcBef>
                <a:spcPts val="0"/>
              </a:spcBef>
              <a:spcAft>
                <a:spcPts val="0"/>
              </a:spcAft>
              <a:buNone/>
              <a:defRPr b="1" sz="1400">
                <a:solidFill>
                  <a:srgbClr val="FFFFFF"/>
                </a:solidFill>
                <a:latin typeface="Arial"/>
                <a:ea typeface="Arial"/>
                <a:cs typeface="Arial"/>
                <a:sym typeface="Arial"/>
              </a:defRPr>
            </a:lvl7pPr>
            <a:lvl8pPr indent="0" lvl="7" marL="0" marR="0" rtl="0" algn="l">
              <a:spcBef>
                <a:spcPts val="0"/>
              </a:spcBef>
              <a:spcAft>
                <a:spcPts val="0"/>
              </a:spcAft>
              <a:buNone/>
              <a:defRPr b="1" sz="1400">
                <a:solidFill>
                  <a:srgbClr val="FFFFFF"/>
                </a:solidFill>
                <a:latin typeface="Arial"/>
                <a:ea typeface="Arial"/>
                <a:cs typeface="Arial"/>
                <a:sym typeface="Arial"/>
              </a:defRPr>
            </a:lvl8pPr>
            <a:lvl9pPr indent="0" lvl="8" marL="0" marR="0" rtl="0" algn="l">
              <a:spcBef>
                <a:spcPts val="0"/>
              </a:spcBef>
              <a:spcAft>
                <a:spcPts val="0"/>
              </a:spcAft>
              <a:buNone/>
              <a:defRPr b="1" sz="14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4" name="Google Shape;64;p27"/>
          <p:cNvPicPr preferRelativeResize="0"/>
          <p:nvPr/>
        </p:nvPicPr>
        <p:blipFill rotWithShape="1">
          <a:blip r:embed="rId1">
            <a:alphaModFix/>
          </a:blip>
          <a:srcRect b="0" l="0" r="0" t="0"/>
          <a:stretch/>
        </p:blipFill>
        <p:spPr>
          <a:xfrm>
            <a:off x="0" y="-15671"/>
            <a:ext cx="12192000" cy="68839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53.png"/><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51.png"/><Relationship Id="rId5" Type="http://schemas.openxmlformats.org/officeDocument/2006/relationships/image" Target="../media/image49.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4.jp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9.png"/><Relationship Id="rId5" Type="http://schemas.openxmlformats.org/officeDocument/2006/relationships/image" Target="../media/image27.png"/><Relationship Id="rId6"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jp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525953" y="2524241"/>
            <a:ext cx="11398454" cy="91662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br>
              <a:rPr lang="en-US" sz="2800"/>
            </a:br>
            <a:r>
              <a:rPr lang="en-US" sz="5000"/>
              <a:t>Acceso a servicios de salud reproductiva</a:t>
            </a:r>
            <a:br>
              <a:rPr lang="en-US" sz="5000"/>
            </a:br>
            <a:r>
              <a:rPr lang="en-US" sz="4000"/>
              <a:t>Barreras para adolescentes menores de 15 años</a:t>
            </a:r>
            <a:br>
              <a:rPr lang="en-US" sz="2800"/>
            </a:br>
            <a:endParaRPr sz="2800"/>
          </a:p>
        </p:txBody>
      </p:sp>
      <p:pic>
        <p:nvPicPr>
          <p:cNvPr descr="Logotipo, nombre de la empresa&#10;&#10;Descripción generada automáticamente" id="132" name="Google Shape;132;p1"/>
          <p:cNvPicPr preferRelativeResize="0"/>
          <p:nvPr/>
        </p:nvPicPr>
        <p:blipFill rotWithShape="1">
          <a:blip r:embed="rId3">
            <a:alphaModFix/>
          </a:blip>
          <a:srcRect b="0" l="0" r="0" t="0"/>
          <a:stretch/>
        </p:blipFill>
        <p:spPr>
          <a:xfrm>
            <a:off x="271861" y="89594"/>
            <a:ext cx="2650330" cy="1277468"/>
          </a:xfrm>
          <a:prstGeom prst="rect">
            <a:avLst/>
          </a:prstGeom>
          <a:noFill/>
          <a:ln>
            <a:noFill/>
          </a:ln>
        </p:spPr>
      </p:pic>
      <p:sp>
        <p:nvSpPr>
          <p:cNvPr id="133" name="Google Shape;133;p1"/>
          <p:cNvSpPr/>
          <p:nvPr/>
        </p:nvSpPr>
        <p:spPr>
          <a:xfrm>
            <a:off x="900511" y="3258105"/>
            <a:ext cx="10649338" cy="2396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4" name="Google Shape;134;p1"/>
          <p:cNvPicPr preferRelativeResize="0"/>
          <p:nvPr/>
        </p:nvPicPr>
        <p:blipFill rotWithShape="1">
          <a:blip r:embed="rId4">
            <a:alphaModFix/>
          </a:blip>
          <a:srcRect b="0" l="0" r="0" t="0"/>
          <a:stretch/>
        </p:blipFill>
        <p:spPr>
          <a:xfrm>
            <a:off x="7636476" y="3064878"/>
            <a:ext cx="4287931" cy="3730500"/>
          </a:xfrm>
          <a:prstGeom prst="rect">
            <a:avLst/>
          </a:prstGeom>
          <a:noFill/>
          <a:ln>
            <a:noFill/>
          </a:ln>
        </p:spPr>
      </p:pic>
      <p:pic>
        <p:nvPicPr>
          <p:cNvPr id="135" name="Google Shape;135;p1"/>
          <p:cNvPicPr preferRelativeResize="0"/>
          <p:nvPr/>
        </p:nvPicPr>
        <p:blipFill rotWithShape="1">
          <a:blip r:embed="rId5">
            <a:alphaModFix/>
          </a:blip>
          <a:srcRect b="0" l="3748" r="4586" t="0"/>
          <a:stretch/>
        </p:blipFill>
        <p:spPr>
          <a:xfrm>
            <a:off x="1" y="5286834"/>
            <a:ext cx="12191999" cy="1647229"/>
          </a:xfrm>
          <a:prstGeom prst="rect">
            <a:avLst/>
          </a:prstGeom>
          <a:noFill/>
          <a:ln>
            <a:noFill/>
          </a:ln>
        </p:spPr>
      </p:pic>
      <p:sp>
        <p:nvSpPr>
          <p:cNvPr id="136" name="Google Shape;136;p1"/>
          <p:cNvSpPr txBox="1"/>
          <p:nvPr/>
        </p:nvSpPr>
        <p:spPr>
          <a:xfrm>
            <a:off x="260855" y="6012180"/>
            <a:ext cx="355738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Dra. Karen Padilla</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Gerente de Programa, Ipas CAM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txBox="1"/>
          <p:nvPr/>
        </p:nvSpPr>
        <p:spPr>
          <a:xfrm>
            <a:off x="762000" y="685800"/>
            <a:ext cx="10972800" cy="990600"/>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lang="en-US" sz="4000">
                <a:solidFill>
                  <a:srgbClr val="E6007F"/>
                </a:solidFill>
                <a:latin typeface="Avenir"/>
                <a:ea typeface="Avenir"/>
                <a:cs typeface="Avenir"/>
                <a:sym typeface="Avenir"/>
              </a:rPr>
              <a:t>MEXICO</a:t>
            </a:r>
            <a:endParaRPr/>
          </a:p>
        </p:txBody>
      </p:sp>
      <p:sp>
        <p:nvSpPr>
          <p:cNvPr id="218" name="Google Shape;218;p10"/>
          <p:cNvSpPr txBox="1"/>
          <p:nvPr/>
        </p:nvSpPr>
        <p:spPr>
          <a:xfrm>
            <a:off x="479310" y="2099104"/>
            <a:ext cx="5987715" cy="3597543"/>
          </a:xfrm>
          <a:prstGeom prst="rect">
            <a:avLst/>
          </a:prstGeom>
          <a:noFill/>
          <a:ln>
            <a:noFill/>
          </a:ln>
        </p:spPr>
        <p:txBody>
          <a:bodyPr anchorCtr="0" anchor="t" bIns="45700" lIns="91425" spcFirstLastPara="1" rIns="91425" wrap="square" tIns="45700">
            <a:noAutofit/>
          </a:bodyPr>
          <a:lstStyle/>
          <a:p>
            <a:pPr indent="-182563" lvl="0" marL="182563" marR="0" rtl="0" algn="l">
              <a:spcBef>
                <a:spcPts val="0"/>
              </a:spcBef>
              <a:spcAft>
                <a:spcPts val="0"/>
              </a:spcAft>
              <a:buClr>
                <a:schemeClr val="accent1"/>
              </a:buClr>
              <a:buSzPts val="2040"/>
              <a:buFont typeface="Arial"/>
              <a:buChar char="•"/>
            </a:pPr>
            <a:r>
              <a:rPr lang="en-US" sz="2400">
                <a:solidFill>
                  <a:srgbClr val="522380"/>
                </a:solidFill>
                <a:latin typeface="Avenir"/>
                <a:ea typeface="Avenir"/>
                <a:cs typeface="Avenir"/>
                <a:sym typeface="Avenir"/>
              </a:rPr>
              <a:t>ILE por causales en todas las entidades estatales</a:t>
            </a:r>
            <a:r>
              <a:rPr lang="en-US" sz="2400">
                <a:solidFill>
                  <a:srgbClr val="685951"/>
                </a:solidFill>
                <a:latin typeface="Avenir"/>
                <a:ea typeface="Avenir"/>
                <a:cs typeface="Avenir"/>
                <a:sym typeface="Avenir"/>
              </a:rPr>
              <a:t>.</a:t>
            </a:r>
            <a:endParaRPr/>
          </a:p>
          <a:p>
            <a:pPr indent="-182563" lvl="0" marL="182563" marR="0" rtl="0" algn="l">
              <a:spcBef>
                <a:spcPts val="480"/>
              </a:spcBef>
              <a:spcAft>
                <a:spcPts val="0"/>
              </a:spcAft>
              <a:buClr>
                <a:schemeClr val="accent1"/>
              </a:buClr>
              <a:buSzPts val="2040"/>
              <a:buFont typeface="Arial"/>
              <a:buChar char="•"/>
            </a:pPr>
            <a:r>
              <a:rPr lang="en-US" sz="2400">
                <a:solidFill>
                  <a:srgbClr val="685951"/>
                </a:solidFill>
                <a:latin typeface="Avenir"/>
                <a:ea typeface="Avenir"/>
                <a:cs typeface="Avenir"/>
                <a:sym typeface="Avenir"/>
              </a:rPr>
              <a:t>234,513 casos de las cuales:</a:t>
            </a:r>
            <a:endParaRPr/>
          </a:p>
          <a:p>
            <a:pPr indent="-182563" lvl="1" marL="457200" marR="0" rtl="0" algn="l">
              <a:spcBef>
                <a:spcPts val="400"/>
              </a:spcBef>
              <a:spcAft>
                <a:spcPts val="0"/>
              </a:spcAft>
              <a:buClr>
                <a:schemeClr val="accent1"/>
              </a:buClr>
              <a:buSzPts val="1700"/>
              <a:buFont typeface="Arial"/>
              <a:buChar char="•"/>
            </a:pPr>
            <a:r>
              <a:rPr b="0" i="0" lang="en-US" sz="2000" u="none" cap="none" strike="noStrike">
                <a:solidFill>
                  <a:srgbClr val="685951"/>
                </a:solidFill>
                <a:latin typeface="Avenir"/>
                <a:ea typeface="Avenir"/>
                <a:cs typeface="Avenir"/>
                <a:sym typeface="Avenir"/>
              </a:rPr>
              <a:t>162,189 fueron en la CDMX</a:t>
            </a:r>
            <a:endParaRPr/>
          </a:p>
          <a:p>
            <a:pPr indent="-182563" lvl="1" marL="457200" marR="0" rtl="0" algn="l">
              <a:spcBef>
                <a:spcPts val="400"/>
              </a:spcBef>
              <a:spcAft>
                <a:spcPts val="0"/>
              </a:spcAft>
              <a:buClr>
                <a:schemeClr val="accent1"/>
              </a:buClr>
              <a:buSzPts val="1700"/>
              <a:buFont typeface="Arial"/>
              <a:buChar char="•"/>
            </a:pPr>
            <a:r>
              <a:rPr b="0" i="0" lang="en-US" sz="2000" u="none" cap="none" strike="noStrike">
                <a:solidFill>
                  <a:srgbClr val="685951"/>
                </a:solidFill>
                <a:latin typeface="Avenir"/>
                <a:ea typeface="Avenir"/>
                <a:cs typeface="Avenir"/>
                <a:sym typeface="Avenir"/>
              </a:rPr>
              <a:t>63,086 en el Estado de Mexico</a:t>
            </a:r>
            <a:endParaRPr/>
          </a:p>
          <a:p>
            <a:pPr indent="-182563" lvl="1" marL="457200" marR="0" rtl="0" algn="l">
              <a:spcBef>
                <a:spcPts val="400"/>
              </a:spcBef>
              <a:spcAft>
                <a:spcPts val="0"/>
              </a:spcAft>
              <a:buClr>
                <a:schemeClr val="accent1"/>
              </a:buClr>
              <a:buSzPts val="1700"/>
              <a:buFont typeface="Arial"/>
              <a:buChar char="•"/>
            </a:pPr>
            <a:r>
              <a:rPr b="0" i="0" lang="en-US" sz="2000" u="none" cap="none" strike="noStrike">
                <a:solidFill>
                  <a:srgbClr val="685951"/>
                </a:solidFill>
                <a:latin typeface="Avenir"/>
                <a:ea typeface="Avenir"/>
                <a:cs typeface="Avenir"/>
                <a:sym typeface="Avenir"/>
              </a:rPr>
              <a:t>Solo el 0.7 % ha sido en adolescentes entre 11 y 14 años</a:t>
            </a:r>
            <a:endParaRPr/>
          </a:p>
        </p:txBody>
      </p:sp>
      <p:pic>
        <p:nvPicPr>
          <p:cNvPr id="219" name="Google Shape;219;p10"/>
          <p:cNvPicPr preferRelativeResize="0"/>
          <p:nvPr/>
        </p:nvPicPr>
        <p:blipFill rotWithShape="1">
          <a:blip r:embed="rId3">
            <a:alphaModFix/>
          </a:blip>
          <a:srcRect b="0" l="0" r="0" t="0"/>
          <a:stretch/>
        </p:blipFill>
        <p:spPr>
          <a:xfrm>
            <a:off x="6669025" y="1910733"/>
            <a:ext cx="5043665" cy="37859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1"/>
          <p:cNvSpPr txBox="1"/>
          <p:nvPr>
            <p:ph idx="1" type="body"/>
          </p:nvPr>
        </p:nvSpPr>
        <p:spPr>
          <a:xfrm>
            <a:off x="358140" y="1234440"/>
            <a:ext cx="9791700" cy="4343400"/>
          </a:xfrm>
          <a:prstGeom prst="rect">
            <a:avLst/>
          </a:prstGeom>
          <a:noFill/>
          <a:ln>
            <a:noFill/>
          </a:ln>
        </p:spPr>
        <p:txBody>
          <a:bodyPr anchorCtr="0" anchor="t" bIns="45700" lIns="91425" spcFirstLastPara="1" rIns="91425" wrap="square" tIns="45700">
            <a:normAutofit fontScale="92500" lnSpcReduction="10000"/>
          </a:bodyPr>
          <a:lstStyle/>
          <a:p>
            <a:pPr indent="-182563" lvl="0" marL="182563" rtl="0" algn="l">
              <a:spcBef>
                <a:spcPts val="0"/>
              </a:spcBef>
              <a:spcAft>
                <a:spcPts val="0"/>
              </a:spcAft>
              <a:buSzPct val="85000"/>
              <a:buChar char="•"/>
            </a:pPr>
            <a:r>
              <a:rPr lang="en-US">
                <a:solidFill>
                  <a:srgbClr val="522380"/>
                </a:solidFill>
                <a:latin typeface="Avenir"/>
                <a:ea typeface="Avenir"/>
                <a:cs typeface="Avenir"/>
                <a:sym typeface="Avenir"/>
              </a:rPr>
              <a:t>En 2006 Nicaragua penalizó el aborto terapéutico</a:t>
            </a:r>
            <a:r>
              <a:rPr lang="en-US">
                <a:solidFill>
                  <a:srgbClr val="685951"/>
                </a:solidFill>
                <a:latin typeface="Avenir"/>
                <a:ea typeface="Avenir"/>
                <a:cs typeface="Avenir"/>
                <a:sym typeface="Avenir"/>
              </a:rPr>
              <a:t> </a:t>
            </a:r>
            <a:endParaRPr/>
          </a:p>
          <a:p>
            <a:pPr indent="0" lvl="0" marL="0" rtl="0" algn="l">
              <a:spcBef>
                <a:spcPts val="444"/>
              </a:spcBef>
              <a:spcAft>
                <a:spcPts val="0"/>
              </a:spcAft>
              <a:buSzPct val="85000"/>
              <a:buNone/>
            </a:pPr>
            <a:r>
              <a:t/>
            </a:r>
            <a:endParaRPr>
              <a:solidFill>
                <a:srgbClr val="685951"/>
              </a:solidFill>
            </a:endParaRPr>
          </a:p>
          <a:p>
            <a:pPr indent="-182563" lvl="0" marL="182563" rtl="0" algn="l">
              <a:spcBef>
                <a:spcPts val="444"/>
              </a:spcBef>
              <a:spcAft>
                <a:spcPts val="0"/>
              </a:spcAft>
              <a:buSzPct val="85000"/>
              <a:buChar char="•"/>
            </a:pPr>
            <a:r>
              <a:rPr lang="en-US">
                <a:solidFill>
                  <a:srgbClr val="685951"/>
                </a:solidFill>
              </a:rPr>
              <a:t>Anualmente ocurren alrededor de 1,600 nacimientos de niñas de 10 a 14 </a:t>
            </a:r>
            <a:r>
              <a:rPr lang="en-US"/>
              <a:t>años (MINSA)</a:t>
            </a:r>
            <a:endParaRPr/>
          </a:p>
          <a:p>
            <a:pPr indent="0" lvl="0" marL="0" rtl="0" algn="l">
              <a:spcBef>
                <a:spcPts val="444"/>
              </a:spcBef>
              <a:spcAft>
                <a:spcPts val="0"/>
              </a:spcAft>
              <a:buSzPct val="85000"/>
              <a:buNone/>
            </a:pPr>
            <a:r>
              <a:t/>
            </a:r>
            <a:endParaRPr/>
          </a:p>
          <a:p>
            <a:pPr indent="-182563" lvl="0" marL="182563" rtl="0" algn="l">
              <a:spcBef>
                <a:spcPts val="444"/>
              </a:spcBef>
              <a:spcAft>
                <a:spcPts val="0"/>
              </a:spcAft>
              <a:buSzPct val="85000"/>
              <a:buChar char="•"/>
            </a:pPr>
            <a:r>
              <a:rPr lang="en-US">
                <a:solidFill>
                  <a:srgbClr val="685951"/>
                </a:solidFill>
              </a:rPr>
              <a:t>El IML y la PN registran incremento de peritajes y denuncias por violacion en menores de 15  </a:t>
            </a:r>
            <a:r>
              <a:rPr lang="en-US"/>
              <a:t>años</a:t>
            </a:r>
            <a:endParaRPr/>
          </a:p>
          <a:p>
            <a:pPr indent="0" lvl="0" marL="0" rtl="0" algn="l">
              <a:spcBef>
                <a:spcPts val="444"/>
              </a:spcBef>
              <a:spcAft>
                <a:spcPts val="0"/>
              </a:spcAft>
              <a:buSzPct val="85000"/>
              <a:buNone/>
            </a:pPr>
            <a:r>
              <a:t/>
            </a:r>
            <a:endParaRPr/>
          </a:p>
          <a:p>
            <a:pPr indent="-182563" lvl="0" marL="182563" rtl="0" algn="l">
              <a:spcBef>
                <a:spcPts val="444"/>
              </a:spcBef>
              <a:spcAft>
                <a:spcPts val="0"/>
              </a:spcAft>
              <a:buSzPct val="85000"/>
              <a:buChar char="•"/>
            </a:pPr>
            <a:r>
              <a:rPr lang="en-US">
                <a:solidFill>
                  <a:srgbClr val="685951"/>
                </a:solidFill>
              </a:rPr>
              <a:t>Abandono del sistema escolar al estar embarazadas, sin posibilidad de reincorporarse</a:t>
            </a:r>
            <a:endParaRPr>
              <a:solidFill>
                <a:srgbClr val="685951"/>
              </a:solidFill>
            </a:endParaRPr>
          </a:p>
          <a:p>
            <a:pPr indent="0" lvl="0" marL="0" rtl="0" algn="l">
              <a:spcBef>
                <a:spcPts val="444"/>
              </a:spcBef>
              <a:spcAft>
                <a:spcPts val="0"/>
              </a:spcAft>
              <a:buSzPct val="85000"/>
              <a:buNone/>
            </a:pPr>
            <a:r>
              <a:t/>
            </a:r>
            <a:endParaRPr>
              <a:solidFill>
                <a:srgbClr val="685951"/>
              </a:solidFill>
            </a:endParaRPr>
          </a:p>
          <a:p>
            <a:pPr indent="-182563" lvl="0" marL="182563" rtl="0" algn="l">
              <a:spcBef>
                <a:spcPts val="444"/>
              </a:spcBef>
              <a:spcAft>
                <a:spcPts val="0"/>
              </a:spcAft>
              <a:buSzPct val="85000"/>
              <a:buChar char="•"/>
            </a:pPr>
            <a:r>
              <a:rPr lang="en-US">
                <a:solidFill>
                  <a:srgbClr val="685951"/>
                </a:solidFill>
              </a:rPr>
              <a:t>Afectacion psicologica grave: ansiedad, depresion, frustracion, enojo o decepcion.</a:t>
            </a:r>
            <a:endParaRPr>
              <a:solidFill>
                <a:srgbClr val="685951"/>
              </a:solidFill>
            </a:endParaRPr>
          </a:p>
        </p:txBody>
      </p:sp>
      <p:sp>
        <p:nvSpPr>
          <p:cNvPr id="226" name="Google Shape;226;p11"/>
          <p:cNvSpPr txBox="1"/>
          <p:nvPr>
            <p:ph type="title"/>
          </p:nvPr>
        </p:nvSpPr>
        <p:spPr>
          <a:xfrm>
            <a:off x="358140" y="259080"/>
            <a:ext cx="109728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Avenir"/>
                <a:ea typeface="Avenir"/>
                <a:cs typeface="Avenir"/>
                <a:sym typeface="Avenir"/>
              </a:rPr>
              <a:t>Nicaragua: Riesgos y consecuencias</a:t>
            </a:r>
            <a:endParaRPr/>
          </a:p>
        </p:txBody>
      </p:sp>
      <p:pic>
        <p:nvPicPr>
          <p:cNvPr id="227" name="Google Shape;227;p11"/>
          <p:cNvPicPr preferRelativeResize="0"/>
          <p:nvPr/>
        </p:nvPicPr>
        <p:blipFill rotWithShape="1">
          <a:blip r:embed="rId3">
            <a:alphaModFix/>
          </a:blip>
          <a:srcRect b="0" l="0" r="0" t="0"/>
          <a:stretch/>
        </p:blipFill>
        <p:spPr>
          <a:xfrm flipH="1">
            <a:off x="10371185" y="1146048"/>
            <a:ext cx="1462675" cy="49651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2135360" y="319487"/>
            <a:ext cx="7921280" cy="137956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600"/>
              <a:t>Nicaragua: Magnitud del problema </a:t>
            </a:r>
            <a:endParaRPr sz="3600"/>
          </a:p>
        </p:txBody>
      </p:sp>
      <p:pic>
        <p:nvPicPr>
          <p:cNvPr descr="Resultado de imagen para iceberg drawing" id="233" name="Google Shape;233;p12"/>
          <p:cNvPicPr preferRelativeResize="0"/>
          <p:nvPr/>
        </p:nvPicPr>
        <p:blipFill rotWithShape="1">
          <a:blip r:embed="rId3">
            <a:alphaModFix/>
          </a:blip>
          <a:srcRect b="0" l="0" r="0" t="0"/>
          <a:stretch/>
        </p:blipFill>
        <p:spPr>
          <a:xfrm>
            <a:off x="3800192" y="2076049"/>
            <a:ext cx="4272439" cy="4267011"/>
          </a:xfrm>
          <a:prstGeom prst="rect">
            <a:avLst/>
          </a:prstGeom>
          <a:noFill/>
          <a:ln>
            <a:noFill/>
          </a:ln>
        </p:spPr>
      </p:pic>
      <p:sp>
        <p:nvSpPr>
          <p:cNvPr id="234" name="Google Shape;234;p12"/>
          <p:cNvSpPr txBox="1"/>
          <p:nvPr/>
        </p:nvSpPr>
        <p:spPr>
          <a:xfrm>
            <a:off x="8545184" y="1563776"/>
            <a:ext cx="2524596"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MINSA: ≈ 1,600 embarazos infantiles cada año [4 x día]</a:t>
            </a:r>
            <a:endParaRPr sz="2200">
              <a:solidFill>
                <a:schemeClr val="dk1"/>
              </a:solidFill>
              <a:latin typeface="Arial"/>
              <a:ea typeface="Arial"/>
              <a:cs typeface="Arial"/>
              <a:sym typeface="Arial"/>
            </a:endParaRPr>
          </a:p>
        </p:txBody>
      </p:sp>
      <p:sp>
        <p:nvSpPr>
          <p:cNvPr id="235" name="Google Shape;235;p12"/>
          <p:cNvSpPr txBox="1"/>
          <p:nvPr/>
        </p:nvSpPr>
        <p:spPr>
          <a:xfrm>
            <a:off x="7384322" y="4137720"/>
            <a:ext cx="2791711"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Al menos 10,000 niñas víctimas de violación cada año </a:t>
            </a:r>
            <a:endParaRPr/>
          </a:p>
          <a:p>
            <a:pPr indent="0" lvl="0" marL="0" marR="0" rtl="0" algn="l">
              <a:spcBef>
                <a:spcPts val="0"/>
              </a:spcBef>
              <a:spcAft>
                <a:spcPts val="0"/>
              </a:spcAft>
              <a:buNone/>
            </a:pPr>
            <a:r>
              <a:rPr lang="en-US" sz="2200">
                <a:solidFill>
                  <a:schemeClr val="dk1"/>
                </a:solidFill>
                <a:latin typeface="Arial"/>
                <a:ea typeface="Arial"/>
                <a:cs typeface="Arial"/>
                <a:sym typeface="Arial"/>
              </a:rPr>
              <a:t>[al menos 30 x día]</a:t>
            </a:r>
            <a:endParaRPr/>
          </a:p>
        </p:txBody>
      </p:sp>
      <p:sp>
        <p:nvSpPr>
          <p:cNvPr id="236" name="Google Shape;236;p12"/>
          <p:cNvSpPr txBox="1"/>
          <p:nvPr/>
        </p:nvSpPr>
        <p:spPr>
          <a:xfrm>
            <a:off x="1011177" y="1708261"/>
            <a:ext cx="2877404"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PN: ≈1,000 denuncias cada año x violación de niñas &lt;14 años [3 x día]</a:t>
            </a:r>
            <a:endParaRPr/>
          </a:p>
        </p:txBody>
      </p:sp>
      <p:sp>
        <p:nvSpPr>
          <p:cNvPr id="237" name="Google Shape;237;p12"/>
          <p:cNvSpPr txBox="1"/>
          <p:nvPr/>
        </p:nvSpPr>
        <p:spPr>
          <a:xfrm>
            <a:off x="125730" y="6316759"/>
            <a:ext cx="97644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GEPDAT e Ipas, Embarazo Impuesto por Violacion: Ninas-Madres Menores de 14 anos, 2016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txBox="1"/>
          <p:nvPr>
            <p:ph type="title"/>
          </p:nvPr>
        </p:nvSpPr>
        <p:spPr>
          <a:xfrm>
            <a:off x="508000" y="236536"/>
            <a:ext cx="109728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La respuesta institucional_Nicaragua</a:t>
            </a:r>
            <a:endParaRPr/>
          </a:p>
        </p:txBody>
      </p:sp>
      <p:sp>
        <p:nvSpPr>
          <p:cNvPr id="243" name="Google Shape;243;p13"/>
          <p:cNvSpPr txBox="1"/>
          <p:nvPr>
            <p:ph idx="1" type="body"/>
          </p:nvPr>
        </p:nvSpPr>
        <p:spPr>
          <a:xfrm>
            <a:off x="609600" y="1227136"/>
            <a:ext cx="5384800" cy="4525963"/>
          </a:xfrm>
          <a:prstGeom prst="rect">
            <a:avLst/>
          </a:prstGeom>
          <a:noFill/>
          <a:ln>
            <a:noFill/>
          </a:ln>
        </p:spPr>
        <p:txBody>
          <a:bodyPr anchorCtr="0" anchor="t" bIns="45700" lIns="91425" spcFirstLastPara="1" rIns="91425" wrap="square" tIns="45700">
            <a:noAutofit/>
          </a:bodyPr>
          <a:lstStyle/>
          <a:p>
            <a:pPr indent="-182563" lvl="0" marL="182563" rtl="0" algn="l">
              <a:spcBef>
                <a:spcPts val="0"/>
              </a:spcBef>
              <a:spcAft>
                <a:spcPts val="0"/>
              </a:spcAft>
              <a:buSzPts val="2380"/>
              <a:buChar char="•"/>
            </a:pPr>
            <a:r>
              <a:rPr lang="en-US"/>
              <a:t>PN: 50% capturado</a:t>
            </a:r>
            <a:endParaRPr/>
          </a:p>
          <a:p>
            <a:pPr indent="-182563" lvl="0" marL="182563" rtl="0" algn="l">
              <a:spcBef>
                <a:spcPts val="560"/>
              </a:spcBef>
              <a:spcAft>
                <a:spcPts val="0"/>
              </a:spcAft>
              <a:buSzPts val="2380"/>
              <a:buChar char="•"/>
            </a:pPr>
            <a:r>
              <a:rPr lang="en-US"/>
              <a:t>MIFAN no facilito informacion sobre la ruta legal a seguir</a:t>
            </a:r>
            <a:endParaRPr/>
          </a:p>
          <a:p>
            <a:pPr indent="-182563" lvl="0" marL="182563" rtl="0" algn="l">
              <a:spcBef>
                <a:spcPts val="560"/>
              </a:spcBef>
              <a:spcAft>
                <a:spcPts val="0"/>
              </a:spcAft>
              <a:buSzPts val="2380"/>
              <a:buChar char="•"/>
            </a:pPr>
            <a:r>
              <a:rPr lang="en-US"/>
              <a:t>Poca coordinacion con el ministerio publico para la investigacion.</a:t>
            </a:r>
            <a:endParaRPr/>
          </a:p>
          <a:p>
            <a:pPr indent="-182563" lvl="0" marL="182563" rtl="0" algn="l">
              <a:spcBef>
                <a:spcPts val="560"/>
              </a:spcBef>
              <a:spcAft>
                <a:spcPts val="0"/>
              </a:spcAft>
              <a:buSzPts val="2380"/>
              <a:buChar char="•"/>
            </a:pPr>
            <a:r>
              <a:rPr lang="en-US"/>
              <a:t>Sistema de justicia: Se dicto condena en el 30% de los casos</a:t>
            </a:r>
            <a:endParaRPr/>
          </a:p>
          <a:p>
            <a:pPr indent="-182563" lvl="0" marL="182563" rtl="0" algn="l">
              <a:spcBef>
                <a:spcPts val="560"/>
              </a:spcBef>
              <a:spcAft>
                <a:spcPts val="0"/>
              </a:spcAft>
              <a:buSzPts val="2380"/>
              <a:buChar char="•"/>
            </a:pPr>
            <a:r>
              <a:rPr lang="en-US"/>
              <a:t>Falto coordinacion para dictar medidas precautelares con celeridad</a:t>
            </a:r>
            <a:endParaRPr/>
          </a:p>
        </p:txBody>
      </p:sp>
      <p:sp>
        <p:nvSpPr>
          <p:cNvPr id="244" name="Google Shape;244;p13"/>
          <p:cNvSpPr txBox="1"/>
          <p:nvPr>
            <p:ph idx="2" type="body"/>
          </p:nvPr>
        </p:nvSpPr>
        <p:spPr>
          <a:xfrm>
            <a:off x="6197602" y="1166019"/>
            <a:ext cx="5384800" cy="3566002"/>
          </a:xfrm>
          <a:prstGeom prst="rect">
            <a:avLst/>
          </a:prstGeom>
          <a:noFill/>
          <a:ln>
            <a:noFill/>
          </a:ln>
        </p:spPr>
        <p:txBody>
          <a:bodyPr anchorCtr="0" anchor="t" bIns="45700" lIns="91425" spcFirstLastPara="1" rIns="91425" wrap="square" tIns="45700">
            <a:noAutofit/>
          </a:bodyPr>
          <a:lstStyle/>
          <a:p>
            <a:pPr indent="-182563" lvl="0" marL="182563" rtl="0" algn="l">
              <a:spcBef>
                <a:spcPts val="0"/>
              </a:spcBef>
              <a:spcAft>
                <a:spcPts val="0"/>
              </a:spcAft>
              <a:buSzPts val="2380"/>
              <a:buChar char="•"/>
            </a:pPr>
            <a:r>
              <a:rPr lang="en-US"/>
              <a:t>Servicios de salud:</a:t>
            </a:r>
            <a:endParaRPr/>
          </a:p>
          <a:p>
            <a:pPr indent="-182563" lvl="1" marL="457200" rtl="0" algn="l">
              <a:spcBef>
                <a:spcPts val="480"/>
              </a:spcBef>
              <a:spcAft>
                <a:spcPts val="0"/>
              </a:spcAft>
              <a:buSzPts val="2040"/>
              <a:buChar char="•"/>
            </a:pPr>
            <a:r>
              <a:rPr lang="en-US"/>
              <a:t>Centrado en el embarazo y el riesgo obstetrico</a:t>
            </a:r>
            <a:endParaRPr/>
          </a:p>
          <a:p>
            <a:pPr indent="-182563" lvl="1" marL="457200" rtl="0" algn="l">
              <a:spcBef>
                <a:spcPts val="480"/>
              </a:spcBef>
              <a:spcAft>
                <a:spcPts val="0"/>
              </a:spcAft>
              <a:buSzPts val="2040"/>
              <a:buChar char="•"/>
            </a:pPr>
            <a:r>
              <a:rPr lang="en-US"/>
              <a:t>Condicion de victima de violacion, paso a 2do plano</a:t>
            </a:r>
            <a:endParaRPr/>
          </a:p>
          <a:p>
            <a:pPr indent="-182563" lvl="1" marL="457200" rtl="0" algn="l">
              <a:spcBef>
                <a:spcPts val="480"/>
              </a:spcBef>
              <a:spcAft>
                <a:spcPts val="0"/>
              </a:spcAft>
              <a:buSzPts val="2040"/>
              <a:buChar char="•"/>
            </a:pPr>
            <a:r>
              <a:rPr lang="en-US"/>
              <a:t>No atencion integral – afectacion a la salud mental</a:t>
            </a:r>
            <a:endParaRPr/>
          </a:p>
          <a:p>
            <a:pPr indent="-182563" lvl="1" marL="457200" rtl="0" algn="l">
              <a:spcBef>
                <a:spcPts val="480"/>
              </a:spcBef>
              <a:spcAft>
                <a:spcPts val="0"/>
              </a:spcAft>
              <a:buSzPts val="2040"/>
              <a:buChar char="•"/>
            </a:pPr>
            <a:r>
              <a:rPr lang="en-US"/>
              <a:t>Revictimizacion</a:t>
            </a:r>
            <a:endParaRPr/>
          </a:p>
        </p:txBody>
      </p:sp>
      <p:sp>
        <p:nvSpPr>
          <p:cNvPr id="245" name="Google Shape;245;p13"/>
          <p:cNvSpPr txBox="1"/>
          <p:nvPr/>
        </p:nvSpPr>
        <p:spPr>
          <a:xfrm>
            <a:off x="6675120" y="4949190"/>
            <a:ext cx="4714240" cy="1107996"/>
          </a:xfrm>
          <a:prstGeom prst="rect">
            <a:avLst/>
          </a:prstGeom>
          <a:noFill/>
          <a:ln cap="flat" cmpd="sng" w="9525">
            <a:solidFill>
              <a:srgbClr val="004E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Enfoque institucional: aceptacion del embarazo, nacimiento y maternidad impuesta por el violador</a:t>
            </a:r>
            <a:endParaRPr sz="22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4"/>
          <p:cNvPicPr preferRelativeResize="0"/>
          <p:nvPr>
            <p:ph idx="1" type="body"/>
          </p:nvPr>
        </p:nvPicPr>
        <p:blipFill rotWithShape="1">
          <a:blip r:embed="rId3">
            <a:alphaModFix/>
          </a:blip>
          <a:srcRect b="0" l="0" r="0" t="0"/>
          <a:stretch/>
        </p:blipFill>
        <p:spPr>
          <a:xfrm>
            <a:off x="0" y="0"/>
            <a:ext cx="5958840" cy="6858000"/>
          </a:xfrm>
          <a:prstGeom prst="rect">
            <a:avLst/>
          </a:prstGeom>
          <a:noFill/>
          <a:ln>
            <a:noFill/>
          </a:ln>
        </p:spPr>
      </p:pic>
      <p:sp>
        <p:nvSpPr>
          <p:cNvPr id="251" name="Google Shape;251;p14"/>
          <p:cNvSpPr txBox="1"/>
          <p:nvPr/>
        </p:nvSpPr>
        <p:spPr>
          <a:xfrm>
            <a:off x="5958840" y="11430"/>
            <a:ext cx="6233160" cy="68580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975"/>
              <a:buFont typeface="Arial"/>
              <a:buNone/>
            </a:pPr>
            <a:r>
              <a:rPr i="1" lang="en-US" sz="3500">
                <a:solidFill>
                  <a:schemeClr val="dk1"/>
                </a:solidFill>
                <a:latin typeface="Avenir"/>
                <a:ea typeface="Avenir"/>
                <a:cs typeface="Avenir"/>
                <a:sym typeface="Avenir"/>
              </a:rPr>
              <a:t>Los servicios de salud:</a:t>
            </a:r>
            <a:endParaRPr/>
          </a:p>
          <a:p>
            <a:pPr indent="0" lvl="0" marL="0" marR="0" rtl="0" algn="l">
              <a:spcBef>
                <a:spcPts val="700"/>
              </a:spcBef>
              <a:spcAft>
                <a:spcPts val="0"/>
              </a:spcAft>
              <a:buClr>
                <a:schemeClr val="accent1"/>
              </a:buClr>
              <a:buSzPts val="2975"/>
              <a:buFont typeface="Arial"/>
              <a:buNone/>
            </a:pPr>
            <a:r>
              <a:t/>
            </a:r>
            <a:endParaRPr i="1" sz="3500">
              <a:solidFill>
                <a:schemeClr val="dk1"/>
              </a:solidFill>
              <a:latin typeface="Avenir"/>
              <a:ea typeface="Avenir"/>
              <a:cs typeface="Avenir"/>
              <a:sym typeface="Avenir"/>
            </a:endParaRPr>
          </a:p>
          <a:p>
            <a:pPr indent="0" lvl="0" marL="0" marR="0" rtl="0" algn="l">
              <a:spcBef>
                <a:spcPts val="700"/>
              </a:spcBef>
              <a:spcAft>
                <a:spcPts val="0"/>
              </a:spcAft>
              <a:buClr>
                <a:schemeClr val="accent1"/>
              </a:buClr>
              <a:buSzPts val="2975"/>
              <a:buFont typeface="Arial"/>
              <a:buNone/>
            </a:pPr>
            <a:r>
              <a:rPr i="1" lang="en-US" sz="3500">
                <a:solidFill>
                  <a:schemeClr val="dk1"/>
                </a:solidFill>
                <a:latin typeface="Avenir"/>
                <a:ea typeface="Avenir"/>
                <a:cs typeface="Avenir"/>
                <a:sym typeface="Avenir"/>
              </a:rPr>
              <a:t>“En las consultas me daban mis pastillas. Las doctoras no me decían nada. Me medían la barriga, me pesaban… Sólo me decían que no matara al niño porque los niños no tenían culpa. Mi mama hablaba por mí. A veces no quería hablar yo.</a:t>
            </a:r>
            <a:endParaRPr sz="3500">
              <a:solidFill>
                <a:schemeClr val="dk1"/>
              </a:solidFill>
              <a:latin typeface="Avenir"/>
              <a:ea typeface="Avenir"/>
              <a:cs typeface="Avenir"/>
              <a:sym typeface="Avenir"/>
            </a:endParaRPr>
          </a:p>
          <a:p>
            <a:pPr indent="0" lvl="0" marL="182563" marR="0" rtl="0" algn="ctr">
              <a:spcBef>
                <a:spcPts val="800"/>
              </a:spcBef>
              <a:spcAft>
                <a:spcPts val="0"/>
              </a:spcAft>
              <a:buClr>
                <a:schemeClr val="accent1"/>
              </a:buClr>
              <a:buSzPts val="3400"/>
              <a:buFont typeface="Arial"/>
              <a:buNone/>
            </a:pPr>
            <a:r>
              <a:t/>
            </a:r>
            <a:endParaRPr sz="4000">
              <a:solidFill>
                <a:srgbClr val="7C3503"/>
              </a:solidFill>
              <a:latin typeface="Avenir"/>
              <a:ea typeface="Avenir"/>
              <a:cs typeface="Avenir"/>
              <a:sym typeface="Avenir"/>
            </a:endParaRPr>
          </a:p>
          <a:p>
            <a:pPr indent="-182563" lvl="0" marL="182563" marR="0" rtl="0" algn="r">
              <a:spcBef>
                <a:spcPts val="400"/>
              </a:spcBef>
              <a:spcAft>
                <a:spcPts val="0"/>
              </a:spcAft>
              <a:buClr>
                <a:schemeClr val="accent1"/>
              </a:buClr>
              <a:buSzPts val="1700"/>
              <a:buFont typeface="Arial"/>
              <a:buChar char="•"/>
            </a:pPr>
            <a:r>
              <a:rPr b="1" lang="en-US" sz="2000">
                <a:solidFill>
                  <a:srgbClr val="7C3503"/>
                </a:solidFill>
                <a:latin typeface="Avenir"/>
                <a:ea typeface="Avenir"/>
                <a:cs typeface="Avenir"/>
                <a:sym typeface="Avenir"/>
              </a:rPr>
              <a:t>(niña víctima de violación)</a:t>
            </a:r>
            <a:endParaRPr b="1" sz="2000">
              <a:solidFill>
                <a:srgbClr val="7C3503"/>
              </a:solidFill>
              <a:latin typeface="Avenir"/>
              <a:ea typeface="Avenir"/>
              <a:cs typeface="Avenir"/>
              <a:sym typeface="Avenir"/>
            </a:endParaRPr>
          </a:p>
          <a:p>
            <a:pPr indent="-53023" lvl="0" marL="182563" marR="0" rtl="0" algn="l">
              <a:spcBef>
                <a:spcPts val="480"/>
              </a:spcBef>
              <a:spcAft>
                <a:spcPts val="0"/>
              </a:spcAft>
              <a:buClr>
                <a:schemeClr val="accent1"/>
              </a:buClr>
              <a:buSzPts val="2040"/>
              <a:buFont typeface="Arial"/>
              <a:buNone/>
            </a:pPr>
            <a:r>
              <a:t/>
            </a:r>
            <a:endParaRPr sz="2400">
              <a:solidFill>
                <a:srgbClr val="7C3503"/>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idx="1" type="body"/>
          </p:nvPr>
        </p:nvSpPr>
        <p:spPr>
          <a:xfrm>
            <a:off x="609600" y="1773281"/>
            <a:ext cx="10972800" cy="441796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40"/>
              <a:buNone/>
            </a:pPr>
            <a:r>
              <a:rPr lang="en-US"/>
              <a:t>“Es importante considerar el vínculo entre el suicidio con los derechos sexuales y </a:t>
            </a:r>
            <a:endParaRPr/>
          </a:p>
          <a:p>
            <a:pPr indent="0" lvl="0" marL="0" rtl="0" algn="l">
              <a:spcBef>
                <a:spcPts val="480"/>
              </a:spcBef>
              <a:spcAft>
                <a:spcPts val="0"/>
              </a:spcAft>
              <a:buSzPts val="2040"/>
              <a:buNone/>
            </a:pPr>
            <a:r>
              <a:rPr lang="en-US"/>
              <a:t> derechos reproductivos y las relaciones de poder basadas en género, puesto que por lo  general y lo que evidencia la literatura, </a:t>
            </a:r>
            <a:r>
              <a:rPr b="1" i="1" lang="en-US">
                <a:solidFill>
                  <a:srgbClr val="FF0000"/>
                </a:solidFill>
              </a:rPr>
              <a:t>las decisiones de quitarse la vida son producidas por un embarazo no planificado, no deseado, que a su vez devela la limitada autonomía y empoderamiento de las adolescentes sobre sus cuerpos y decisiones</a:t>
            </a:r>
            <a:r>
              <a:rPr i="1" lang="en-US"/>
              <a:t>, </a:t>
            </a:r>
            <a:r>
              <a:rPr b="1" i="1" lang="en-US">
                <a:solidFill>
                  <a:srgbClr val="FF0000"/>
                </a:solidFill>
              </a:rPr>
              <a:t>la violencia sexual de la que pueden ser víctimas y la limitada educación sobre una sexualidad integral, escaso acceso a servicios de salud y ausencia de información en anticoncepción,  prevención y otros cuidados de la salud</a:t>
            </a:r>
            <a:r>
              <a:rPr lang="en-US"/>
              <a:t>” (2017:10)</a:t>
            </a:r>
            <a:endParaRPr/>
          </a:p>
          <a:p>
            <a:pPr indent="0" lvl="0" marL="0" rtl="0" algn="l">
              <a:spcBef>
                <a:spcPts val="480"/>
              </a:spcBef>
              <a:spcAft>
                <a:spcPts val="0"/>
              </a:spcAft>
              <a:buSzPts val="2040"/>
              <a:buNone/>
            </a:pPr>
            <a:r>
              <a:t/>
            </a:r>
            <a:endParaRPr/>
          </a:p>
          <a:p>
            <a:pPr indent="0" lvl="0" marL="0" rtl="0" algn="l">
              <a:spcBef>
                <a:spcPts val="480"/>
              </a:spcBef>
              <a:spcAft>
                <a:spcPts val="0"/>
              </a:spcAft>
              <a:buSzPts val="2040"/>
              <a:buNone/>
            </a:pPr>
            <a:r>
              <a:rPr lang="en-US"/>
              <a:t>FLACSO. Vidas silenciadas. Una tragedia de la que no se habla.</a:t>
            </a:r>
            <a:endParaRPr/>
          </a:p>
        </p:txBody>
      </p:sp>
      <p:sp>
        <p:nvSpPr>
          <p:cNvPr id="258" name="Google Shape;258;p15"/>
          <p:cNvSpPr txBox="1"/>
          <p:nvPr>
            <p:ph type="title"/>
          </p:nvPr>
        </p:nvSpPr>
        <p:spPr>
          <a:xfrm>
            <a:off x="609600" y="193468"/>
            <a:ext cx="109728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Riesgos y Consecuencias_Guatemala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6"/>
          <p:cNvPicPr preferRelativeResize="0"/>
          <p:nvPr>
            <p:ph idx="1" type="body"/>
          </p:nvPr>
        </p:nvPicPr>
        <p:blipFill rotWithShape="1">
          <a:blip r:embed="rId3">
            <a:alphaModFix/>
          </a:blip>
          <a:srcRect b="0" l="0" r="0" t="0"/>
          <a:stretch/>
        </p:blipFill>
        <p:spPr>
          <a:xfrm>
            <a:off x="1965960" y="868680"/>
            <a:ext cx="8035289" cy="5989320"/>
          </a:xfrm>
          <a:prstGeom prst="rect">
            <a:avLst/>
          </a:prstGeom>
          <a:noFill/>
          <a:ln>
            <a:noFill/>
          </a:ln>
        </p:spPr>
      </p:pic>
      <p:sp>
        <p:nvSpPr>
          <p:cNvPr id="265" name="Google Shape;265;p16"/>
          <p:cNvSpPr txBox="1"/>
          <p:nvPr>
            <p:ph type="title"/>
          </p:nvPr>
        </p:nvSpPr>
        <p:spPr>
          <a:xfrm>
            <a:off x="609600" y="-121920"/>
            <a:ext cx="109728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Suicidio en adolescentes_Guatemala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272" name="Google Shape;272;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40"/>
              <a:buNone/>
            </a:pPr>
            <a:r>
              <a:t/>
            </a:r>
            <a:endParaRPr/>
          </a:p>
        </p:txBody>
      </p:sp>
      <p:pic>
        <p:nvPicPr>
          <p:cNvPr id="273" name="Google Shape;273;p17"/>
          <p:cNvPicPr preferRelativeResize="0"/>
          <p:nvPr/>
        </p:nvPicPr>
        <p:blipFill rotWithShape="1">
          <a:blip r:embed="rId3">
            <a:alphaModFix/>
          </a:blip>
          <a:srcRect b="0" l="16514" r="0" t="4276"/>
          <a:stretch/>
        </p:blipFill>
        <p:spPr>
          <a:xfrm>
            <a:off x="844550" y="0"/>
            <a:ext cx="1081405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ph type="title"/>
          </p:nvPr>
        </p:nvSpPr>
        <p:spPr>
          <a:xfrm>
            <a:off x="749259" y="341372"/>
            <a:ext cx="5022891" cy="354185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solidFill>
                  <a:schemeClr val="lt1"/>
                </a:solidFill>
                <a:latin typeface="Avenir"/>
                <a:ea typeface="Avenir"/>
                <a:cs typeface="Avenir"/>
                <a:sym typeface="Avenir"/>
              </a:rPr>
              <a:t>RECOMENDACIONES</a:t>
            </a:r>
            <a:endParaRPr/>
          </a:p>
        </p:txBody>
      </p:sp>
      <p:pic>
        <p:nvPicPr>
          <p:cNvPr id="279" name="Google Shape;279;p18"/>
          <p:cNvPicPr preferRelativeResize="0"/>
          <p:nvPr/>
        </p:nvPicPr>
        <p:blipFill rotWithShape="1">
          <a:blip r:embed="rId3">
            <a:alphaModFix/>
          </a:blip>
          <a:srcRect b="0" l="0" r="0" t="0"/>
          <a:stretch/>
        </p:blipFill>
        <p:spPr>
          <a:xfrm>
            <a:off x="654908" y="210065"/>
            <a:ext cx="10787834" cy="64502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9"/>
          <p:cNvSpPr/>
          <p:nvPr/>
        </p:nvSpPr>
        <p:spPr>
          <a:xfrm>
            <a:off x="512519" y="2318046"/>
            <a:ext cx="3433665" cy="1110953"/>
          </a:xfrm>
          <a:prstGeom prst="roundRect">
            <a:avLst>
              <a:gd fmla="val 16667" name="adj"/>
            </a:avLst>
          </a:prstGeom>
          <a:solidFill>
            <a:srgbClr val="5223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19"/>
          <p:cNvSpPr/>
          <p:nvPr/>
        </p:nvSpPr>
        <p:spPr>
          <a:xfrm>
            <a:off x="4285197" y="2318046"/>
            <a:ext cx="3433665" cy="1110953"/>
          </a:xfrm>
          <a:prstGeom prst="roundRect">
            <a:avLst>
              <a:gd fmla="val 16667" name="adj"/>
            </a:avLst>
          </a:prstGeom>
          <a:solidFill>
            <a:srgbClr val="5223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9"/>
          <p:cNvSpPr/>
          <p:nvPr/>
        </p:nvSpPr>
        <p:spPr>
          <a:xfrm>
            <a:off x="8139863" y="2318046"/>
            <a:ext cx="3433665" cy="1110953"/>
          </a:xfrm>
          <a:prstGeom prst="roundRect">
            <a:avLst>
              <a:gd fmla="val 16667" name="adj"/>
            </a:avLst>
          </a:prstGeom>
          <a:solidFill>
            <a:srgbClr val="5223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19"/>
          <p:cNvSpPr txBox="1"/>
          <p:nvPr>
            <p:ph idx="4294967295" type="body"/>
          </p:nvPr>
        </p:nvSpPr>
        <p:spPr>
          <a:xfrm>
            <a:off x="683580" y="1321226"/>
            <a:ext cx="11068050" cy="6969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040"/>
              <a:buNone/>
            </a:pPr>
            <a:r>
              <a:rPr lang="en-US">
                <a:solidFill>
                  <a:srgbClr val="685951"/>
                </a:solidFill>
              </a:rPr>
              <a:t>El Estado debe generar políticas públicas y legislación con un enfoque de: </a:t>
            </a:r>
            <a:endParaRPr/>
          </a:p>
        </p:txBody>
      </p:sp>
      <p:sp>
        <p:nvSpPr>
          <p:cNvPr id="289" name="Google Shape;289;p19"/>
          <p:cNvSpPr txBox="1"/>
          <p:nvPr>
            <p:ph idx="4294967295" type="title"/>
          </p:nvPr>
        </p:nvSpPr>
        <p:spPr>
          <a:xfrm>
            <a:off x="683580" y="735848"/>
            <a:ext cx="10972800" cy="5651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solidFill>
                  <a:srgbClr val="E6007F"/>
                </a:solidFill>
                <a:latin typeface="Avenir"/>
                <a:ea typeface="Avenir"/>
                <a:cs typeface="Avenir"/>
                <a:sym typeface="Avenir"/>
              </a:rPr>
              <a:t>En la región se debe pugnar por un Estado laico</a:t>
            </a:r>
            <a:br>
              <a:rPr lang="en-US">
                <a:solidFill>
                  <a:srgbClr val="E6007F"/>
                </a:solidFill>
                <a:latin typeface="Avenir"/>
                <a:ea typeface="Avenir"/>
                <a:cs typeface="Avenir"/>
                <a:sym typeface="Avenir"/>
              </a:rPr>
            </a:br>
            <a:endParaRPr>
              <a:solidFill>
                <a:srgbClr val="E6007F"/>
              </a:solidFill>
              <a:latin typeface="Avenir"/>
              <a:ea typeface="Avenir"/>
              <a:cs typeface="Avenir"/>
              <a:sym typeface="Avenir"/>
            </a:endParaRPr>
          </a:p>
        </p:txBody>
      </p:sp>
      <p:sp>
        <p:nvSpPr>
          <p:cNvPr id="290" name="Google Shape;290;p19"/>
          <p:cNvSpPr txBox="1"/>
          <p:nvPr/>
        </p:nvSpPr>
        <p:spPr>
          <a:xfrm>
            <a:off x="512519" y="2630102"/>
            <a:ext cx="343472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D9EE"/>
                </a:solidFill>
                <a:latin typeface="Avenir"/>
                <a:ea typeface="Avenir"/>
                <a:cs typeface="Avenir"/>
                <a:sym typeface="Avenir"/>
              </a:rPr>
              <a:t>Derechos humanos</a:t>
            </a:r>
            <a:endParaRPr/>
          </a:p>
        </p:txBody>
      </p:sp>
      <p:sp>
        <p:nvSpPr>
          <p:cNvPr id="291" name="Google Shape;291;p19"/>
          <p:cNvSpPr txBox="1"/>
          <p:nvPr/>
        </p:nvSpPr>
        <p:spPr>
          <a:xfrm>
            <a:off x="4325568" y="2687827"/>
            <a:ext cx="343472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D9EE"/>
                </a:solidFill>
                <a:latin typeface="Avenir"/>
                <a:ea typeface="Avenir"/>
                <a:cs typeface="Avenir"/>
                <a:sym typeface="Avenir"/>
              </a:rPr>
              <a:t>Justicia social </a:t>
            </a:r>
            <a:endParaRPr/>
          </a:p>
        </p:txBody>
      </p:sp>
      <p:sp>
        <p:nvSpPr>
          <p:cNvPr id="292" name="Google Shape;292;p19"/>
          <p:cNvSpPr txBox="1"/>
          <p:nvPr/>
        </p:nvSpPr>
        <p:spPr>
          <a:xfrm>
            <a:off x="8138808" y="2680115"/>
            <a:ext cx="343472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D9EE"/>
                </a:solidFill>
                <a:latin typeface="Avenir"/>
                <a:ea typeface="Avenir"/>
                <a:cs typeface="Avenir"/>
                <a:sym typeface="Avenir"/>
              </a:rPr>
              <a:t>Equidad de género</a:t>
            </a:r>
            <a:endParaRPr/>
          </a:p>
        </p:txBody>
      </p:sp>
      <p:pic>
        <p:nvPicPr>
          <p:cNvPr id="293" name="Google Shape;293;p19"/>
          <p:cNvPicPr preferRelativeResize="0"/>
          <p:nvPr/>
        </p:nvPicPr>
        <p:blipFill rotWithShape="1">
          <a:blip r:embed="rId3">
            <a:alphaModFix/>
          </a:blip>
          <a:srcRect b="0" l="0" r="0" t="0"/>
          <a:stretch/>
        </p:blipFill>
        <p:spPr>
          <a:xfrm>
            <a:off x="297688" y="3677304"/>
            <a:ext cx="11596623" cy="3180270"/>
          </a:xfrm>
          <a:prstGeom prst="rect">
            <a:avLst/>
          </a:prstGeom>
          <a:noFill/>
          <a:ln>
            <a:noFill/>
          </a:ln>
        </p:spPr>
      </p:pic>
      <p:pic>
        <p:nvPicPr>
          <p:cNvPr id="294" name="Google Shape;294;p19"/>
          <p:cNvPicPr preferRelativeResize="0"/>
          <p:nvPr/>
        </p:nvPicPr>
        <p:blipFill rotWithShape="1">
          <a:blip r:embed="rId4">
            <a:alphaModFix/>
          </a:blip>
          <a:srcRect b="0" l="0" r="0" t="0"/>
          <a:stretch/>
        </p:blipFill>
        <p:spPr>
          <a:xfrm>
            <a:off x="1968863" y="2019128"/>
            <a:ext cx="520976" cy="520976"/>
          </a:xfrm>
          <a:prstGeom prst="rect">
            <a:avLst/>
          </a:prstGeom>
          <a:noFill/>
          <a:ln>
            <a:noFill/>
          </a:ln>
        </p:spPr>
      </p:pic>
      <p:pic>
        <p:nvPicPr>
          <p:cNvPr id="295" name="Google Shape;295;p19"/>
          <p:cNvPicPr preferRelativeResize="0"/>
          <p:nvPr/>
        </p:nvPicPr>
        <p:blipFill rotWithShape="1">
          <a:blip r:embed="rId4">
            <a:alphaModFix/>
          </a:blip>
          <a:srcRect b="0" l="0" r="0" t="0"/>
          <a:stretch/>
        </p:blipFill>
        <p:spPr>
          <a:xfrm>
            <a:off x="5741541" y="2042980"/>
            <a:ext cx="520976" cy="520976"/>
          </a:xfrm>
          <a:prstGeom prst="rect">
            <a:avLst/>
          </a:prstGeom>
          <a:noFill/>
          <a:ln>
            <a:noFill/>
          </a:ln>
        </p:spPr>
      </p:pic>
      <p:pic>
        <p:nvPicPr>
          <p:cNvPr id="296" name="Google Shape;296;p19"/>
          <p:cNvPicPr preferRelativeResize="0"/>
          <p:nvPr/>
        </p:nvPicPr>
        <p:blipFill rotWithShape="1">
          <a:blip r:embed="rId4">
            <a:alphaModFix/>
          </a:blip>
          <a:srcRect b="0" l="0" r="0" t="0"/>
          <a:stretch/>
        </p:blipFill>
        <p:spPr>
          <a:xfrm>
            <a:off x="9678532" y="2021066"/>
            <a:ext cx="520976" cy="520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
          <p:cNvSpPr txBox="1"/>
          <p:nvPr>
            <p:ph idx="1" type="body"/>
          </p:nvPr>
        </p:nvSpPr>
        <p:spPr>
          <a:xfrm>
            <a:off x="4509471" y="929640"/>
            <a:ext cx="7682529" cy="4373217"/>
          </a:xfrm>
          <a:prstGeom prst="rect">
            <a:avLst/>
          </a:prstGeom>
          <a:noFill/>
          <a:ln>
            <a:noFill/>
          </a:ln>
        </p:spPr>
        <p:txBody>
          <a:bodyPr anchorCtr="0" anchor="t" bIns="45700" lIns="91425" spcFirstLastPara="1" rIns="91425" wrap="square" tIns="45700">
            <a:noAutofit/>
          </a:bodyPr>
          <a:lstStyle/>
          <a:p>
            <a:pPr indent="-182563" lvl="0" marL="182563" rtl="0" algn="l">
              <a:spcBef>
                <a:spcPts val="0"/>
              </a:spcBef>
              <a:spcAft>
                <a:spcPts val="0"/>
              </a:spcAft>
              <a:buSzPts val="2040"/>
              <a:buChar char="•"/>
            </a:pPr>
            <a:r>
              <a:rPr lang="en-US">
                <a:solidFill>
                  <a:srgbClr val="685951"/>
                </a:solidFill>
              </a:rPr>
              <a:t>Los estados han firmado numerosos documentos internaciones que generan obligaciones para garantizar los DSR y el acceso a servicios de salud reproductiva, tales como:</a:t>
            </a:r>
            <a:endParaRPr/>
          </a:p>
          <a:p>
            <a:pPr indent="-182563" lvl="1" marL="457200" rtl="0" algn="l">
              <a:spcBef>
                <a:spcPts val="400"/>
              </a:spcBef>
              <a:spcAft>
                <a:spcPts val="0"/>
              </a:spcAft>
              <a:buSzPts val="1700"/>
              <a:buChar char="•"/>
            </a:pPr>
            <a:r>
              <a:rPr lang="en-US">
                <a:solidFill>
                  <a:srgbClr val="685951"/>
                </a:solidFill>
              </a:rPr>
              <a:t>Adoptar todas las medidas necesarias para proteger a la niñez,  velando porque ningún niño/a sea sometido a maltratos, ni a torturas.</a:t>
            </a:r>
            <a:endParaRPr/>
          </a:p>
          <a:p>
            <a:pPr indent="-182563" lvl="1" marL="457200" rtl="0" algn="l">
              <a:spcBef>
                <a:spcPts val="400"/>
              </a:spcBef>
              <a:spcAft>
                <a:spcPts val="0"/>
              </a:spcAft>
              <a:buSzPts val="1700"/>
              <a:buChar char="•"/>
            </a:pPr>
            <a:r>
              <a:rPr lang="en-US">
                <a:solidFill>
                  <a:srgbClr val="685951"/>
                </a:solidFill>
              </a:rPr>
              <a:t>Garantizar a todas las personas, de acuerdo a su edad, la educación sobre sus DSR.</a:t>
            </a:r>
            <a:endParaRPr/>
          </a:p>
          <a:p>
            <a:pPr indent="-182563" lvl="1" marL="457200" rtl="0" algn="l">
              <a:spcBef>
                <a:spcPts val="400"/>
              </a:spcBef>
              <a:spcAft>
                <a:spcPts val="0"/>
              </a:spcAft>
              <a:buSzPts val="1700"/>
              <a:buChar char="•"/>
            </a:pPr>
            <a:r>
              <a:rPr lang="en-US">
                <a:solidFill>
                  <a:srgbClr val="685951"/>
                </a:solidFill>
              </a:rPr>
              <a:t>Garantizar el derecho a la salud, incluyendo medidas para reducir la morbilidad y mortalidad materna</a:t>
            </a:r>
            <a:endParaRPr/>
          </a:p>
          <a:p>
            <a:pPr indent="-182563" lvl="1" marL="457200" rtl="0" algn="l">
              <a:spcBef>
                <a:spcPts val="400"/>
              </a:spcBef>
              <a:spcAft>
                <a:spcPts val="0"/>
              </a:spcAft>
              <a:buSzPts val="1700"/>
              <a:buChar char="•"/>
            </a:pPr>
            <a:r>
              <a:rPr lang="en-US">
                <a:solidFill>
                  <a:srgbClr val="685951"/>
                </a:solidFill>
              </a:rPr>
              <a:t>Garantizar en los casos de violencia sexual una atención integral y el acceso a la justicia.</a:t>
            </a:r>
            <a:endParaRPr/>
          </a:p>
          <a:p>
            <a:pPr indent="-182563" lvl="1" marL="457200" rtl="0" algn="l">
              <a:spcBef>
                <a:spcPts val="400"/>
              </a:spcBef>
              <a:spcAft>
                <a:spcPts val="0"/>
              </a:spcAft>
              <a:buSzPts val="1700"/>
              <a:buChar char="•"/>
            </a:pPr>
            <a:r>
              <a:rPr lang="en-US">
                <a:solidFill>
                  <a:srgbClr val="685951"/>
                </a:solidFill>
              </a:rPr>
              <a:t>Implementar todas las medidas necesarias para garantizar el respeto a las personas, promoviendo actitudes más equitativas y eliminando todas las formas de discriminación</a:t>
            </a:r>
            <a:endParaRPr>
              <a:solidFill>
                <a:srgbClr val="685951"/>
              </a:solidFill>
            </a:endParaRPr>
          </a:p>
          <a:p>
            <a:pPr indent="-53023" lvl="0" marL="182563" rtl="0" algn="l">
              <a:spcBef>
                <a:spcPts val="480"/>
              </a:spcBef>
              <a:spcAft>
                <a:spcPts val="0"/>
              </a:spcAft>
              <a:buSzPts val="2040"/>
              <a:buNone/>
            </a:pPr>
            <a:r>
              <a:t/>
            </a:r>
            <a:endParaRPr/>
          </a:p>
        </p:txBody>
      </p:sp>
      <p:sp>
        <p:nvSpPr>
          <p:cNvPr id="143" name="Google Shape;143;p2"/>
          <p:cNvSpPr txBox="1"/>
          <p:nvPr>
            <p:ph type="title"/>
          </p:nvPr>
        </p:nvSpPr>
        <p:spPr>
          <a:xfrm>
            <a:off x="609600" y="754655"/>
            <a:ext cx="109728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Avenir"/>
                <a:ea typeface="Avenir"/>
                <a:cs typeface="Avenir"/>
                <a:sym typeface="Avenir"/>
              </a:rPr>
              <a:t>Compromisos internacionales</a:t>
            </a:r>
            <a:endParaRPr/>
          </a:p>
        </p:txBody>
      </p:sp>
      <p:pic>
        <p:nvPicPr>
          <p:cNvPr id="144" name="Google Shape;144;p2"/>
          <p:cNvPicPr preferRelativeResize="0"/>
          <p:nvPr/>
        </p:nvPicPr>
        <p:blipFill rotWithShape="1">
          <a:blip r:embed="rId3">
            <a:alphaModFix/>
          </a:blip>
          <a:srcRect b="0" l="0" r="0" t="0"/>
          <a:stretch/>
        </p:blipFill>
        <p:spPr>
          <a:xfrm>
            <a:off x="149325" y="1485899"/>
            <a:ext cx="4071575" cy="371401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0"/>
          <p:cNvSpPr txBox="1"/>
          <p:nvPr>
            <p:ph idx="4294967295" type="title"/>
          </p:nvPr>
        </p:nvSpPr>
        <p:spPr>
          <a:xfrm>
            <a:off x="423887" y="202191"/>
            <a:ext cx="109728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E6007F"/>
                </a:solidFill>
                <a:latin typeface="Avenir"/>
                <a:ea typeface="Avenir"/>
                <a:cs typeface="Avenir"/>
                <a:sym typeface="Avenir"/>
              </a:rPr>
              <a:t>Servicios de salud reproductiva a las/los adolescentes</a:t>
            </a:r>
            <a:endParaRPr/>
          </a:p>
        </p:txBody>
      </p:sp>
      <p:sp>
        <p:nvSpPr>
          <p:cNvPr id="303" name="Google Shape;303;p20"/>
          <p:cNvSpPr txBox="1"/>
          <p:nvPr/>
        </p:nvSpPr>
        <p:spPr>
          <a:xfrm>
            <a:off x="2166302" y="1364699"/>
            <a:ext cx="2431846" cy="8770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rPr b="1" lang="en-US" sz="2000">
                <a:solidFill>
                  <a:srgbClr val="685951"/>
                </a:solidFill>
                <a:latin typeface="Arial Narrow"/>
                <a:ea typeface="Arial Narrow"/>
                <a:cs typeface="Arial Narrow"/>
                <a:sym typeface="Arial Narrow"/>
              </a:rPr>
              <a:t>Protocolos, lineamientos, </a:t>
            </a:r>
            <a:br>
              <a:rPr b="1" lang="en-US" sz="2000">
                <a:solidFill>
                  <a:srgbClr val="685951"/>
                </a:solidFill>
                <a:latin typeface="Arial Narrow"/>
                <a:ea typeface="Arial Narrow"/>
                <a:cs typeface="Arial Narrow"/>
                <a:sym typeface="Arial Narrow"/>
              </a:rPr>
            </a:br>
            <a:r>
              <a:rPr b="1" lang="en-US" sz="2000">
                <a:solidFill>
                  <a:srgbClr val="685951"/>
                </a:solidFill>
                <a:latin typeface="Arial Narrow"/>
                <a:ea typeface="Arial Narrow"/>
                <a:cs typeface="Arial Narrow"/>
                <a:sym typeface="Arial Narrow"/>
              </a:rPr>
              <a:t>guías y normas</a:t>
            </a:r>
            <a:endParaRPr/>
          </a:p>
        </p:txBody>
      </p:sp>
      <p:sp>
        <p:nvSpPr>
          <p:cNvPr id="304" name="Google Shape;304;p20"/>
          <p:cNvSpPr txBox="1"/>
          <p:nvPr/>
        </p:nvSpPr>
        <p:spPr>
          <a:xfrm>
            <a:off x="423887" y="1345217"/>
            <a:ext cx="10972799" cy="52957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2040"/>
              <a:buFont typeface="Arial"/>
              <a:buNone/>
            </a:pPr>
            <a:r>
              <a:t/>
            </a:r>
            <a:endParaRPr sz="2400">
              <a:solidFill>
                <a:srgbClr val="685951"/>
              </a:solidFill>
              <a:latin typeface="Avenir"/>
              <a:ea typeface="Avenir"/>
              <a:cs typeface="Avenir"/>
              <a:sym typeface="Avenir"/>
            </a:endParaRPr>
          </a:p>
        </p:txBody>
      </p:sp>
      <p:sp>
        <p:nvSpPr>
          <p:cNvPr id="305" name="Google Shape;305;p20"/>
          <p:cNvSpPr txBox="1"/>
          <p:nvPr/>
        </p:nvSpPr>
        <p:spPr>
          <a:xfrm>
            <a:off x="2257384" y="2784914"/>
            <a:ext cx="3838616" cy="11108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1700"/>
              <a:buFont typeface="Arial"/>
              <a:buNone/>
            </a:pPr>
            <a:r>
              <a:rPr b="1" lang="en-US" sz="2000">
                <a:solidFill>
                  <a:srgbClr val="685951"/>
                </a:solidFill>
                <a:latin typeface="Arial Narrow"/>
                <a:ea typeface="Arial Narrow"/>
                <a:cs typeface="Arial Narrow"/>
                <a:sym typeface="Arial Narrow"/>
              </a:rPr>
              <a:t>Capacitación/actualización </a:t>
            </a:r>
            <a:br>
              <a:rPr b="1" lang="en-US" sz="2000">
                <a:solidFill>
                  <a:srgbClr val="685951"/>
                </a:solidFill>
                <a:latin typeface="Arial Narrow"/>
                <a:ea typeface="Arial Narrow"/>
                <a:cs typeface="Arial Narrow"/>
                <a:sym typeface="Arial Narrow"/>
              </a:rPr>
            </a:br>
            <a:r>
              <a:rPr b="1" lang="en-US" sz="2000">
                <a:solidFill>
                  <a:srgbClr val="685951"/>
                </a:solidFill>
                <a:latin typeface="Arial Narrow"/>
                <a:ea typeface="Arial Narrow"/>
                <a:cs typeface="Arial Narrow"/>
                <a:sym typeface="Arial Narrow"/>
              </a:rPr>
              <a:t>a profesionales de la salud</a:t>
            </a:r>
            <a:endParaRPr/>
          </a:p>
        </p:txBody>
      </p:sp>
      <p:sp>
        <p:nvSpPr>
          <p:cNvPr id="306" name="Google Shape;306;p20"/>
          <p:cNvSpPr txBox="1"/>
          <p:nvPr/>
        </p:nvSpPr>
        <p:spPr>
          <a:xfrm>
            <a:off x="7788284" y="2658337"/>
            <a:ext cx="3942907" cy="143969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1700"/>
              <a:buFont typeface="Arial"/>
              <a:buNone/>
            </a:pPr>
            <a:r>
              <a:rPr b="1" lang="en-US" sz="2000">
                <a:solidFill>
                  <a:srgbClr val="685951"/>
                </a:solidFill>
                <a:latin typeface="Arial Narrow"/>
                <a:ea typeface="Arial Narrow"/>
                <a:cs typeface="Arial Narrow"/>
                <a:sym typeface="Arial Narrow"/>
              </a:rPr>
              <a:t>Acompañar con políticas </a:t>
            </a:r>
            <a:br>
              <a:rPr b="1" lang="en-US" sz="2000">
                <a:solidFill>
                  <a:srgbClr val="685951"/>
                </a:solidFill>
                <a:latin typeface="Arial Narrow"/>
                <a:ea typeface="Arial Narrow"/>
                <a:cs typeface="Arial Narrow"/>
                <a:sym typeface="Arial Narrow"/>
              </a:rPr>
            </a:br>
            <a:r>
              <a:rPr b="1" lang="en-US" sz="2000">
                <a:solidFill>
                  <a:srgbClr val="685951"/>
                </a:solidFill>
                <a:latin typeface="Arial Narrow"/>
                <a:ea typeface="Arial Narrow"/>
                <a:cs typeface="Arial Narrow"/>
                <a:sym typeface="Arial Narrow"/>
              </a:rPr>
              <a:t>de prevención, de planificación familiar y de educación sexual integral</a:t>
            </a:r>
            <a:endParaRPr/>
          </a:p>
          <a:p>
            <a:pPr indent="-53023" lvl="0" marL="182563" marR="0" rtl="0" algn="l">
              <a:spcBef>
                <a:spcPts val="480"/>
              </a:spcBef>
              <a:spcAft>
                <a:spcPts val="0"/>
              </a:spcAft>
              <a:buClr>
                <a:schemeClr val="accent1"/>
              </a:buClr>
              <a:buSzPts val="2040"/>
              <a:buFont typeface="Arial"/>
              <a:buNone/>
            </a:pPr>
            <a:r>
              <a:t/>
            </a:r>
            <a:endParaRPr b="1" sz="2400">
              <a:solidFill>
                <a:srgbClr val="685951"/>
              </a:solidFill>
              <a:latin typeface="Arial Narrow"/>
              <a:ea typeface="Arial Narrow"/>
              <a:cs typeface="Arial Narrow"/>
              <a:sym typeface="Arial Narrow"/>
            </a:endParaRPr>
          </a:p>
        </p:txBody>
      </p:sp>
      <p:sp>
        <p:nvSpPr>
          <p:cNvPr id="307" name="Google Shape;307;p20"/>
          <p:cNvSpPr txBox="1"/>
          <p:nvPr/>
        </p:nvSpPr>
        <p:spPr>
          <a:xfrm>
            <a:off x="2091913" y="4148238"/>
            <a:ext cx="3748304" cy="11108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rPr b="1" lang="en-US" sz="2000">
                <a:solidFill>
                  <a:srgbClr val="685951"/>
                </a:solidFill>
                <a:latin typeface="Arial Narrow"/>
                <a:ea typeface="Arial Narrow"/>
                <a:cs typeface="Arial Narrow"/>
                <a:sym typeface="Arial Narrow"/>
              </a:rPr>
              <a:t>Garantizar insumos, equipos y mobiliario</a:t>
            </a:r>
            <a:endParaRPr/>
          </a:p>
        </p:txBody>
      </p:sp>
      <p:sp>
        <p:nvSpPr>
          <p:cNvPr id="308" name="Google Shape;308;p20"/>
          <p:cNvSpPr txBox="1"/>
          <p:nvPr/>
        </p:nvSpPr>
        <p:spPr>
          <a:xfrm>
            <a:off x="7684934" y="1424603"/>
            <a:ext cx="3836455" cy="1110824"/>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1700"/>
              <a:buFont typeface="Arial"/>
              <a:buNone/>
            </a:pPr>
            <a:r>
              <a:rPr b="1" lang="en-US" sz="2000">
                <a:solidFill>
                  <a:srgbClr val="685951"/>
                </a:solidFill>
                <a:latin typeface="Arial Narrow"/>
                <a:ea typeface="Arial Narrow"/>
                <a:cs typeface="Arial Narrow"/>
                <a:sym typeface="Arial Narrow"/>
              </a:rPr>
              <a:t>Estrategias para ampliar </a:t>
            </a:r>
            <a:br>
              <a:rPr b="1" lang="en-US" sz="2000">
                <a:solidFill>
                  <a:srgbClr val="685951"/>
                </a:solidFill>
                <a:latin typeface="Arial Narrow"/>
                <a:ea typeface="Arial Narrow"/>
                <a:cs typeface="Arial Narrow"/>
                <a:sym typeface="Arial Narrow"/>
              </a:rPr>
            </a:br>
            <a:r>
              <a:rPr b="1" lang="en-US" sz="2000">
                <a:solidFill>
                  <a:srgbClr val="685951"/>
                </a:solidFill>
                <a:latin typeface="Arial Narrow"/>
                <a:ea typeface="Arial Narrow"/>
                <a:cs typeface="Arial Narrow"/>
                <a:sym typeface="Arial Narrow"/>
              </a:rPr>
              <a:t>la información y frenar</a:t>
            </a:r>
            <a:br>
              <a:rPr b="1" lang="en-US" sz="2000">
                <a:solidFill>
                  <a:srgbClr val="685951"/>
                </a:solidFill>
                <a:latin typeface="Arial Narrow"/>
                <a:ea typeface="Arial Narrow"/>
                <a:cs typeface="Arial Narrow"/>
                <a:sym typeface="Arial Narrow"/>
              </a:rPr>
            </a:br>
            <a:r>
              <a:rPr b="1" lang="en-US" sz="2000">
                <a:solidFill>
                  <a:srgbClr val="685951"/>
                </a:solidFill>
                <a:latin typeface="Arial Narrow"/>
                <a:ea typeface="Arial Narrow"/>
                <a:cs typeface="Arial Narrow"/>
                <a:sym typeface="Arial Narrow"/>
              </a:rPr>
              <a:t>el estigma y la discriminación</a:t>
            </a:r>
            <a:endParaRPr/>
          </a:p>
        </p:txBody>
      </p:sp>
      <p:pic>
        <p:nvPicPr>
          <p:cNvPr id="309" name="Google Shape;309;p20"/>
          <p:cNvPicPr preferRelativeResize="0"/>
          <p:nvPr/>
        </p:nvPicPr>
        <p:blipFill rotWithShape="1">
          <a:blip r:embed="rId3">
            <a:alphaModFix/>
          </a:blip>
          <a:srcRect b="0" l="0" r="0" t="0"/>
          <a:stretch/>
        </p:blipFill>
        <p:spPr>
          <a:xfrm>
            <a:off x="473568" y="1280790"/>
            <a:ext cx="1224563" cy="1224563"/>
          </a:xfrm>
          <a:prstGeom prst="rect">
            <a:avLst/>
          </a:prstGeom>
          <a:noFill/>
          <a:ln>
            <a:noFill/>
          </a:ln>
        </p:spPr>
      </p:pic>
      <p:pic>
        <p:nvPicPr>
          <p:cNvPr id="310" name="Google Shape;310;p20"/>
          <p:cNvPicPr preferRelativeResize="0"/>
          <p:nvPr/>
        </p:nvPicPr>
        <p:blipFill rotWithShape="1">
          <a:blip r:embed="rId4">
            <a:alphaModFix/>
          </a:blip>
          <a:srcRect b="0" l="0" r="0" t="0"/>
          <a:stretch/>
        </p:blipFill>
        <p:spPr>
          <a:xfrm>
            <a:off x="1032821" y="2658082"/>
            <a:ext cx="1224563" cy="1224563"/>
          </a:xfrm>
          <a:prstGeom prst="rect">
            <a:avLst/>
          </a:prstGeom>
          <a:noFill/>
          <a:ln>
            <a:noFill/>
          </a:ln>
        </p:spPr>
      </p:pic>
      <p:pic>
        <p:nvPicPr>
          <p:cNvPr id="311" name="Google Shape;311;p20"/>
          <p:cNvPicPr preferRelativeResize="0"/>
          <p:nvPr/>
        </p:nvPicPr>
        <p:blipFill rotWithShape="1">
          <a:blip r:embed="rId5">
            <a:alphaModFix/>
          </a:blip>
          <a:srcRect b="0" l="0" r="0" t="0"/>
          <a:stretch/>
        </p:blipFill>
        <p:spPr>
          <a:xfrm>
            <a:off x="573538" y="3977970"/>
            <a:ext cx="1224563" cy="1224563"/>
          </a:xfrm>
          <a:prstGeom prst="rect">
            <a:avLst/>
          </a:prstGeom>
          <a:noFill/>
          <a:ln>
            <a:noFill/>
          </a:ln>
        </p:spPr>
      </p:pic>
      <p:pic>
        <p:nvPicPr>
          <p:cNvPr id="312" name="Google Shape;312;p20"/>
          <p:cNvPicPr preferRelativeResize="0"/>
          <p:nvPr/>
        </p:nvPicPr>
        <p:blipFill rotWithShape="1">
          <a:blip r:embed="rId6">
            <a:alphaModFix/>
          </a:blip>
          <a:srcRect b="0" l="0" r="0" t="0"/>
          <a:stretch/>
        </p:blipFill>
        <p:spPr>
          <a:xfrm>
            <a:off x="6322346" y="1262510"/>
            <a:ext cx="1224563" cy="1224563"/>
          </a:xfrm>
          <a:prstGeom prst="rect">
            <a:avLst/>
          </a:prstGeom>
          <a:noFill/>
          <a:ln>
            <a:noFill/>
          </a:ln>
        </p:spPr>
      </p:pic>
      <p:pic>
        <p:nvPicPr>
          <p:cNvPr id="313" name="Google Shape;313;p20"/>
          <p:cNvPicPr preferRelativeResize="0"/>
          <p:nvPr/>
        </p:nvPicPr>
        <p:blipFill rotWithShape="1">
          <a:blip r:embed="rId7">
            <a:alphaModFix/>
          </a:blip>
          <a:srcRect b="0" l="0" r="0" t="0"/>
          <a:stretch/>
        </p:blipFill>
        <p:spPr>
          <a:xfrm>
            <a:off x="6366487" y="2671176"/>
            <a:ext cx="1198918" cy="1224563"/>
          </a:xfrm>
          <a:prstGeom prst="rect">
            <a:avLst/>
          </a:prstGeom>
          <a:noFill/>
          <a:ln>
            <a:noFill/>
          </a:ln>
        </p:spPr>
      </p:pic>
      <p:sp>
        <p:nvSpPr>
          <p:cNvPr id="314" name="Google Shape;314;p20"/>
          <p:cNvSpPr txBox="1"/>
          <p:nvPr/>
        </p:nvSpPr>
        <p:spPr>
          <a:xfrm>
            <a:off x="7786249" y="5301473"/>
            <a:ext cx="3603597" cy="7334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rPr b="1" lang="en-US" sz="2000">
                <a:solidFill>
                  <a:srgbClr val="685951"/>
                </a:solidFill>
                <a:latin typeface="Arial Narrow"/>
                <a:ea typeface="Arial Narrow"/>
                <a:cs typeface="Arial Narrow"/>
                <a:sym typeface="Arial Narrow"/>
              </a:rPr>
              <a:t>Llevar a cabo investigaciones para contribuir a la mejor atención</a:t>
            </a:r>
            <a:endParaRPr/>
          </a:p>
        </p:txBody>
      </p:sp>
      <p:pic>
        <p:nvPicPr>
          <p:cNvPr id="315" name="Google Shape;315;p20"/>
          <p:cNvPicPr preferRelativeResize="0"/>
          <p:nvPr/>
        </p:nvPicPr>
        <p:blipFill rotWithShape="1">
          <a:blip r:embed="rId8">
            <a:alphaModFix/>
          </a:blip>
          <a:srcRect b="0" l="0" r="0" t="0"/>
          <a:stretch/>
        </p:blipFill>
        <p:spPr>
          <a:xfrm>
            <a:off x="6491838" y="5430220"/>
            <a:ext cx="1073567" cy="1073567"/>
          </a:xfrm>
          <a:prstGeom prst="rect">
            <a:avLst/>
          </a:prstGeom>
          <a:noFill/>
          <a:ln>
            <a:noFill/>
          </a:ln>
        </p:spPr>
      </p:pic>
      <p:pic>
        <p:nvPicPr>
          <p:cNvPr id="316" name="Google Shape;316;p20"/>
          <p:cNvPicPr preferRelativeResize="0"/>
          <p:nvPr/>
        </p:nvPicPr>
        <p:blipFill rotWithShape="1">
          <a:blip r:embed="rId9">
            <a:alphaModFix/>
          </a:blip>
          <a:srcRect b="0" l="0" r="0" t="0"/>
          <a:stretch/>
        </p:blipFill>
        <p:spPr>
          <a:xfrm>
            <a:off x="273993" y="2665408"/>
            <a:ext cx="1071898" cy="1209909"/>
          </a:xfrm>
          <a:prstGeom prst="rect">
            <a:avLst/>
          </a:prstGeom>
          <a:noFill/>
          <a:ln>
            <a:noFill/>
          </a:ln>
        </p:spPr>
      </p:pic>
      <p:sp>
        <p:nvSpPr>
          <p:cNvPr id="317" name="Google Shape;317;p20"/>
          <p:cNvSpPr txBox="1"/>
          <p:nvPr/>
        </p:nvSpPr>
        <p:spPr>
          <a:xfrm>
            <a:off x="7840448" y="4316275"/>
            <a:ext cx="3808521" cy="7747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rPr b="1" lang="en-US" sz="2000">
                <a:solidFill>
                  <a:srgbClr val="685951"/>
                </a:solidFill>
                <a:latin typeface="Arial Narrow"/>
                <a:ea typeface="Arial Narrow"/>
                <a:cs typeface="Arial Narrow"/>
                <a:sym typeface="Arial Narrow"/>
              </a:rPr>
              <a:t>Abogar por la legalidad </a:t>
            </a:r>
            <a:br>
              <a:rPr b="1" lang="en-US" sz="2000">
                <a:solidFill>
                  <a:srgbClr val="685951"/>
                </a:solidFill>
                <a:latin typeface="Arial Narrow"/>
                <a:ea typeface="Arial Narrow"/>
                <a:cs typeface="Arial Narrow"/>
                <a:sym typeface="Arial Narrow"/>
              </a:rPr>
            </a:br>
            <a:r>
              <a:rPr b="1" lang="en-US" sz="2000">
                <a:solidFill>
                  <a:srgbClr val="685951"/>
                </a:solidFill>
                <a:latin typeface="Arial Narrow"/>
                <a:ea typeface="Arial Narrow"/>
                <a:cs typeface="Arial Narrow"/>
                <a:sym typeface="Arial Narrow"/>
              </a:rPr>
              <a:t>de procedimientos de aborto seguro</a:t>
            </a:r>
            <a:endParaRPr/>
          </a:p>
          <a:p>
            <a:pPr indent="-74613" lvl="0" marL="182563" marR="0" rtl="0" algn="l">
              <a:spcBef>
                <a:spcPts val="400"/>
              </a:spcBef>
              <a:spcAft>
                <a:spcPts val="0"/>
              </a:spcAft>
              <a:buClr>
                <a:schemeClr val="accent1"/>
              </a:buClr>
              <a:buSzPts val="1700"/>
              <a:buFont typeface="Arial"/>
              <a:buNone/>
            </a:pPr>
            <a:r>
              <a:t/>
            </a:r>
            <a:endParaRPr b="1" sz="2000">
              <a:solidFill>
                <a:srgbClr val="685951"/>
              </a:solidFill>
              <a:latin typeface="Arial Narrow"/>
              <a:ea typeface="Arial Narrow"/>
              <a:cs typeface="Arial Narrow"/>
              <a:sym typeface="Arial Narrow"/>
            </a:endParaRPr>
          </a:p>
        </p:txBody>
      </p:sp>
      <p:sp>
        <p:nvSpPr>
          <p:cNvPr id="318" name="Google Shape;318;p20"/>
          <p:cNvSpPr txBox="1"/>
          <p:nvPr/>
        </p:nvSpPr>
        <p:spPr>
          <a:xfrm>
            <a:off x="1933794" y="5430220"/>
            <a:ext cx="4351625" cy="7747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700"/>
              <a:buFont typeface="Arial"/>
              <a:buNone/>
            </a:pPr>
            <a:r>
              <a:rPr b="1" lang="en-US" sz="2000">
                <a:solidFill>
                  <a:srgbClr val="685951"/>
                </a:solidFill>
                <a:latin typeface="Arial Narrow"/>
                <a:ea typeface="Arial Narrow"/>
                <a:cs typeface="Arial Narrow"/>
                <a:sym typeface="Arial Narrow"/>
              </a:rPr>
              <a:t>Colaborar con organizaciones comunitarias para ampliar la información</a:t>
            </a:r>
            <a:endParaRPr/>
          </a:p>
        </p:txBody>
      </p:sp>
      <p:pic>
        <p:nvPicPr>
          <p:cNvPr id="319" name="Google Shape;319;p20"/>
          <p:cNvPicPr preferRelativeResize="0"/>
          <p:nvPr/>
        </p:nvPicPr>
        <p:blipFill rotWithShape="1">
          <a:blip r:embed="rId10">
            <a:alphaModFix/>
          </a:blip>
          <a:srcRect b="0" l="0" r="0" t="0"/>
          <a:stretch/>
        </p:blipFill>
        <p:spPr>
          <a:xfrm>
            <a:off x="649035" y="5305186"/>
            <a:ext cx="1073568" cy="1073568"/>
          </a:xfrm>
          <a:prstGeom prst="rect">
            <a:avLst/>
          </a:prstGeom>
          <a:noFill/>
          <a:ln>
            <a:noFill/>
          </a:ln>
        </p:spPr>
      </p:pic>
      <p:pic>
        <p:nvPicPr>
          <p:cNvPr id="320" name="Google Shape;320;p20"/>
          <p:cNvPicPr preferRelativeResize="0"/>
          <p:nvPr/>
        </p:nvPicPr>
        <p:blipFill rotWithShape="1">
          <a:blip r:embed="rId11">
            <a:alphaModFix/>
          </a:blip>
          <a:srcRect b="0" l="0" r="0" t="0"/>
          <a:stretch/>
        </p:blipFill>
        <p:spPr>
          <a:xfrm>
            <a:off x="6458933" y="4017460"/>
            <a:ext cx="1073568" cy="10735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idx="1" type="body"/>
          </p:nvPr>
        </p:nvSpPr>
        <p:spPr>
          <a:xfrm>
            <a:off x="6092040" y="860217"/>
            <a:ext cx="5617029" cy="5243699"/>
          </a:xfrm>
          <a:prstGeom prst="rect">
            <a:avLst/>
          </a:prstGeom>
          <a:noFill/>
          <a:ln>
            <a:noFill/>
          </a:ln>
        </p:spPr>
        <p:txBody>
          <a:bodyPr anchorCtr="0" anchor="t" bIns="45700" lIns="91425" spcFirstLastPara="1" rIns="91425" wrap="square" tIns="45700">
            <a:normAutofit/>
          </a:bodyPr>
          <a:lstStyle/>
          <a:p>
            <a:pPr indent="-53023" lvl="0" marL="182563" rtl="0" algn="l">
              <a:spcBef>
                <a:spcPts val="0"/>
              </a:spcBef>
              <a:spcAft>
                <a:spcPts val="0"/>
              </a:spcAft>
              <a:buSzPts val="2040"/>
              <a:buNone/>
            </a:pPr>
            <a:r>
              <a:t/>
            </a:r>
            <a:endParaRPr>
              <a:solidFill>
                <a:srgbClr val="20B2B3"/>
              </a:solidFill>
              <a:latin typeface="Avenir"/>
              <a:ea typeface="Avenir"/>
              <a:cs typeface="Avenir"/>
              <a:sym typeface="Avenir"/>
            </a:endParaRPr>
          </a:p>
          <a:p>
            <a:pPr indent="0" lvl="0" marL="0" rtl="0" algn="l">
              <a:spcBef>
                <a:spcPts val="480"/>
              </a:spcBef>
              <a:spcAft>
                <a:spcPts val="0"/>
              </a:spcAft>
              <a:buSzPts val="2040"/>
              <a:buNone/>
            </a:pPr>
            <a:r>
              <a:t/>
            </a:r>
            <a:endParaRPr>
              <a:solidFill>
                <a:srgbClr val="408EA6"/>
              </a:solidFill>
              <a:latin typeface="Avenir"/>
              <a:ea typeface="Avenir"/>
              <a:cs typeface="Avenir"/>
              <a:sym typeface="Avenir"/>
            </a:endParaRPr>
          </a:p>
        </p:txBody>
      </p:sp>
      <p:sp>
        <p:nvSpPr>
          <p:cNvPr id="327" name="Google Shape;327;p21"/>
          <p:cNvSpPr/>
          <p:nvPr/>
        </p:nvSpPr>
        <p:spPr>
          <a:xfrm>
            <a:off x="0" y="0"/>
            <a:ext cx="5669280" cy="6858001"/>
          </a:xfrm>
          <a:prstGeom prst="rect">
            <a:avLst/>
          </a:prstGeom>
          <a:solidFill>
            <a:srgbClr val="F18625"/>
          </a:solidFill>
          <a:ln cap="flat" cmpd="sng" w="26425">
            <a:solidFill>
              <a:srgbClr val="B46E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18625"/>
              </a:solidFill>
              <a:latin typeface="Arial"/>
              <a:ea typeface="Arial"/>
              <a:cs typeface="Arial"/>
              <a:sym typeface="Arial"/>
            </a:endParaRPr>
          </a:p>
        </p:txBody>
      </p:sp>
      <p:sp>
        <p:nvSpPr>
          <p:cNvPr id="328" name="Google Shape;328;p21"/>
          <p:cNvSpPr txBox="1"/>
          <p:nvPr/>
        </p:nvSpPr>
        <p:spPr>
          <a:xfrm>
            <a:off x="590209" y="621628"/>
            <a:ext cx="4524592" cy="145004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Avenir"/>
              <a:buNone/>
            </a:pPr>
            <a:r>
              <a:rPr b="1" lang="en-US" sz="4000">
                <a:solidFill>
                  <a:schemeClr val="lt1"/>
                </a:solidFill>
                <a:latin typeface="Avenir"/>
                <a:ea typeface="Avenir"/>
                <a:cs typeface="Avenir"/>
                <a:sym typeface="Avenir"/>
              </a:rPr>
              <a:t>Servicios integrales</a:t>
            </a:r>
            <a:endParaRPr b="1" sz="4000">
              <a:solidFill>
                <a:schemeClr val="dk1"/>
              </a:solidFill>
              <a:latin typeface="Arial"/>
              <a:ea typeface="Arial"/>
              <a:cs typeface="Arial"/>
              <a:sym typeface="Arial"/>
            </a:endParaRPr>
          </a:p>
        </p:txBody>
      </p:sp>
      <p:sp>
        <p:nvSpPr>
          <p:cNvPr id="329" name="Google Shape;329;p21"/>
          <p:cNvSpPr txBox="1"/>
          <p:nvPr/>
        </p:nvSpPr>
        <p:spPr>
          <a:xfrm>
            <a:off x="482931" y="1939728"/>
            <a:ext cx="4740743" cy="3370689"/>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000"/>
              <a:buFont typeface="Arial"/>
              <a:buNone/>
            </a:pPr>
            <a:r>
              <a:t/>
            </a:r>
            <a:endParaRPr i="1" sz="2000">
              <a:solidFill>
                <a:srgbClr val="FFFFFF"/>
              </a:solidFill>
              <a:latin typeface="Avenir"/>
              <a:ea typeface="Avenir"/>
              <a:cs typeface="Avenir"/>
              <a:sym typeface="Avenir"/>
            </a:endParaRPr>
          </a:p>
          <a:p>
            <a:pPr indent="-342900" lvl="0" marL="342900" marR="0" rtl="0" algn="l">
              <a:lnSpc>
                <a:spcPct val="100000"/>
              </a:lnSpc>
              <a:spcBef>
                <a:spcPts val="0"/>
              </a:spcBef>
              <a:spcAft>
                <a:spcPts val="0"/>
              </a:spcAft>
              <a:buClr>
                <a:srgbClr val="FFFFFF"/>
              </a:buClr>
              <a:buSzPts val="2000"/>
              <a:buFont typeface="Arial"/>
              <a:buChar char="•"/>
            </a:pPr>
            <a:r>
              <a:rPr i="1" lang="en-US" sz="2000">
                <a:solidFill>
                  <a:srgbClr val="FFFFFF"/>
                </a:solidFill>
                <a:latin typeface="Avenir"/>
                <a:ea typeface="Avenir"/>
                <a:cs typeface="Avenir"/>
                <a:sym typeface="Avenir"/>
              </a:rPr>
              <a:t>Sensibles a género </a:t>
            </a:r>
            <a:endParaRPr/>
          </a:p>
          <a:p>
            <a:pPr indent="-342900" lvl="0" marL="342900" marR="0" rtl="0" algn="l">
              <a:lnSpc>
                <a:spcPct val="100000"/>
              </a:lnSpc>
              <a:spcBef>
                <a:spcPts val="0"/>
              </a:spcBef>
              <a:spcAft>
                <a:spcPts val="0"/>
              </a:spcAft>
              <a:buClr>
                <a:srgbClr val="FFFFFF"/>
              </a:buClr>
              <a:buSzPts val="2000"/>
              <a:buFont typeface="Arial"/>
              <a:buChar char="•"/>
            </a:pPr>
            <a:r>
              <a:rPr i="1" lang="en-US" sz="2000">
                <a:solidFill>
                  <a:srgbClr val="FFFFFF"/>
                </a:solidFill>
                <a:latin typeface="Avenir"/>
                <a:ea typeface="Avenir"/>
                <a:cs typeface="Avenir"/>
                <a:sym typeface="Avenir"/>
              </a:rPr>
              <a:t>Que reconozcan la autonomía de las menores</a:t>
            </a:r>
            <a:endParaRPr/>
          </a:p>
          <a:p>
            <a:pPr indent="-342900" lvl="0" marL="342900" marR="0" rtl="0" algn="l">
              <a:lnSpc>
                <a:spcPct val="100000"/>
              </a:lnSpc>
              <a:spcBef>
                <a:spcPts val="0"/>
              </a:spcBef>
              <a:spcAft>
                <a:spcPts val="0"/>
              </a:spcAft>
              <a:buClr>
                <a:srgbClr val="FFFFFF"/>
              </a:buClr>
              <a:buSzPts val="2000"/>
              <a:buFont typeface="Arial"/>
              <a:buChar char="•"/>
            </a:pPr>
            <a:r>
              <a:rPr i="1" lang="en-US" sz="2000">
                <a:solidFill>
                  <a:srgbClr val="FFFFFF"/>
                </a:solidFill>
                <a:latin typeface="Avenir"/>
                <a:ea typeface="Avenir"/>
                <a:cs typeface="Avenir"/>
                <a:sym typeface="Avenir"/>
              </a:rPr>
              <a:t>Que garanticen confidencialidad y privacidad</a:t>
            </a:r>
            <a:endParaRPr/>
          </a:p>
          <a:p>
            <a:pPr indent="-342900" lvl="0" marL="342900" marR="0" rtl="0" algn="l">
              <a:lnSpc>
                <a:spcPct val="100000"/>
              </a:lnSpc>
              <a:spcBef>
                <a:spcPts val="0"/>
              </a:spcBef>
              <a:spcAft>
                <a:spcPts val="0"/>
              </a:spcAft>
              <a:buClr>
                <a:srgbClr val="FFFFFF"/>
              </a:buClr>
              <a:buSzPts val="2000"/>
              <a:buFont typeface="Arial"/>
              <a:buChar char="•"/>
            </a:pPr>
            <a:r>
              <a:rPr i="1" lang="en-US" sz="2000">
                <a:solidFill>
                  <a:srgbClr val="FFFFFF"/>
                </a:solidFill>
                <a:latin typeface="Avenir"/>
                <a:ea typeface="Avenir"/>
                <a:cs typeface="Avenir"/>
                <a:sym typeface="Avenir"/>
              </a:rPr>
              <a:t>Adaptados para niñas y adolescentes</a:t>
            </a:r>
            <a:endParaRPr/>
          </a:p>
          <a:p>
            <a:pPr indent="-342900" lvl="0" marL="342900" marR="0" rtl="0" algn="l">
              <a:lnSpc>
                <a:spcPct val="100000"/>
              </a:lnSpc>
              <a:spcBef>
                <a:spcPts val="0"/>
              </a:spcBef>
              <a:spcAft>
                <a:spcPts val="0"/>
              </a:spcAft>
              <a:buClr>
                <a:srgbClr val="FFFFFF"/>
              </a:buClr>
              <a:buSzPts val="2000"/>
              <a:buFont typeface="Arial"/>
              <a:buChar char="•"/>
            </a:pPr>
            <a:r>
              <a:rPr i="1" lang="en-US" sz="2000">
                <a:solidFill>
                  <a:srgbClr val="FFFFFF"/>
                </a:solidFill>
                <a:latin typeface="Avenir"/>
                <a:ea typeface="Avenir"/>
                <a:cs typeface="Avenir"/>
                <a:sym typeface="Avenir"/>
              </a:rPr>
              <a:t>Que busquen atención de salud </a:t>
            </a:r>
            <a:br>
              <a:rPr i="1" lang="en-US" sz="2000">
                <a:solidFill>
                  <a:srgbClr val="FFFFFF"/>
                </a:solidFill>
                <a:latin typeface="Avenir"/>
                <a:ea typeface="Avenir"/>
                <a:cs typeface="Avenir"/>
                <a:sym typeface="Avenir"/>
              </a:rPr>
            </a:br>
            <a:r>
              <a:rPr i="1" lang="en-US" sz="2000">
                <a:solidFill>
                  <a:srgbClr val="FFFFFF"/>
                </a:solidFill>
                <a:latin typeface="Avenir"/>
                <a:ea typeface="Avenir"/>
                <a:cs typeface="Avenir"/>
                <a:sym typeface="Avenir"/>
              </a:rPr>
              <a:t>y de procuración de justicia </a:t>
            </a:r>
            <a:endParaRPr/>
          </a:p>
          <a:p>
            <a:pPr indent="-342900" lvl="0" marL="342900" marR="0" rtl="0" algn="l">
              <a:lnSpc>
                <a:spcPct val="100000"/>
              </a:lnSpc>
              <a:spcBef>
                <a:spcPts val="0"/>
              </a:spcBef>
              <a:spcAft>
                <a:spcPts val="0"/>
              </a:spcAft>
              <a:buClr>
                <a:srgbClr val="FFFFFF"/>
              </a:buClr>
              <a:buSzPts val="2000"/>
              <a:buFont typeface="Arial"/>
              <a:buChar char="•"/>
            </a:pPr>
            <a:r>
              <a:rPr i="1" lang="en-US" sz="2000">
                <a:solidFill>
                  <a:srgbClr val="FFFFFF"/>
                </a:solidFill>
                <a:latin typeface="Avenir"/>
                <a:ea typeface="Avenir"/>
                <a:cs typeface="Avenir"/>
                <a:sym typeface="Avenir"/>
              </a:rPr>
              <a:t>Incluyan el aborto legal, particularmente en casos de violencia sexual</a:t>
            </a:r>
            <a:endParaRPr/>
          </a:p>
          <a:p>
            <a:pPr indent="-342900" lvl="0" marL="342900" marR="0" rtl="0" algn="l">
              <a:lnSpc>
                <a:spcPct val="100000"/>
              </a:lnSpc>
              <a:spcBef>
                <a:spcPts val="0"/>
              </a:spcBef>
              <a:spcAft>
                <a:spcPts val="0"/>
              </a:spcAft>
              <a:buClr>
                <a:srgbClr val="FFFFFF"/>
              </a:buClr>
              <a:buSzPts val="2000"/>
              <a:buFont typeface="Arial"/>
              <a:buChar char="•"/>
            </a:pPr>
            <a:r>
              <a:rPr i="1" lang="en-US" sz="2000">
                <a:solidFill>
                  <a:srgbClr val="FFFFFF"/>
                </a:solidFill>
                <a:latin typeface="Avenir"/>
                <a:ea typeface="Avenir"/>
                <a:cs typeface="Avenir"/>
                <a:sym typeface="Avenir"/>
              </a:rPr>
              <a:t>Que sean brindados por equipos multidisciplinarios</a:t>
            </a:r>
            <a:endParaRPr/>
          </a:p>
        </p:txBody>
      </p:sp>
      <p:pic>
        <p:nvPicPr>
          <p:cNvPr id="330" name="Google Shape;330;p21"/>
          <p:cNvPicPr preferRelativeResize="0"/>
          <p:nvPr/>
        </p:nvPicPr>
        <p:blipFill rotWithShape="1">
          <a:blip r:embed="rId3">
            <a:alphaModFix/>
          </a:blip>
          <a:srcRect b="0" l="0" r="0" t="0"/>
          <a:stretch/>
        </p:blipFill>
        <p:spPr>
          <a:xfrm>
            <a:off x="11525686" y="5809757"/>
            <a:ext cx="323414" cy="576755"/>
          </a:xfrm>
          <a:prstGeom prst="rect">
            <a:avLst/>
          </a:prstGeom>
          <a:noFill/>
          <a:ln>
            <a:noFill/>
          </a:ln>
        </p:spPr>
      </p:pic>
      <p:pic>
        <p:nvPicPr>
          <p:cNvPr id="331" name="Google Shape;331;p21"/>
          <p:cNvPicPr preferRelativeResize="0"/>
          <p:nvPr/>
        </p:nvPicPr>
        <p:blipFill rotWithShape="1">
          <a:blip r:embed="rId4">
            <a:alphaModFix/>
          </a:blip>
          <a:srcRect b="0" l="0" r="0" t="0"/>
          <a:stretch/>
        </p:blipFill>
        <p:spPr>
          <a:xfrm>
            <a:off x="5669280" y="2420019"/>
            <a:ext cx="6626179" cy="44516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22"/>
          <p:cNvPicPr preferRelativeResize="0"/>
          <p:nvPr/>
        </p:nvPicPr>
        <p:blipFill rotWithShape="1">
          <a:blip r:embed="rId3">
            <a:alphaModFix/>
          </a:blip>
          <a:srcRect b="0" l="0" r="0" t="0"/>
          <a:stretch/>
        </p:blipFill>
        <p:spPr>
          <a:xfrm>
            <a:off x="4777408" y="0"/>
            <a:ext cx="7414592" cy="6858000"/>
          </a:xfrm>
          <a:prstGeom prst="rect">
            <a:avLst/>
          </a:prstGeom>
          <a:noFill/>
          <a:ln>
            <a:noFill/>
          </a:ln>
        </p:spPr>
      </p:pic>
      <p:pic>
        <p:nvPicPr>
          <p:cNvPr descr="Logotipo, nombre de la empresa&#10;&#10;Descripción generada automáticamente" id="337" name="Google Shape;337;p22"/>
          <p:cNvPicPr preferRelativeResize="0"/>
          <p:nvPr/>
        </p:nvPicPr>
        <p:blipFill rotWithShape="1">
          <a:blip r:embed="rId4">
            <a:alphaModFix/>
          </a:blip>
          <a:srcRect b="0" l="0" r="0" t="0"/>
          <a:stretch/>
        </p:blipFill>
        <p:spPr>
          <a:xfrm>
            <a:off x="151788" y="5077230"/>
            <a:ext cx="2650330" cy="12774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txBox="1"/>
          <p:nvPr>
            <p:ph idx="1" type="body"/>
          </p:nvPr>
        </p:nvSpPr>
        <p:spPr>
          <a:xfrm>
            <a:off x="195345" y="1438734"/>
            <a:ext cx="10318738" cy="4217663"/>
          </a:xfrm>
          <a:prstGeom prst="rect">
            <a:avLst/>
          </a:prstGeom>
          <a:noFill/>
          <a:ln>
            <a:noFill/>
          </a:ln>
        </p:spPr>
        <p:txBody>
          <a:bodyPr anchorCtr="0" anchor="t" bIns="45700" lIns="91425" spcFirstLastPara="1" rIns="91425" wrap="square" tIns="45700">
            <a:noAutofit/>
          </a:bodyPr>
          <a:lstStyle/>
          <a:p>
            <a:pPr indent="-182563" lvl="0" marL="182563" rtl="0" algn="l">
              <a:spcBef>
                <a:spcPts val="0"/>
              </a:spcBef>
              <a:spcAft>
                <a:spcPts val="0"/>
              </a:spcAft>
              <a:buSzPts val="2040"/>
              <a:buChar char="•"/>
            </a:pPr>
            <a:r>
              <a:rPr lang="en-US">
                <a:solidFill>
                  <a:srgbClr val="685951"/>
                </a:solidFill>
              </a:rPr>
              <a:t>Educación sexual integral: inexistente o muy básica</a:t>
            </a:r>
            <a:endParaRPr/>
          </a:p>
          <a:p>
            <a:pPr indent="-182563" lvl="0" marL="182563" rtl="0" algn="l">
              <a:spcBef>
                <a:spcPts val="480"/>
              </a:spcBef>
              <a:spcAft>
                <a:spcPts val="0"/>
              </a:spcAft>
              <a:buSzPts val="2040"/>
              <a:buChar char="•"/>
            </a:pPr>
            <a:r>
              <a:rPr lang="en-US">
                <a:solidFill>
                  <a:srgbClr val="685951"/>
                </a:solidFill>
              </a:rPr>
              <a:t>Políticas gubernamentales sobre ESI tímidas que seden </a:t>
            </a:r>
            <a:endParaRPr/>
          </a:p>
          <a:p>
            <a:pPr indent="0" lvl="0" marL="0" rtl="0" algn="l">
              <a:spcBef>
                <a:spcPts val="480"/>
              </a:spcBef>
              <a:spcAft>
                <a:spcPts val="0"/>
              </a:spcAft>
              <a:buSzPts val="2040"/>
              <a:buNone/>
            </a:pPr>
            <a:r>
              <a:rPr lang="en-US">
                <a:solidFill>
                  <a:srgbClr val="685951"/>
                </a:solidFill>
              </a:rPr>
              <a:t>a la presión de grupos religiosos y/o conservadores</a:t>
            </a:r>
            <a:endParaRPr/>
          </a:p>
          <a:p>
            <a:pPr indent="-182563" lvl="0" marL="182563" rtl="0" algn="l">
              <a:spcBef>
                <a:spcPts val="480"/>
              </a:spcBef>
              <a:spcAft>
                <a:spcPts val="0"/>
              </a:spcAft>
              <a:buSzPts val="2040"/>
              <a:buChar char="•"/>
            </a:pPr>
            <a:r>
              <a:rPr lang="en-US">
                <a:solidFill>
                  <a:srgbClr val="685951"/>
                </a:solidFill>
              </a:rPr>
              <a:t>Aumento de la fecundidad adolescente</a:t>
            </a:r>
            <a:endParaRPr/>
          </a:p>
          <a:p>
            <a:pPr indent="-182563" lvl="0" marL="182563" rtl="0" algn="l">
              <a:spcBef>
                <a:spcPts val="480"/>
              </a:spcBef>
              <a:spcAft>
                <a:spcPts val="0"/>
              </a:spcAft>
              <a:buSzPts val="2040"/>
              <a:buChar char="•"/>
            </a:pPr>
            <a:r>
              <a:rPr lang="en-US">
                <a:solidFill>
                  <a:srgbClr val="685951"/>
                </a:solidFill>
              </a:rPr>
              <a:t>Alto índice de demanda insatisfecha de MAC</a:t>
            </a:r>
            <a:endParaRPr/>
          </a:p>
          <a:p>
            <a:pPr indent="-182563" lvl="0" marL="182563" rtl="0" algn="l">
              <a:spcBef>
                <a:spcPts val="480"/>
              </a:spcBef>
              <a:spcAft>
                <a:spcPts val="0"/>
              </a:spcAft>
              <a:buSzPts val="2040"/>
              <a:buChar char="•"/>
            </a:pPr>
            <a:r>
              <a:rPr lang="en-US">
                <a:solidFill>
                  <a:srgbClr val="685951"/>
                </a:solidFill>
              </a:rPr>
              <a:t>Altas tasas de embarazo en menores</a:t>
            </a:r>
            <a:endParaRPr/>
          </a:p>
          <a:p>
            <a:pPr indent="-182563" lvl="0" marL="182563" rtl="0" algn="l">
              <a:spcBef>
                <a:spcPts val="480"/>
              </a:spcBef>
              <a:spcAft>
                <a:spcPts val="0"/>
              </a:spcAft>
              <a:buSzPts val="2040"/>
              <a:buChar char="•"/>
            </a:pPr>
            <a:r>
              <a:rPr lang="en-US">
                <a:solidFill>
                  <a:srgbClr val="685951"/>
                </a:solidFill>
              </a:rPr>
              <a:t>Violencia como norma social</a:t>
            </a:r>
            <a:endParaRPr/>
          </a:p>
          <a:p>
            <a:pPr indent="-182563" lvl="0" marL="182563" rtl="0" algn="l">
              <a:spcBef>
                <a:spcPts val="480"/>
              </a:spcBef>
              <a:spcAft>
                <a:spcPts val="0"/>
              </a:spcAft>
              <a:buSzPts val="2040"/>
              <a:buChar char="•"/>
            </a:pPr>
            <a:r>
              <a:rPr lang="en-US">
                <a:solidFill>
                  <a:srgbClr val="685951"/>
                </a:solidFill>
              </a:rPr>
              <a:t>La violencia sexual y el embarazo infantil </a:t>
            </a:r>
            <a:br>
              <a:rPr lang="en-US">
                <a:solidFill>
                  <a:srgbClr val="685951"/>
                </a:solidFill>
              </a:rPr>
            </a:br>
            <a:r>
              <a:rPr lang="en-US">
                <a:solidFill>
                  <a:srgbClr val="685951"/>
                </a:solidFill>
              </a:rPr>
              <a:t>son perpetrados en la familia o entorno inmediato</a:t>
            </a:r>
            <a:endParaRPr/>
          </a:p>
          <a:p>
            <a:pPr indent="-53023" lvl="0" marL="182563" rtl="0" algn="l">
              <a:spcBef>
                <a:spcPts val="480"/>
              </a:spcBef>
              <a:spcAft>
                <a:spcPts val="0"/>
              </a:spcAft>
              <a:buSzPts val="2040"/>
              <a:buNone/>
            </a:pPr>
            <a:r>
              <a:t/>
            </a:r>
            <a:endParaRPr>
              <a:solidFill>
                <a:srgbClr val="685951"/>
              </a:solidFill>
            </a:endParaRPr>
          </a:p>
        </p:txBody>
      </p:sp>
      <p:sp>
        <p:nvSpPr>
          <p:cNvPr id="151" name="Google Shape;151;p3"/>
          <p:cNvSpPr txBox="1"/>
          <p:nvPr>
            <p:ph type="title"/>
          </p:nvPr>
        </p:nvSpPr>
        <p:spPr>
          <a:xfrm>
            <a:off x="231220" y="148914"/>
            <a:ext cx="11432521" cy="13255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latin typeface="Avenir"/>
                <a:ea typeface="Avenir"/>
                <a:cs typeface="Avenir"/>
                <a:sym typeface="Avenir"/>
              </a:rPr>
              <a:t>Región marcada por la pobreza, inequidad y violencia de género</a:t>
            </a:r>
            <a:endParaRPr/>
          </a:p>
        </p:txBody>
      </p:sp>
      <p:pic>
        <p:nvPicPr>
          <p:cNvPr id="152" name="Google Shape;152;p3"/>
          <p:cNvPicPr preferRelativeResize="0"/>
          <p:nvPr/>
        </p:nvPicPr>
        <p:blipFill rotWithShape="1">
          <a:blip r:embed="rId3">
            <a:alphaModFix/>
          </a:blip>
          <a:srcRect b="0" l="7008" r="4586" t="0"/>
          <a:stretch/>
        </p:blipFill>
        <p:spPr>
          <a:xfrm>
            <a:off x="0" y="5501898"/>
            <a:ext cx="12192000" cy="1356102"/>
          </a:xfrm>
          <a:prstGeom prst="rect">
            <a:avLst/>
          </a:prstGeom>
          <a:noFill/>
          <a:ln>
            <a:noFill/>
          </a:ln>
        </p:spPr>
      </p:pic>
      <p:pic>
        <p:nvPicPr>
          <p:cNvPr id="153" name="Google Shape;153;p3"/>
          <p:cNvPicPr preferRelativeResize="0"/>
          <p:nvPr/>
        </p:nvPicPr>
        <p:blipFill rotWithShape="1">
          <a:blip r:embed="rId3">
            <a:alphaModFix/>
          </a:blip>
          <a:srcRect b="0" l="7008" r="4586" t="0"/>
          <a:stretch/>
        </p:blipFill>
        <p:spPr>
          <a:xfrm>
            <a:off x="15498" y="5237825"/>
            <a:ext cx="12176502" cy="1643925"/>
          </a:xfrm>
          <a:prstGeom prst="rect">
            <a:avLst/>
          </a:prstGeom>
          <a:noFill/>
          <a:ln>
            <a:noFill/>
          </a:ln>
        </p:spPr>
      </p:pic>
      <p:pic>
        <p:nvPicPr>
          <p:cNvPr id="154" name="Google Shape;154;p3"/>
          <p:cNvPicPr preferRelativeResize="0"/>
          <p:nvPr/>
        </p:nvPicPr>
        <p:blipFill rotWithShape="1">
          <a:blip r:embed="rId4">
            <a:alphaModFix/>
          </a:blip>
          <a:srcRect b="0" l="0" r="0" t="0"/>
          <a:stretch/>
        </p:blipFill>
        <p:spPr>
          <a:xfrm>
            <a:off x="6556125" y="2273429"/>
            <a:ext cx="5972817" cy="46727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idx="1" type="body"/>
          </p:nvPr>
        </p:nvSpPr>
        <p:spPr>
          <a:xfrm>
            <a:off x="190281" y="1020162"/>
            <a:ext cx="11027398" cy="4217663"/>
          </a:xfrm>
          <a:prstGeom prst="rect">
            <a:avLst/>
          </a:prstGeom>
          <a:noFill/>
          <a:ln>
            <a:noFill/>
          </a:ln>
        </p:spPr>
        <p:txBody>
          <a:bodyPr anchorCtr="0" anchor="t" bIns="45700" lIns="91425" spcFirstLastPara="1" rIns="91425" wrap="square" tIns="45700">
            <a:noAutofit/>
          </a:bodyPr>
          <a:lstStyle/>
          <a:p>
            <a:pPr indent="-182563" lvl="0" marL="182563" rtl="0" algn="l">
              <a:spcBef>
                <a:spcPts val="0"/>
              </a:spcBef>
              <a:spcAft>
                <a:spcPts val="0"/>
              </a:spcAft>
              <a:buSzPts val="1870"/>
              <a:buChar char="•"/>
            </a:pPr>
            <a:r>
              <a:rPr lang="en-US" sz="2200">
                <a:solidFill>
                  <a:srgbClr val="685951"/>
                </a:solidFill>
              </a:rPr>
              <a:t>El Estado y la sociedad revictimiza  a las sobrevivientes</a:t>
            </a:r>
            <a:endParaRPr/>
          </a:p>
          <a:p>
            <a:pPr indent="0" lvl="0" marL="0" rtl="0" algn="l">
              <a:spcBef>
                <a:spcPts val="440"/>
              </a:spcBef>
              <a:spcAft>
                <a:spcPts val="0"/>
              </a:spcAft>
              <a:buSzPts val="1870"/>
              <a:buNone/>
            </a:pPr>
            <a:r>
              <a:rPr lang="en-US" sz="2200">
                <a:solidFill>
                  <a:srgbClr val="685951"/>
                </a:solidFill>
              </a:rPr>
              <a:t> de violencia sexual</a:t>
            </a:r>
            <a:endParaRPr/>
          </a:p>
          <a:p>
            <a:pPr indent="-182563" lvl="0" marL="182563" rtl="0" algn="l">
              <a:spcBef>
                <a:spcPts val="440"/>
              </a:spcBef>
              <a:spcAft>
                <a:spcPts val="0"/>
              </a:spcAft>
              <a:buSzPts val="1870"/>
              <a:buChar char="•"/>
            </a:pPr>
            <a:r>
              <a:rPr lang="en-US" sz="2200">
                <a:solidFill>
                  <a:srgbClr val="685951"/>
                </a:solidFill>
              </a:rPr>
              <a:t>Las experiencias relacionadas con violencia de género, </a:t>
            </a:r>
            <a:endParaRPr/>
          </a:p>
          <a:p>
            <a:pPr indent="0" lvl="0" marL="0" rtl="0" algn="l">
              <a:spcBef>
                <a:spcPts val="440"/>
              </a:spcBef>
              <a:spcAft>
                <a:spcPts val="0"/>
              </a:spcAft>
              <a:buSzPts val="1870"/>
              <a:buNone/>
            </a:pPr>
            <a:r>
              <a:rPr lang="en-US" sz="2200">
                <a:solidFill>
                  <a:srgbClr val="685951"/>
                </a:solidFill>
              </a:rPr>
              <a:t>violencia sexual, abusos, pérdidas y sensación de aislamiento</a:t>
            </a:r>
            <a:endParaRPr/>
          </a:p>
          <a:p>
            <a:pPr indent="0" lvl="0" marL="0" rtl="0" algn="l">
              <a:spcBef>
                <a:spcPts val="440"/>
              </a:spcBef>
              <a:spcAft>
                <a:spcPts val="0"/>
              </a:spcAft>
              <a:buSzPts val="1870"/>
              <a:buNone/>
            </a:pPr>
            <a:r>
              <a:rPr lang="en-US" sz="2200">
                <a:solidFill>
                  <a:srgbClr val="685951"/>
                </a:solidFill>
              </a:rPr>
              <a:t>están estrechamente ligadas a conductas suicidas</a:t>
            </a:r>
            <a:endParaRPr/>
          </a:p>
          <a:p>
            <a:pPr indent="-182563" lvl="0" marL="182563" rtl="0" algn="l">
              <a:spcBef>
                <a:spcPts val="440"/>
              </a:spcBef>
              <a:spcAft>
                <a:spcPts val="0"/>
              </a:spcAft>
              <a:buSzPts val="1870"/>
              <a:buChar char="•"/>
            </a:pPr>
            <a:r>
              <a:rPr lang="en-US" sz="2200">
                <a:solidFill>
                  <a:srgbClr val="685951"/>
                </a:solidFill>
              </a:rPr>
              <a:t>Los currículos de formación de personas de salud no incorporan la</a:t>
            </a:r>
            <a:endParaRPr/>
          </a:p>
          <a:p>
            <a:pPr indent="0" lvl="0" marL="0" rtl="0" algn="l">
              <a:spcBef>
                <a:spcPts val="440"/>
              </a:spcBef>
              <a:spcAft>
                <a:spcPts val="0"/>
              </a:spcAft>
              <a:buSzPts val="1870"/>
              <a:buNone/>
            </a:pPr>
            <a:r>
              <a:rPr lang="en-US" sz="2200">
                <a:solidFill>
                  <a:srgbClr val="685951"/>
                </a:solidFill>
              </a:rPr>
              <a:t>temática de SSR como materias obligatorias</a:t>
            </a:r>
            <a:endParaRPr/>
          </a:p>
          <a:p>
            <a:pPr indent="-182563" lvl="0" marL="182563" rtl="0" algn="l">
              <a:spcBef>
                <a:spcPts val="440"/>
              </a:spcBef>
              <a:spcAft>
                <a:spcPts val="0"/>
              </a:spcAft>
              <a:buSzPts val="1870"/>
              <a:buChar char="•"/>
            </a:pPr>
            <a:r>
              <a:rPr lang="en-US" sz="2200">
                <a:solidFill>
                  <a:srgbClr val="685951"/>
                </a:solidFill>
              </a:rPr>
              <a:t>El sistema de salud no cuenta con la estructura necesaria para garantizar </a:t>
            </a:r>
            <a:endParaRPr/>
          </a:p>
          <a:p>
            <a:pPr indent="0" lvl="0" marL="0" rtl="0" algn="l">
              <a:spcBef>
                <a:spcPts val="440"/>
              </a:spcBef>
              <a:spcAft>
                <a:spcPts val="0"/>
              </a:spcAft>
              <a:buSzPts val="1870"/>
              <a:buNone/>
            </a:pPr>
            <a:r>
              <a:rPr lang="en-US" sz="2200">
                <a:solidFill>
                  <a:srgbClr val="685951"/>
                </a:solidFill>
              </a:rPr>
              <a:t>servicios oportunos, respetuosos y de calidad para la población adolescente:</a:t>
            </a:r>
            <a:endParaRPr/>
          </a:p>
          <a:p>
            <a:pPr indent="0" lvl="0" marL="0" rtl="0" algn="l">
              <a:spcBef>
                <a:spcPts val="440"/>
              </a:spcBef>
              <a:spcAft>
                <a:spcPts val="0"/>
              </a:spcAft>
              <a:buSzPts val="1870"/>
              <a:buNone/>
            </a:pPr>
            <a:r>
              <a:rPr lang="en-US" sz="2200">
                <a:solidFill>
                  <a:srgbClr val="685951"/>
                </a:solidFill>
              </a:rPr>
              <a:t>Rutas de atención, personal sensible, habilitado para atender a menores  y garante de DSR, insumos, espacios y horarios accesibles</a:t>
            </a:r>
            <a:endParaRPr/>
          </a:p>
          <a:p>
            <a:pPr indent="0" lvl="0" marL="0" rtl="0" algn="l">
              <a:spcBef>
                <a:spcPts val="440"/>
              </a:spcBef>
              <a:spcAft>
                <a:spcPts val="0"/>
              </a:spcAft>
              <a:buSzPts val="1870"/>
              <a:buNone/>
            </a:pPr>
            <a:r>
              <a:t/>
            </a:r>
            <a:endParaRPr sz="2200">
              <a:solidFill>
                <a:srgbClr val="685951"/>
              </a:solidFill>
            </a:endParaRPr>
          </a:p>
          <a:p>
            <a:pPr indent="0" lvl="0" marL="0" rtl="0" algn="l">
              <a:spcBef>
                <a:spcPts val="440"/>
              </a:spcBef>
              <a:spcAft>
                <a:spcPts val="0"/>
              </a:spcAft>
              <a:buSzPts val="1870"/>
              <a:buNone/>
            </a:pPr>
            <a:r>
              <a:t/>
            </a:r>
            <a:endParaRPr sz="2200">
              <a:solidFill>
                <a:srgbClr val="685951"/>
              </a:solidFill>
            </a:endParaRPr>
          </a:p>
        </p:txBody>
      </p:sp>
      <p:sp>
        <p:nvSpPr>
          <p:cNvPr id="161" name="Google Shape;161;p4"/>
          <p:cNvSpPr txBox="1"/>
          <p:nvPr>
            <p:ph type="title"/>
          </p:nvPr>
        </p:nvSpPr>
        <p:spPr>
          <a:xfrm>
            <a:off x="494110" y="-174202"/>
            <a:ext cx="11432521"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sz="3200">
                <a:latin typeface="Avenir"/>
                <a:ea typeface="Avenir"/>
                <a:cs typeface="Avenir"/>
                <a:sym typeface="Avenir"/>
              </a:rPr>
              <a:t>Región marcada por la pobreza, inequidad y violencia de género</a:t>
            </a:r>
            <a:endParaRPr/>
          </a:p>
        </p:txBody>
      </p:sp>
      <p:pic>
        <p:nvPicPr>
          <p:cNvPr id="162" name="Google Shape;162;p4"/>
          <p:cNvPicPr preferRelativeResize="0"/>
          <p:nvPr/>
        </p:nvPicPr>
        <p:blipFill rotWithShape="1">
          <a:blip r:embed="rId3">
            <a:alphaModFix/>
          </a:blip>
          <a:srcRect b="0" l="7008" r="4586" t="0"/>
          <a:stretch/>
        </p:blipFill>
        <p:spPr>
          <a:xfrm>
            <a:off x="0" y="5501898"/>
            <a:ext cx="12192000" cy="1356102"/>
          </a:xfrm>
          <a:prstGeom prst="rect">
            <a:avLst/>
          </a:prstGeom>
          <a:noFill/>
          <a:ln>
            <a:noFill/>
          </a:ln>
        </p:spPr>
      </p:pic>
      <p:pic>
        <p:nvPicPr>
          <p:cNvPr id="163" name="Google Shape;163;p4"/>
          <p:cNvPicPr preferRelativeResize="0"/>
          <p:nvPr/>
        </p:nvPicPr>
        <p:blipFill rotWithShape="1">
          <a:blip r:embed="rId3">
            <a:alphaModFix/>
          </a:blip>
          <a:srcRect b="0" l="7008" r="4586" t="0"/>
          <a:stretch/>
        </p:blipFill>
        <p:spPr>
          <a:xfrm>
            <a:off x="15498" y="5237825"/>
            <a:ext cx="12176502" cy="1643925"/>
          </a:xfrm>
          <a:prstGeom prst="rect">
            <a:avLst/>
          </a:prstGeom>
          <a:noFill/>
          <a:ln>
            <a:noFill/>
          </a:ln>
        </p:spPr>
      </p:pic>
      <p:pic>
        <p:nvPicPr>
          <p:cNvPr id="164" name="Google Shape;164;p4"/>
          <p:cNvPicPr preferRelativeResize="0"/>
          <p:nvPr/>
        </p:nvPicPr>
        <p:blipFill rotWithShape="1">
          <a:blip r:embed="rId4">
            <a:alphaModFix/>
          </a:blip>
          <a:srcRect b="0" l="0" r="0" t="0"/>
          <a:stretch/>
        </p:blipFill>
        <p:spPr>
          <a:xfrm>
            <a:off x="6366257" y="697074"/>
            <a:ext cx="5972817" cy="46727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5"/>
          <p:cNvPicPr preferRelativeResize="0"/>
          <p:nvPr/>
        </p:nvPicPr>
        <p:blipFill rotWithShape="1">
          <a:blip r:embed="rId3">
            <a:alphaModFix/>
          </a:blip>
          <a:srcRect b="0" l="0" r="0" t="11350"/>
          <a:stretch/>
        </p:blipFill>
        <p:spPr>
          <a:xfrm>
            <a:off x="161179" y="420130"/>
            <a:ext cx="11552063" cy="6437870"/>
          </a:xfrm>
          <a:prstGeom prst="rect">
            <a:avLst/>
          </a:prstGeom>
          <a:noFill/>
          <a:ln>
            <a:noFill/>
          </a:ln>
        </p:spPr>
      </p:pic>
      <p:pic>
        <p:nvPicPr>
          <p:cNvPr id="171" name="Google Shape;171;p5"/>
          <p:cNvPicPr preferRelativeResize="0"/>
          <p:nvPr/>
        </p:nvPicPr>
        <p:blipFill rotWithShape="1">
          <a:blip r:embed="rId4">
            <a:alphaModFix/>
          </a:blip>
          <a:srcRect b="0" l="0" r="0" t="0"/>
          <a:stretch/>
        </p:blipFill>
        <p:spPr>
          <a:xfrm>
            <a:off x="11084552" y="5263861"/>
            <a:ext cx="538496" cy="9131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ph idx="4294967295" type="body"/>
          </p:nvPr>
        </p:nvSpPr>
        <p:spPr>
          <a:xfrm>
            <a:off x="545002" y="3066691"/>
            <a:ext cx="4859338" cy="397033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70"/>
              <a:buNone/>
            </a:pPr>
            <a:r>
              <a:rPr lang="en-US" sz="2200">
                <a:solidFill>
                  <a:srgbClr val="685951"/>
                </a:solidFill>
                <a:latin typeface="Avenir"/>
                <a:ea typeface="Avenir"/>
                <a:cs typeface="Avenir"/>
                <a:sym typeface="Avenir"/>
              </a:rPr>
              <a:t>La región de Centroamérica y el Caribe ocupa el segundo lugar en embarazo adolescente, después de África, con una tasa cercana a 100 embarazos por cada 1,000 adolescentes (OPS)</a:t>
            </a:r>
            <a:endParaRPr/>
          </a:p>
          <a:p>
            <a:pPr indent="0" lvl="0" marL="0" rtl="0" algn="l">
              <a:spcBef>
                <a:spcPts val="440"/>
              </a:spcBef>
              <a:spcAft>
                <a:spcPts val="0"/>
              </a:spcAft>
              <a:buSzPts val="1870"/>
              <a:buNone/>
            </a:pPr>
            <a:r>
              <a:t/>
            </a:r>
            <a:endParaRPr sz="2200">
              <a:solidFill>
                <a:srgbClr val="685951"/>
              </a:solidFill>
              <a:latin typeface="Avenir"/>
              <a:ea typeface="Avenir"/>
              <a:cs typeface="Avenir"/>
              <a:sym typeface="Avenir"/>
            </a:endParaRPr>
          </a:p>
          <a:p>
            <a:pPr indent="0" lvl="0" marL="0" rtl="0" algn="l">
              <a:spcBef>
                <a:spcPts val="440"/>
              </a:spcBef>
              <a:spcAft>
                <a:spcPts val="0"/>
              </a:spcAft>
              <a:buSzPts val="1870"/>
              <a:buNone/>
            </a:pPr>
            <a:r>
              <a:rPr lang="en-US" sz="2200">
                <a:solidFill>
                  <a:srgbClr val="685951"/>
                </a:solidFill>
                <a:latin typeface="Avenir"/>
                <a:ea typeface="Avenir"/>
                <a:cs typeface="Avenir"/>
                <a:sym typeface="Avenir"/>
              </a:rPr>
              <a:t>2018: 20% de los partos en LAC correspondió a menores de 20 años (OMS-UNFPA-UNICEF)</a:t>
            </a:r>
            <a:endParaRPr/>
          </a:p>
          <a:p>
            <a:pPr indent="0" lvl="0" marL="0" rtl="0" algn="l">
              <a:spcBef>
                <a:spcPts val="440"/>
              </a:spcBef>
              <a:spcAft>
                <a:spcPts val="0"/>
              </a:spcAft>
              <a:buSzPts val="1870"/>
              <a:buNone/>
            </a:pPr>
            <a:r>
              <a:t/>
            </a:r>
            <a:endParaRPr sz="2200">
              <a:solidFill>
                <a:srgbClr val="685951"/>
              </a:solidFill>
            </a:endParaRPr>
          </a:p>
          <a:p>
            <a:pPr indent="-63818" lvl="1" marL="457200" rtl="0" algn="l">
              <a:spcBef>
                <a:spcPts val="440"/>
              </a:spcBef>
              <a:spcAft>
                <a:spcPts val="0"/>
              </a:spcAft>
              <a:buSzPts val="1870"/>
              <a:buFont typeface="Courier New"/>
              <a:buNone/>
            </a:pPr>
            <a:r>
              <a:t/>
            </a:r>
            <a:endParaRPr sz="2200">
              <a:solidFill>
                <a:srgbClr val="685951"/>
              </a:solidFill>
            </a:endParaRPr>
          </a:p>
        </p:txBody>
      </p:sp>
      <p:sp>
        <p:nvSpPr>
          <p:cNvPr id="178" name="Google Shape;178;p6"/>
          <p:cNvSpPr txBox="1"/>
          <p:nvPr>
            <p:ph idx="4294967295" type="title"/>
          </p:nvPr>
        </p:nvSpPr>
        <p:spPr>
          <a:xfrm>
            <a:off x="879230" y="300487"/>
            <a:ext cx="109728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E6007F"/>
                </a:solidFill>
                <a:latin typeface="Avenir"/>
                <a:ea typeface="Avenir"/>
                <a:cs typeface="Avenir"/>
                <a:sym typeface="Avenir"/>
              </a:rPr>
              <a:t>Embarazos adolescentes</a:t>
            </a:r>
            <a:endParaRPr/>
          </a:p>
        </p:txBody>
      </p:sp>
      <p:sp>
        <p:nvSpPr>
          <p:cNvPr id="179" name="Google Shape;179;p6"/>
          <p:cNvSpPr txBox="1"/>
          <p:nvPr/>
        </p:nvSpPr>
        <p:spPr>
          <a:xfrm>
            <a:off x="6096000" y="3066691"/>
            <a:ext cx="5064370" cy="4138247"/>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1870"/>
              <a:buFont typeface="Arial"/>
              <a:buNone/>
            </a:pPr>
            <a:r>
              <a:rPr lang="en-US" sz="2200">
                <a:solidFill>
                  <a:srgbClr val="685951"/>
                </a:solidFill>
                <a:latin typeface="Avenir"/>
                <a:ea typeface="Avenir"/>
                <a:cs typeface="Avenir"/>
                <a:sym typeface="Avenir"/>
              </a:rPr>
              <a:t>Los países con las tasas más altas</a:t>
            </a:r>
            <a:endParaRPr/>
          </a:p>
          <a:p>
            <a:pPr indent="0" lvl="0" marL="0" marR="0" rtl="0" algn="l">
              <a:spcBef>
                <a:spcPts val="440"/>
              </a:spcBef>
              <a:spcAft>
                <a:spcPts val="0"/>
              </a:spcAft>
              <a:buClr>
                <a:schemeClr val="accent1"/>
              </a:buClr>
              <a:buSzPts val="1870"/>
              <a:buFont typeface="Arial"/>
              <a:buNone/>
            </a:pPr>
            <a:r>
              <a:rPr lang="en-US" sz="2200">
                <a:solidFill>
                  <a:srgbClr val="685951"/>
                </a:solidFill>
                <a:latin typeface="Avenir"/>
                <a:ea typeface="Avenir"/>
                <a:cs typeface="Avenir"/>
                <a:sym typeface="Avenir"/>
              </a:rPr>
              <a:t>de fecundidad en adolescentes son:</a:t>
            </a:r>
            <a:endParaRPr/>
          </a:p>
          <a:p>
            <a:pPr indent="-182563" lvl="1" marL="457200" marR="0" rtl="0" algn="l">
              <a:spcBef>
                <a:spcPts val="440"/>
              </a:spcBef>
              <a:spcAft>
                <a:spcPts val="0"/>
              </a:spcAft>
              <a:buClr>
                <a:schemeClr val="accent1"/>
              </a:buClr>
              <a:buSzPts val="1870"/>
              <a:buFont typeface="Arial"/>
              <a:buChar char="•"/>
            </a:pPr>
            <a:r>
              <a:rPr b="0" i="0" lang="en-US" sz="2200" u="none" cap="none" strike="noStrike">
                <a:solidFill>
                  <a:srgbClr val="685951"/>
                </a:solidFill>
                <a:latin typeface="Avenir"/>
                <a:ea typeface="Avenir"/>
                <a:cs typeface="Avenir"/>
                <a:sym typeface="Avenir"/>
              </a:rPr>
              <a:t>Guatemala</a:t>
            </a:r>
            <a:endParaRPr/>
          </a:p>
          <a:p>
            <a:pPr indent="-182563" lvl="1" marL="457200" marR="0" rtl="0" algn="l">
              <a:spcBef>
                <a:spcPts val="440"/>
              </a:spcBef>
              <a:spcAft>
                <a:spcPts val="0"/>
              </a:spcAft>
              <a:buClr>
                <a:schemeClr val="accent1"/>
              </a:buClr>
              <a:buSzPts val="1870"/>
              <a:buFont typeface="Arial"/>
              <a:buChar char="•"/>
            </a:pPr>
            <a:r>
              <a:rPr b="0" i="0" lang="en-US" sz="2200" u="none" cap="none" strike="noStrike">
                <a:solidFill>
                  <a:srgbClr val="685951"/>
                </a:solidFill>
                <a:latin typeface="Avenir"/>
                <a:ea typeface="Avenir"/>
                <a:cs typeface="Avenir"/>
                <a:sym typeface="Avenir"/>
              </a:rPr>
              <a:t>Nicaragua</a:t>
            </a:r>
            <a:endParaRPr/>
          </a:p>
          <a:p>
            <a:pPr indent="-182563" lvl="1" marL="457200" marR="0" rtl="0" algn="l">
              <a:spcBef>
                <a:spcPts val="440"/>
              </a:spcBef>
              <a:spcAft>
                <a:spcPts val="0"/>
              </a:spcAft>
              <a:buClr>
                <a:schemeClr val="accent1"/>
              </a:buClr>
              <a:buSzPts val="1870"/>
              <a:buFont typeface="Arial"/>
              <a:buChar char="•"/>
            </a:pPr>
            <a:r>
              <a:rPr b="0" i="0" lang="en-US" sz="2200" u="none" cap="none" strike="noStrike">
                <a:solidFill>
                  <a:srgbClr val="685951"/>
                </a:solidFill>
                <a:latin typeface="Avenir"/>
                <a:ea typeface="Avenir"/>
                <a:cs typeface="Avenir"/>
                <a:sym typeface="Avenir"/>
              </a:rPr>
              <a:t>Panamá</a:t>
            </a:r>
            <a:endParaRPr/>
          </a:p>
          <a:p>
            <a:pPr indent="-182563" lvl="1" marL="457200" marR="0" rtl="0" algn="l">
              <a:spcBef>
                <a:spcPts val="440"/>
              </a:spcBef>
              <a:spcAft>
                <a:spcPts val="0"/>
              </a:spcAft>
              <a:buClr>
                <a:schemeClr val="accent1"/>
              </a:buClr>
              <a:buSzPts val="1870"/>
              <a:buFont typeface="Arial"/>
              <a:buChar char="•"/>
            </a:pPr>
            <a:r>
              <a:rPr b="0" i="0" lang="en-US" sz="2200" u="none" cap="none" strike="noStrike">
                <a:solidFill>
                  <a:srgbClr val="685951"/>
                </a:solidFill>
                <a:latin typeface="Avenir"/>
                <a:ea typeface="Avenir"/>
                <a:cs typeface="Avenir"/>
                <a:sym typeface="Avenir"/>
              </a:rPr>
              <a:t>República Dominicana</a:t>
            </a:r>
            <a:endParaRPr/>
          </a:p>
        </p:txBody>
      </p:sp>
      <p:pic>
        <p:nvPicPr>
          <p:cNvPr id="180" name="Google Shape;180;p6"/>
          <p:cNvPicPr preferRelativeResize="0"/>
          <p:nvPr/>
        </p:nvPicPr>
        <p:blipFill rotWithShape="1">
          <a:blip r:embed="rId3">
            <a:alphaModFix/>
          </a:blip>
          <a:srcRect b="0" l="0" r="0" t="0"/>
          <a:stretch/>
        </p:blipFill>
        <p:spPr>
          <a:xfrm>
            <a:off x="2081130" y="1273834"/>
            <a:ext cx="1712710" cy="2401824"/>
          </a:xfrm>
          <a:prstGeom prst="rect">
            <a:avLst/>
          </a:prstGeom>
          <a:noFill/>
          <a:ln>
            <a:noFill/>
          </a:ln>
        </p:spPr>
      </p:pic>
      <p:pic>
        <p:nvPicPr>
          <p:cNvPr id="181" name="Google Shape;181;p6"/>
          <p:cNvPicPr preferRelativeResize="0"/>
          <p:nvPr/>
        </p:nvPicPr>
        <p:blipFill rotWithShape="1">
          <a:blip r:embed="rId4">
            <a:alphaModFix/>
          </a:blip>
          <a:srcRect b="0" l="0" r="0" t="0"/>
          <a:stretch/>
        </p:blipFill>
        <p:spPr>
          <a:xfrm>
            <a:off x="7509248" y="120767"/>
            <a:ext cx="2237874" cy="39704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ph idx="1" type="body"/>
          </p:nvPr>
        </p:nvSpPr>
        <p:spPr>
          <a:xfrm>
            <a:off x="561409" y="4445443"/>
            <a:ext cx="2392231" cy="132556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70"/>
              <a:buNone/>
            </a:pPr>
            <a:r>
              <a:rPr b="1" lang="en-US" sz="2200">
                <a:solidFill>
                  <a:srgbClr val="685951"/>
                </a:solidFill>
                <a:latin typeface="Arial Narrow"/>
                <a:ea typeface="Arial Narrow"/>
                <a:cs typeface="Arial Narrow"/>
                <a:sym typeface="Arial Narrow"/>
              </a:rPr>
              <a:t>Penalización absoluta del aborto</a:t>
            </a:r>
            <a:endParaRPr/>
          </a:p>
        </p:txBody>
      </p:sp>
      <p:sp>
        <p:nvSpPr>
          <p:cNvPr id="188" name="Google Shape;188;p7"/>
          <p:cNvSpPr txBox="1"/>
          <p:nvPr>
            <p:ph type="title"/>
          </p:nvPr>
        </p:nvSpPr>
        <p:spPr>
          <a:xfrm>
            <a:off x="434807" y="293331"/>
            <a:ext cx="10515600"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sz="3200">
                <a:latin typeface="Avenir"/>
                <a:ea typeface="Avenir"/>
                <a:cs typeface="Avenir"/>
                <a:sym typeface="Avenir"/>
              </a:rPr>
              <a:t>Acciones y omisiones de los Estados</a:t>
            </a:r>
            <a:br>
              <a:rPr lang="en-US" sz="3200">
                <a:latin typeface="Avenir"/>
                <a:ea typeface="Avenir"/>
                <a:cs typeface="Avenir"/>
                <a:sym typeface="Avenir"/>
              </a:rPr>
            </a:br>
            <a:r>
              <a:rPr lang="en-US" sz="3200">
                <a:latin typeface="Avenir"/>
                <a:ea typeface="Avenir"/>
                <a:cs typeface="Avenir"/>
                <a:sym typeface="Avenir"/>
              </a:rPr>
              <a:t>centroamericanos con repercusiones negativas</a:t>
            </a:r>
            <a:endParaRPr/>
          </a:p>
        </p:txBody>
      </p:sp>
      <p:pic>
        <p:nvPicPr>
          <p:cNvPr id="189" name="Google Shape;189;p7"/>
          <p:cNvPicPr preferRelativeResize="0"/>
          <p:nvPr/>
        </p:nvPicPr>
        <p:blipFill rotWithShape="1">
          <a:blip r:embed="rId3">
            <a:alphaModFix/>
          </a:blip>
          <a:srcRect b="0" l="0" r="0" t="0"/>
          <a:stretch/>
        </p:blipFill>
        <p:spPr>
          <a:xfrm>
            <a:off x="9605437" y="1967948"/>
            <a:ext cx="1840711" cy="2029384"/>
          </a:xfrm>
          <a:prstGeom prst="rect">
            <a:avLst/>
          </a:prstGeom>
          <a:noFill/>
          <a:ln>
            <a:noFill/>
          </a:ln>
        </p:spPr>
      </p:pic>
      <p:sp>
        <p:nvSpPr>
          <p:cNvPr id="190" name="Google Shape;190;p7"/>
          <p:cNvSpPr txBox="1"/>
          <p:nvPr/>
        </p:nvSpPr>
        <p:spPr>
          <a:xfrm>
            <a:off x="3158836" y="4445443"/>
            <a:ext cx="3315677" cy="1788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870"/>
              <a:buFont typeface="Arial"/>
              <a:buNone/>
            </a:pPr>
            <a:r>
              <a:rPr b="1" lang="en-US" sz="2200">
                <a:solidFill>
                  <a:srgbClr val="685951"/>
                </a:solidFill>
                <a:latin typeface="Arial Narrow"/>
                <a:ea typeface="Arial Narrow"/>
                <a:cs typeface="Arial Narrow"/>
                <a:sym typeface="Arial Narrow"/>
              </a:rPr>
              <a:t>Barreras institucionales para acceder al aborto legal. </a:t>
            </a:r>
            <a:br>
              <a:rPr b="1" lang="en-US" sz="2200">
                <a:solidFill>
                  <a:srgbClr val="685951"/>
                </a:solidFill>
                <a:latin typeface="Arial Narrow"/>
                <a:ea typeface="Arial Narrow"/>
                <a:cs typeface="Arial Narrow"/>
                <a:sym typeface="Arial Narrow"/>
              </a:rPr>
            </a:br>
            <a:br>
              <a:rPr b="1" lang="en-US" sz="300">
                <a:solidFill>
                  <a:srgbClr val="685951"/>
                </a:solidFill>
                <a:latin typeface="Arial Narrow"/>
                <a:ea typeface="Arial Narrow"/>
                <a:cs typeface="Arial Narrow"/>
                <a:sym typeface="Arial Narrow"/>
              </a:rPr>
            </a:br>
            <a:r>
              <a:rPr b="1" lang="en-US" sz="1600">
                <a:solidFill>
                  <a:srgbClr val="685951"/>
                </a:solidFill>
                <a:latin typeface="Arial Narrow"/>
                <a:ea typeface="Arial Narrow"/>
                <a:cs typeface="Arial Narrow"/>
                <a:sym typeface="Arial Narrow"/>
              </a:rPr>
              <a:t>insumos | capacitación | información</a:t>
            </a:r>
            <a:endParaRPr b="1" sz="2200">
              <a:solidFill>
                <a:srgbClr val="685951"/>
              </a:solidFill>
              <a:latin typeface="Arial Narrow"/>
              <a:ea typeface="Arial Narrow"/>
              <a:cs typeface="Arial Narrow"/>
              <a:sym typeface="Arial Narrow"/>
            </a:endParaRPr>
          </a:p>
        </p:txBody>
      </p:sp>
      <p:sp>
        <p:nvSpPr>
          <p:cNvPr id="191" name="Google Shape;191;p7"/>
          <p:cNvSpPr txBox="1"/>
          <p:nvPr/>
        </p:nvSpPr>
        <p:spPr>
          <a:xfrm>
            <a:off x="9525924" y="4447347"/>
            <a:ext cx="2392231" cy="31906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870"/>
              <a:buFont typeface="Arial"/>
              <a:buNone/>
            </a:pPr>
            <a:r>
              <a:rPr b="1" lang="en-US" sz="2200">
                <a:solidFill>
                  <a:srgbClr val="685951"/>
                </a:solidFill>
                <a:latin typeface="Arial Narrow"/>
                <a:ea typeface="Arial Narrow"/>
                <a:cs typeface="Arial Narrow"/>
                <a:sym typeface="Arial Narrow"/>
              </a:rPr>
              <a:t>Falta de prevención y atención integral a víctimas de violencia sexual</a:t>
            </a:r>
            <a:endParaRPr/>
          </a:p>
        </p:txBody>
      </p:sp>
      <p:sp>
        <p:nvSpPr>
          <p:cNvPr id="192" name="Google Shape;192;p7"/>
          <p:cNvSpPr txBox="1"/>
          <p:nvPr/>
        </p:nvSpPr>
        <p:spPr>
          <a:xfrm>
            <a:off x="6682364" y="4445443"/>
            <a:ext cx="2552333" cy="13255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870"/>
              <a:buFont typeface="Arial"/>
              <a:buNone/>
            </a:pPr>
            <a:r>
              <a:rPr b="1" lang="en-US" sz="2200">
                <a:solidFill>
                  <a:srgbClr val="685951"/>
                </a:solidFill>
                <a:latin typeface="Arial Narrow"/>
                <a:ea typeface="Arial Narrow"/>
                <a:cs typeface="Arial Narrow"/>
                <a:sym typeface="Arial Narrow"/>
              </a:rPr>
              <a:t>Criminalización durante emergencias obstétricas.</a:t>
            </a:r>
            <a:endParaRPr/>
          </a:p>
        </p:txBody>
      </p:sp>
      <p:pic>
        <p:nvPicPr>
          <p:cNvPr id="193" name="Google Shape;193;p7"/>
          <p:cNvPicPr preferRelativeResize="0"/>
          <p:nvPr/>
        </p:nvPicPr>
        <p:blipFill rotWithShape="1">
          <a:blip r:embed="rId4">
            <a:alphaModFix/>
          </a:blip>
          <a:srcRect b="0" l="0" r="0" t="0"/>
          <a:stretch/>
        </p:blipFill>
        <p:spPr>
          <a:xfrm>
            <a:off x="670906" y="2208533"/>
            <a:ext cx="1823429" cy="1958498"/>
          </a:xfrm>
          <a:prstGeom prst="rect">
            <a:avLst/>
          </a:prstGeom>
          <a:noFill/>
          <a:ln>
            <a:noFill/>
          </a:ln>
        </p:spPr>
      </p:pic>
      <p:pic>
        <p:nvPicPr>
          <p:cNvPr id="194" name="Google Shape;194;p7"/>
          <p:cNvPicPr preferRelativeResize="0"/>
          <p:nvPr/>
        </p:nvPicPr>
        <p:blipFill rotWithShape="1">
          <a:blip r:embed="rId5">
            <a:alphaModFix/>
          </a:blip>
          <a:srcRect b="0" l="0" r="0" t="0"/>
          <a:stretch/>
        </p:blipFill>
        <p:spPr>
          <a:xfrm>
            <a:off x="6618096" y="2066194"/>
            <a:ext cx="2103514" cy="1910825"/>
          </a:xfrm>
          <a:prstGeom prst="rect">
            <a:avLst/>
          </a:prstGeom>
          <a:noFill/>
          <a:ln>
            <a:noFill/>
          </a:ln>
        </p:spPr>
      </p:pic>
      <p:pic>
        <p:nvPicPr>
          <p:cNvPr id="195" name="Google Shape;195;p7"/>
          <p:cNvPicPr preferRelativeResize="0"/>
          <p:nvPr/>
        </p:nvPicPr>
        <p:blipFill rotWithShape="1">
          <a:blip r:embed="rId6">
            <a:alphaModFix/>
          </a:blip>
          <a:srcRect b="0" l="0" r="0" t="0"/>
          <a:stretch/>
        </p:blipFill>
        <p:spPr>
          <a:xfrm>
            <a:off x="3536682" y="2068952"/>
            <a:ext cx="2247997" cy="20293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8"/>
          <p:cNvPicPr preferRelativeResize="0"/>
          <p:nvPr/>
        </p:nvPicPr>
        <p:blipFill rotWithShape="1">
          <a:blip r:embed="rId3">
            <a:alphaModFix/>
          </a:blip>
          <a:srcRect b="-9430" l="0" r="0" t="9431"/>
          <a:stretch/>
        </p:blipFill>
        <p:spPr>
          <a:xfrm>
            <a:off x="1000125" y="84357"/>
            <a:ext cx="9836751" cy="7491845"/>
          </a:xfrm>
          <a:prstGeom prst="rect">
            <a:avLst/>
          </a:prstGeom>
          <a:noFill/>
          <a:ln>
            <a:noFill/>
          </a:ln>
        </p:spPr>
      </p:pic>
      <p:sp>
        <p:nvSpPr>
          <p:cNvPr id="201" name="Google Shape;201;p8"/>
          <p:cNvSpPr/>
          <p:nvPr/>
        </p:nvSpPr>
        <p:spPr>
          <a:xfrm>
            <a:off x="838200" y="0"/>
            <a:ext cx="10515600" cy="950026"/>
          </a:xfrm>
          <a:prstGeom prst="rect">
            <a:avLst/>
          </a:prstGeom>
          <a:solidFill>
            <a:srgbClr val="006685"/>
          </a:solidFill>
          <a:ln cap="flat" cmpd="sng" w="26425">
            <a:solidFill>
              <a:srgbClr val="B46E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8"/>
          <p:cNvSpPr txBox="1"/>
          <p:nvPr>
            <p:ph type="title"/>
          </p:nvPr>
        </p:nvSpPr>
        <p:spPr>
          <a:xfrm>
            <a:off x="838200" y="97887"/>
            <a:ext cx="10515600" cy="76901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chemeClr val="lt1"/>
                </a:solidFill>
                <a:latin typeface="Avenir"/>
                <a:ea typeface="Avenir"/>
                <a:cs typeface="Avenir"/>
                <a:sym typeface="Avenir"/>
              </a:rPr>
              <a:t>RIESGOS Y CONSECUENCIAS_MEXICO</a:t>
            </a:r>
            <a:endParaRPr/>
          </a:p>
        </p:txBody>
      </p:sp>
      <p:pic>
        <p:nvPicPr>
          <p:cNvPr id="203" name="Google Shape;203;p8"/>
          <p:cNvPicPr preferRelativeResize="0"/>
          <p:nvPr/>
        </p:nvPicPr>
        <p:blipFill rotWithShape="1">
          <a:blip r:embed="rId4">
            <a:alphaModFix/>
          </a:blip>
          <a:srcRect b="0" l="0" r="0" t="0"/>
          <a:stretch/>
        </p:blipFill>
        <p:spPr>
          <a:xfrm>
            <a:off x="10942321" y="5272643"/>
            <a:ext cx="432500" cy="9043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9"/>
          <p:cNvPicPr preferRelativeResize="0"/>
          <p:nvPr/>
        </p:nvPicPr>
        <p:blipFill rotWithShape="1">
          <a:blip r:embed="rId3">
            <a:alphaModFix/>
          </a:blip>
          <a:srcRect b="3864" l="0" r="0" t="0"/>
          <a:stretch/>
        </p:blipFill>
        <p:spPr>
          <a:xfrm>
            <a:off x="1796414" y="610060"/>
            <a:ext cx="8879206" cy="6247940"/>
          </a:xfrm>
          <a:prstGeom prst="rect">
            <a:avLst/>
          </a:prstGeom>
          <a:noFill/>
          <a:ln>
            <a:noFill/>
          </a:ln>
        </p:spPr>
      </p:pic>
      <p:sp>
        <p:nvSpPr>
          <p:cNvPr id="209" name="Google Shape;209;p9"/>
          <p:cNvSpPr/>
          <p:nvPr/>
        </p:nvSpPr>
        <p:spPr>
          <a:xfrm>
            <a:off x="838200" y="0"/>
            <a:ext cx="10515600" cy="950026"/>
          </a:xfrm>
          <a:prstGeom prst="rect">
            <a:avLst/>
          </a:prstGeom>
          <a:solidFill>
            <a:srgbClr val="006685"/>
          </a:solidFill>
          <a:ln cap="flat" cmpd="sng" w="26425">
            <a:solidFill>
              <a:srgbClr val="B46E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9"/>
          <p:cNvSpPr txBox="1"/>
          <p:nvPr>
            <p:ph type="title"/>
          </p:nvPr>
        </p:nvSpPr>
        <p:spPr>
          <a:xfrm>
            <a:off x="838200" y="97887"/>
            <a:ext cx="10515600" cy="76901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solidFill>
                  <a:schemeClr val="lt1"/>
                </a:solidFill>
                <a:latin typeface="Avenir"/>
                <a:ea typeface="Avenir"/>
                <a:cs typeface="Avenir"/>
                <a:sym typeface="Avenir"/>
              </a:rPr>
              <a:t>RIESGOS Y CONSECUENCIAS_MEXICO</a:t>
            </a:r>
            <a:endParaRPr/>
          </a:p>
        </p:txBody>
      </p:sp>
      <p:pic>
        <p:nvPicPr>
          <p:cNvPr id="211" name="Google Shape;211;p9"/>
          <p:cNvPicPr preferRelativeResize="0"/>
          <p:nvPr/>
        </p:nvPicPr>
        <p:blipFill rotWithShape="1">
          <a:blip r:embed="rId4">
            <a:alphaModFix/>
          </a:blip>
          <a:srcRect b="0" l="0" r="0" t="0"/>
          <a:stretch/>
        </p:blipFill>
        <p:spPr>
          <a:xfrm>
            <a:off x="10942321" y="5272643"/>
            <a:ext cx="432500" cy="9043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laridad">
  <a:themeElements>
    <a:clrScheme name="Orange + Blue Clarity">
      <a:dk1>
        <a:srgbClr val="000000"/>
      </a:dk1>
      <a:lt1>
        <a:srgbClr val="FFFFFF"/>
      </a:lt1>
      <a:dk2>
        <a:srgbClr val="0069AA"/>
      </a:dk2>
      <a:lt2>
        <a:srgbClr val="E2D6B5"/>
      </a:lt2>
      <a:accent1>
        <a:srgbClr val="F8971D"/>
      </a:accent1>
      <a:accent2>
        <a:srgbClr val="000000"/>
      </a:accent2>
      <a:accent3>
        <a:srgbClr val="000000"/>
      </a:accent3>
      <a:accent4>
        <a:srgbClr val="C3B8B2"/>
      </a:accent4>
      <a:accent5>
        <a:srgbClr val="F96B07"/>
      </a:accent5>
      <a:accent6>
        <a:srgbClr val="F47B20"/>
      </a:accent6>
      <a:hlink>
        <a:srgbClr val="D62828"/>
      </a:hlink>
      <a:folHlink>
        <a:srgbClr val="7C6D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m">
  <a:themeElements>
    <a:clrScheme name="Orange + Blue Clarity">
      <a:dk1>
        <a:srgbClr val="000000"/>
      </a:dk1>
      <a:lt1>
        <a:srgbClr val="FFFFFF"/>
      </a:lt1>
      <a:dk2>
        <a:srgbClr val="0069AA"/>
      </a:dk2>
      <a:lt2>
        <a:srgbClr val="E2D6B5"/>
      </a:lt2>
      <a:accent1>
        <a:srgbClr val="F8971D"/>
      </a:accent1>
      <a:accent2>
        <a:srgbClr val="000000"/>
      </a:accent2>
      <a:accent3>
        <a:srgbClr val="000000"/>
      </a:accent3>
      <a:accent4>
        <a:srgbClr val="C3B8B2"/>
      </a:accent4>
      <a:accent5>
        <a:srgbClr val="F96B07"/>
      </a:accent5>
      <a:accent6>
        <a:srgbClr val="F47B20"/>
      </a:accent6>
      <a:hlink>
        <a:srgbClr val="D62828"/>
      </a:hlink>
      <a:folHlink>
        <a:srgbClr val="7C6D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2021-03-22T23:16:22Z</dcterms:created>
  <dc:creator>Ipas Comms</dc:creator>
</cp:coreProperties>
</file>