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6" r:id="rId2"/>
    <p:sldId id="318" r:id="rId3"/>
    <p:sldId id="319" r:id="rId4"/>
    <p:sldId id="324" r:id="rId5"/>
    <p:sldId id="258" r:id="rId6"/>
    <p:sldId id="294" r:id="rId7"/>
    <p:sldId id="317" r:id="rId8"/>
    <p:sldId id="297" r:id="rId9"/>
    <p:sldId id="315" r:id="rId10"/>
    <p:sldId id="298" r:id="rId11"/>
    <p:sldId id="316" r:id="rId12"/>
    <p:sldId id="299" r:id="rId13"/>
    <p:sldId id="305" r:id="rId14"/>
    <p:sldId id="260" r:id="rId15"/>
    <p:sldId id="261" r:id="rId16"/>
    <p:sldId id="259" r:id="rId17"/>
    <p:sldId id="262" r:id="rId18"/>
    <p:sldId id="321" r:id="rId19"/>
    <p:sldId id="320" r:id="rId20"/>
    <p:sldId id="322" r:id="rId21"/>
    <p:sldId id="310" r:id="rId22"/>
    <p:sldId id="323" r:id="rId23"/>
    <p:sldId id="325" r:id="rId24"/>
    <p:sldId id="326" r:id="rId25"/>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2">
          <p15:clr>
            <a:srgbClr val="A4A3A4"/>
          </p15:clr>
        </p15:guide>
        <p15:guide id="2" pos="2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A973"/>
    <a:srgbClr val="9A7C44"/>
    <a:srgbClr val="F4C36D"/>
    <a:srgbClr val="EBBD68"/>
    <a:srgbClr val="B8955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8" autoAdjust="0"/>
    <p:restoredTop sz="92339" autoAdjust="0"/>
  </p:normalViewPr>
  <p:slideViewPr>
    <p:cSldViewPr snapToGrid="0" snapToObjects="1" showGuides="1">
      <p:cViewPr varScale="1">
        <p:scale>
          <a:sx n="46" d="100"/>
          <a:sy n="46" d="100"/>
        </p:scale>
        <p:origin x="1310" y="19"/>
      </p:cViewPr>
      <p:guideLst>
        <p:guide orient="horz" pos="612"/>
        <p:guide pos="26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E7EC14-DCEC-F14D-89D6-E24148A94DC4}" type="datetimeFigureOut">
              <a:rPr lang="es-ES" smtClean="0"/>
              <a:pPr/>
              <a:t>21/07/2021</a:t>
            </a:fld>
            <a:endParaRPr lang="es-CO"/>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005E22-F135-2E41-B7AE-5CBF26823DD1}" type="slidenum">
              <a:rPr lang="es-CO" smtClean="0"/>
              <a:pPr/>
              <a:t>‹Nº›</a:t>
            </a:fld>
            <a:endParaRPr lang="es-CO"/>
          </a:p>
        </p:txBody>
      </p:sp>
    </p:spTree>
    <p:extLst>
      <p:ext uri="{BB962C8B-B14F-4D97-AF65-F5344CB8AC3E}">
        <p14:creationId xmlns:p14="http://schemas.microsoft.com/office/powerpoint/2010/main" val="41861820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77005E22-F135-2E41-B7AE-5CBF26823DD1}" type="slidenum">
              <a:rPr lang="es-CO" smtClean="0"/>
              <a:pPr/>
              <a:t>11</a:t>
            </a:fld>
            <a:endParaRPr lang="es-CO"/>
          </a:p>
        </p:txBody>
      </p:sp>
    </p:spTree>
    <p:extLst>
      <p:ext uri="{BB962C8B-B14F-4D97-AF65-F5344CB8AC3E}">
        <p14:creationId xmlns:p14="http://schemas.microsoft.com/office/powerpoint/2010/main" val="249067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5C8C4622-97BD-47A5-989C-70528B9AD6D7}" type="slidenum">
              <a:rPr lang="es-ES"/>
              <a:pPr/>
              <a:t>13</a:t>
            </a:fld>
            <a:endParaRPr lang="es-E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a:t>Clic para editar título</a:t>
            </a:r>
            <a:endParaRPr lang="es-CO"/>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CO"/>
          </a:p>
        </p:txBody>
      </p:sp>
      <p:sp>
        <p:nvSpPr>
          <p:cNvPr id="4" name="Marcador de fecha 3"/>
          <p:cNvSpPr>
            <a:spLocks noGrp="1"/>
          </p:cNvSpPr>
          <p:nvPr>
            <p:ph type="dt" sz="half" idx="10"/>
          </p:nvPr>
        </p:nvSpPr>
        <p:spPr/>
        <p:txBody>
          <a:bodyPr/>
          <a:lstStyle/>
          <a:p>
            <a:fld id="{10A3CE81-E092-1145-835A-F1958F169B8E}" type="datetimeFigureOut">
              <a:rPr lang="es-ES" smtClean="0"/>
              <a:pPr/>
              <a:t>21/07/2021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F6E8C116-92B6-5F41-864D-C48F531386D0}" type="slidenum">
              <a:rPr lang="es-CO" smtClean="0"/>
              <a:pPr/>
              <a:t>‹Nº›</a:t>
            </a:fld>
            <a:endParaRPr lang="es-CO"/>
          </a:p>
        </p:txBody>
      </p:sp>
    </p:spTree>
    <p:extLst>
      <p:ext uri="{BB962C8B-B14F-4D97-AF65-F5344CB8AC3E}">
        <p14:creationId xmlns:p14="http://schemas.microsoft.com/office/powerpoint/2010/main" val="622987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lgn="l">
              <a:defRPr/>
            </a:lvl1pPr>
          </a:lstStyle>
          <a:p>
            <a:r>
              <a:rPr lang="es-ES_tradnl"/>
              <a:t>Clic para editar título</a:t>
            </a:r>
            <a:endParaRPr lang="es-CO"/>
          </a:p>
        </p:txBody>
      </p:sp>
      <p:sp>
        <p:nvSpPr>
          <p:cNvPr id="3" name="Marcador de texto vertical 2"/>
          <p:cNvSpPr>
            <a:spLocks noGrp="1"/>
          </p:cNvSpPr>
          <p:nvPr>
            <p:ph type="body" orient="vert" idx="1"/>
          </p:nvPr>
        </p:nvSpPr>
        <p:spPr/>
        <p:txBody>
          <a:bodyPr vert="eaVert"/>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4" name="Marcador de fecha 3"/>
          <p:cNvSpPr>
            <a:spLocks noGrp="1"/>
          </p:cNvSpPr>
          <p:nvPr>
            <p:ph type="dt" sz="half" idx="10"/>
          </p:nvPr>
        </p:nvSpPr>
        <p:spPr/>
        <p:txBody>
          <a:bodyPr/>
          <a:lstStyle/>
          <a:p>
            <a:fld id="{10A3CE81-E092-1145-835A-F1958F169B8E}" type="datetimeFigureOut">
              <a:rPr lang="es-ES" smtClean="0"/>
              <a:pPr/>
              <a:t>21/07/2021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F6E8C116-92B6-5F41-864D-C48F531386D0}" type="slidenum">
              <a:rPr lang="es-CO" smtClean="0"/>
              <a:pPr/>
              <a:t>‹Nº›</a:t>
            </a:fld>
            <a:endParaRPr lang="es-CO"/>
          </a:p>
        </p:txBody>
      </p:sp>
    </p:spTree>
    <p:extLst>
      <p:ext uri="{BB962C8B-B14F-4D97-AF65-F5344CB8AC3E}">
        <p14:creationId xmlns:p14="http://schemas.microsoft.com/office/powerpoint/2010/main" val="2194202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lvl1pPr algn="l">
              <a:defRPr/>
            </a:lvl1pPr>
          </a:lstStyle>
          <a:p>
            <a:r>
              <a:rPr lang="es-ES_tradnl"/>
              <a:t>Clic para editar título</a:t>
            </a:r>
            <a:endParaRPr lang="es-CO"/>
          </a:p>
        </p:txBody>
      </p:sp>
      <p:sp>
        <p:nvSpPr>
          <p:cNvPr id="3" name="Marcador de texto vertical 2"/>
          <p:cNvSpPr>
            <a:spLocks noGrp="1"/>
          </p:cNvSpPr>
          <p:nvPr>
            <p:ph type="body" orient="vert" idx="1"/>
          </p:nvPr>
        </p:nvSpPr>
        <p:spPr>
          <a:xfrm>
            <a:off x="457200" y="274638"/>
            <a:ext cx="6019800" cy="5851525"/>
          </a:xfrm>
        </p:spPr>
        <p:txBody>
          <a:bodyPr vert="eaVert"/>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4" name="Marcador de fecha 3"/>
          <p:cNvSpPr>
            <a:spLocks noGrp="1"/>
          </p:cNvSpPr>
          <p:nvPr>
            <p:ph type="dt" sz="half" idx="10"/>
          </p:nvPr>
        </p:nvSpPr>
        <p:spPr/>
        <p:txBody>
          <a:bodyPr/>
          <a:lstStyle/>
          <a:p>
            <a:fld id="{10A3CE81-E092-1145-835A-F1958F169B8E}" type="datetimeFigureOut">
              <a:rPr lang="es-ES" smtClean="0"/>
              <a:pPr/>
              <a:t>21/07/2021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F6E8C116-92B6-5F41-864D-C48F531386D0}" type="slidenum">
              <a:rPr lang="es-CO" smtClean="0"/>
              <a:pPr/>
              <a:t>‹Nº›</a:t>
            </a:fld>
            <a:endParaRPr lang="es-CO"/>
          </a:p>
        </p:txBody>
      </p:sp>
    </p:spTree>
    <p:extLst>
      <p:ext uri="{BB962C8B-B14F-4D97-AF65-F5344CB8AC3E}">
        <p14:creationId xmlns:p14="http://schemas.microsoft.com/office/powerpoint/2010/main" val="2158617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Diseño personaliza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CO"/>
          </a:p>
        </p:txBody>
      </p:sp>
      <p:sp>
        <p:nvSpPr>
          <p:cNvPr id="3" name="Marcador de fecha 2"/>
          <p:cNvSpPr>
            <a:spLocks noGrp="1"/>
          </p:cNvSpPr>
          <p:nvPr>
            <p:ph type="dt" sz="half" idx="10"/>
          </p:nvPr>
        </p:nvSpPr>
        <p:spPr/>
        <p:txBody>
          <a:bodyPr/>
          <a:lstStyle/>
          <a:p>
            <a:fld id="{10A3CE81-E092-1145-835A-F1958F169B8E}" type="datetimeFigureOut">
              <a:rPr lang="es-ES" smtClean="0"/>
              <a:pPr/>
              <a:t>21/07/2021</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F6E8C116-92B6-5F41-864D-C48F531386D0}" type="slidenum">
              <a:rPr lang="es-CO" smtClean="0"/>
              <a:pPr/>
              <a:t>‹Nº›</a:t>
            </a:fld>
            <a:endParaRPr lang="es-CO"/>
          </a:p>
        </p:txBody>
      </p:sp>
    </p:spTree>
    <p:extLst>
      <p:ext uri="{BB962C8B-B14F-4D97-AF65-F5344CB8AC3E}">
        <p14:creationId xmlns:p14="http://schemas.microsoft.com/office/powerpoint/2010/main" val="4119189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lgn="l">
              <a:defRPr/>
            </a:lvl1pPr>
          </a:lstStyle>
          <a:p>
            <a:r>
              <a:rPr lang="es-ES_tradnl"/>
              <a:t>Clic para editar título</a:t>
            </a:r>
            <a:endParaRPr lang="es-CO"/>
          </a:p>
        </p:txBody>
      </p:sp>
      <p:sp>
        <p:nvSpPr>
          <p:cNvPr id="3" name="Marcador de contenido 2"/>
          <p:cNvSpPr>
            <a:spLocks noGrp="1"/>
          </p:cNvSpPr>
          <p:nvPr>
            <p:ph idx="1"/>
          </p:nvPr>
        </p:nvSpPr>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4" name="Marcador de fecha 3"/>
          <p:cNvSpPr>
            <a:spLocks noGrp="1"/>
          </p:cNvSpPr>
          <p:nvPr>
            <p:ph type="dt" sz="half" idx="10"/>
          </p:nvPr>
        </p:nvSpPr>
        <p:spPr/>
        <p:txBody>
          <a:bodyPr/>
          <a:lstStyle/>
          <a:p>
            <a:fld id="{10A3CE81-E092-1145-835A-F1958F169B8E}" type="datetimeFigureOut">
              <a:rPr lang="es-ES" smtClean="0"/>
              <a:pPr/>
              <a:t>21/07/2021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F6E8C116-92B6-5F41-864D-C48F531386D0}" type="slidenum">
              <a:rPr lang="es-CO" smtClean="0"/>
              <a:pPr/>
              <a:t>‹Nº›</a:t>
            </a:fld>
            <a:endParaRPr lang="es-CO"/>
          </a:p>
        </p:txBody>
      </p:sp>
    </p:spTree>
    <p:extLst>
      <p:ext uri="{BB962C8B-B14F-4D97-AF65-F5344CB8AC3E}">
        <p14:creationId xmlns:p14="http://schemas.microsoft.com/office/powerpoint/2010/main" val="3455034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a:t>Clic para editar título</a:t>
            </a:r>
            <a:endParaRPr lang="es-CO"/>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10A3CE81-E092-1145-835A-F1958F169B8E}" type="datetimeFigureOut">
              <a:rPr lang="es-ES" smtClean="0"/>
              <a:pPr/>
              <a:t>21/07/2021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F6E8C116-92B6-5F41-864D-C48F531386D0}" type="slidenum">
              <a:rPr lang="es-CO" smtClean="0"/>
              <a:pPr/>
              <a:t>‹Nº›</a:t>
            </a:fld>
            <a:endParaRPr lang="es-CO"/>
          </a:p>
        </p:txBody>
      </p:sp>
    </p:spTree>
    <p:extLst>
      <p:ext uri="{BB962C8B-B14F-4D97-AF65-F5344CB8AC3E}">
        <p14:creationId xmlns:p14="http://schemas.microsoft.com/office/powerpoint/2010/main" val="3499525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lgn="l">
              <a:defRPr/>
            </a:lvl1pPr>
          </a:lstStyle>
          <a:p>
            <a:r>
              <a:rPr lang="es-ES_tradnl"/>
              <a:t>Clic para editar título</a:t>
            </a:r>
            <a:endParaRPr lang="es-CO"/>
          </a:p>
        </p:txBody>
      </p:sp>
      <p:sp>
        <p:nvSpPr>
          <p:cNvPr id="3" name="Marcador de contenido 2"/>
          <p:cNvSpPr>
            <a:spLocks noGrp="1"/>
          </p:cNvSpPr>
          <p:nvPr>
            <p:ph sz="half" idx="1"/>
          </p:nvPr>
        </p:nvSpPr>
        <p:spPr>
          <a:xfrm>
            <a:off x="457200" y="1600200"/>
            <a:ext cx="4038600" cy="4525963"/>
          </a:xfrm>
        </p:spPr>
        <p:txBody>
          <a:bodyPr/>
          <a:lstStyle>
            <a:lvl1pPr>
              <a:defRPr sz="2800">
                <a:solidFill>
                  <a:srgbClr val="FFFFFF"/>
                </a:solidFill>
              </a:defRPr>
            </a:lvl1pPr>
            <a:lvl2pPr>
              <a:defRPr sz="2400">
                <a:solidFill>
                  <a:srgbClr val="FFFFFF"/>
                </a:solidFill>
              </a:defRPr>
            </a:lvl2pPr>
            <a:lvl3pPr>
              <a:defRPr sz="2000">
                <a:solidFill>
                  <a:srgbClr val="FFFFFF"/>
                </a:solidFill>
              </a:defRPr>
            </a:lvl3pPr>
            <a:lvl4pPr>
              <a:defRPr sz="1800">
                <a:solidFill>
                  <a:srgbClr val="FFFFFF"/>
                </a:solidFill>
              </a:defRPr>
            </a:lvl4pPr>
            <a:lvl5pPr>
              <a:defRPr sz="1800">
                <a:solidFill>
                  <a:srgbClr val="FFFFFF"/>
                </a:solidFill>
              </a:defRPr>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4" name="Marcador de contenido 3"/>
          <p:cNvSpPr>
            <a:spLocks noGrp="1"/>
          </p:cNvSpPr>
          <p:nvPr>
            <p:ph sz="half" idx="2"/>
          </p:nvPr>
        </p:nvSpPr>
        <p:spPr>
          <a:xfrm>
            <a:off x="4648200" y="1600200"/>
            <a:ext cx="4038600" cy="4525963"/>
          </a:xfrm>
        </p:spPr>
        <p:txBody>
          <a:bodyPr/>
          <a:lstStyle>
            <a:lvl1pPr>
              <a:defRPr sz="2800">
                <a:solidFill>
                  <a:srgbClr val="FFFFFF"/>
                </a:solidFill>
              </a:defRPr>
            </a:lvl1pPr>
            <a:lvl2pPr>
              <a:defRPr sz="2400">
                <a:solidFill>
                  <a:srgbClr val="FFFFFF"/>
                </a:solidFill>
              </a:defRPr>
            </a:lvl2pPr>
            <a:lvl3pPr>
              <a:defRPr sz="2000">
                <a:solidFill>
                  <a:srgbClr val="FFFFFF"/>
                </a:solidFill>
              </a:defRPr>
            </a:lvl3pPr>
            <a:lvl4pPr>
              <a:defRPr sz="1800">
                <a:solidFill>
                  <a:srgbClr val="FFFFFF"/>
                </a:solidFill>
              </a:defRPr>
            </a:lvl4pPr>
            <a:lvl5pPr>
              <a:defRPr sz="1800">
                <a:solidFill>
                  <a:srgbClr val="FFFFFF"/>
                </a:solidFill>
              </a:defRPr>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5" name="Marcador de fecha 4"/>
          <p:cNvSpPr>
            <a:spLocks noGrp="1"/>
          </p:cNvSpPr>
          <p:nvPr>
            <p:ph type="dt" sz="half" idx="10"/>
          </p:nvPr>
        </p:nvSpPr>
        <p:spPr/>
        <p:txBody>
          <a:bodyPr/>
          <a:lstStyle/>
          <a:p>
            <a:fld id="{10A3CE81-E092-1145-835A-F1958F169B8E}" type="datetimeFigureOut">
              <a:rPr lang="es-ES" smtClean="0"/>
              <a:pPr/>
              <a:t>21/07/2021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F6E8C116-92B6-5F41-864D-C48F531386D0}" type="slidenum">
              <a:rPr lang="es-CO" smtClean="0"/>
              <a:pPr/>
              <a:t>‹Nº›</a:t>
            </a:fld>
            <a:endParaRPr lang="es-CO"/>
          </a:p>
        </p:txBody>
      </p:sp>
    </p:spTree>
    <p:extLst>
      <p:ext uri="{BB962C8B-B14F-4D97-AF65-F5344CB8AC3E}">
        <p14:creationId xmlns:p14="http://schemas.microsoft.com/office/powerpoint/2010/main" val="2086783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lgn="l">
              <a:defRPr/>
            </a:lvl1pPr>
          </a:lstStyle>
          <a:p>
            <a:r>
              <a:rPr lang="es-ES_tradnl"/>
              <a:t>Clic para editar título</a:t>
            </a:r>
            <a:endParaRPr lang="es-CO"/>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solidFill>
                  <a:srgbClr val="FFFFF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solidFill>
                  <a:srgbClr val="FFFFFF"/>
                </a:solidFill>
              </a:defRPr>
            </a:lvl1pPr>
            <a:lvl2pPr>
              <a:defRPr sz="2000">
                <a:solidFill>
                  <a:srgbClr val="FFFFFF"/>
                </a:solidFill>
              </a:defRPr>
            </a:lvl2pPr>
            <a:lvl3pPr>
              <a:defRPr sz="1800">
                <a:solidFill>
                  <a:srgbClr val="FFFFFF"/>
                </a:solidFill>
              </a:defRPr>
            </a:lvl3pPr>
            <a:lvl4pPr>
              <a:defRPr sz="1600">
                <a:solidFill>
                  <a:srgbClr val="FFFFFF"/>
                </a:solidFill>
              </a:defRPr>
            </a:lvl4pPr>
            <a:lvl5pPr>
              <a:defRPr sz="1600">
                <a:solidFill>
                  <a:srgbClr val="FFFFFF"/>
                </a:solidFill>
              </a:defRPr>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solidFill>
                  <a:srgbClr val="FFFFF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solidFill>
                  <a:srgbClr val="FFFFFF"/>
                </a:solidFill>
              </a:defRPr>
            </a:lvl1pPr>
            <a:lvl2pPr>
              <a:defRPr sz="2000">
                <a:solidFill>
                  <a:srgbClr val="FFFFFF"/>
                </a:solidFill>
              </a:defRPr>
            </a:lvl2pPr>
            <a:lvl3pPr>
              <a:defRPr sz="1800">
                <a:solidFill>
                  <a:srgbClr val="FFFFFF"/>
                </a:solidFill>
              </a:defRPr>
            </a:lvl3pPr>
            <a:lvl4pPr>
              <a:defRPr sz="1600">
                <a:solidFill>
                  <a:srgbClr val="FFFFFF"/>
                </a:solidFill>
              </a:defRPr>
            </a:lvl4pPr>
            <a:lvl5pPr>
              <a:defRPr sz="1600">
                <a:solidFill>
                  <a:srgbClr val="FFFFFF"/>
                </a:solidFill>
              </a:defRPr>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7" name="Marcador de fecha 6"/>
          <p:cNvSpPr>
            <a:spLocks noGrp="1"/>
          </p:cNvSpPr>
          <p:nvPr>
            <p:ph type="dt" sz="half" idx="10"/>
          </p:nvPr>
        </p:nvSpPr>
        <p:spPr/>
        <p:txBody>
          <a:bodyPr/>
          <a:lstStyle/>
          <a:p>
            <a:fld id="{10A3CE81-E092-1145-835A-F1958F169B8E}" type="datetimeFigureOut">
              <a:rPr lang="es-ES" smtClean="0"/>
              <a:pPr/>
              <a:t>21/07/2021</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F6E8C116-92B6-5F41-864D-C48F531386D0}" type="slidenum">
              <a:rPr lang="es-CO" smtClean="0"/>
              <a:pPr/>
              <a:t>‹Nº›</a:t>
            </a:fld>
            <a:endParaRPr lang="es-CO"/>
          </a:p>
        </p:txBody>
      </p:sp>
    </p:spTree>
    <p:extLst>
      <p:ext uri="{BB962C8B-B14F-4D97-AF65-F5344CB8AC3E}">
        <p14:creationId xmlns:p14="http://schemas.microsoft.com/office/powerpoint/2010/main" val="485460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CO"/>
          </a:p>
        </p:txBody>
      </p:sp>
      <p:sp>
        <p:nvSpPr>
          <p:cNvPr id="3" name="Marcador de fecha 2"/>
          <p:cNvSpPr>
            <a:spLocks noGrp="1"/>
          </p:cNvSpPr>
          <p:nvPr>
            <p:ph type="dt" sz="half" idx="10"/>
          </p:nvPr>
        </p:nvSpPr>
        <p:spPr/>
        <p:txBody>
          <a:bodyPr/>
          <a:lstStyle/>
          <a:p>
            <a:fld id="{10A3CE81-E092-1145-835A-F1958F169B8E}" type="datetimeFigureOut">
              <a:rPr lang="es-ES" smtClean="0"/>
              <a:pPr/>
              <a:t>21/07/2021</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F6E8C116-92B6-5F41-864D-C48F531386D0}" type="slidenum">
              <a:rPr lang="es-CO" smtClean="0"/>
              <a:pPr/>
              <a:t>‹Nº›</a:t>
            </a:fld>
            <a:endParaRPr lang="es-CO"/>
          </a:p>
        </p:txBody>
      </p:sp>
    </p:spTree>
    <p:extLst>
      <p:ext uri="{BB962C8B-B14F-4D97-AF65-F5344CB8AC3E}">
        <p14:creationId xmlns:p14="http://schemas.microsoft.com/office/powerpoint/2010/main" val="1176751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0A3CE81-E092-1145-835A-F1958F169B8E}" type="datetimeFigureOut">
              <a:rPr lang="es-ES" smtClean="0"/>
              <a:pPr/>
              <a:t>21/07/2021</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F6E8C116-92B6-5F41-864D-C48F531386D0}" type="slidenum">
              <a:rPr lang="es-CO" smtClean="0"/>
              <a:pPr/>
              <a:t>‹Nº›</a:t>
            </a:fld>
            <a:endParaRPr lang="es-CO"/>
          </a:p>
        </p:txBody>
      </p:sp>
    </p:spTree>
    <p:extLst>
      <p:ext uri="{BB962C8B-B14F-4D97-AF65-F5344CB8AC3E}">
        <p14:creationId xmlns:p14="http://schemas.microsoft.com/office/powerpoint/2010/main" val="2618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CO"/>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a:t>Haga clic para modificar el estilo de texto del patrón</a:t>
            </a:r>
          </a:p>
        </p:txBody>
      </p:sp>
      <p:sp>
        <p:nvSpPr>
          <p:cNvPr id="5" name="Marcador de fecha 4"/>
          <p:cNvSpPr>
            <a:spLocks noGrp="1"/>
          </p:cNvSpPr>
          <p:nvPr>
            <p:ph type="dt" sz="half" idx="10"/>
          </p:nvPr>
        </p:nvSpPr>
        <p:spPr/>
        <p:txBody>
          <a:bodyPr/>
          <a:lstStyle/>
          <a:p>
            <a:fld id="{10A3CE81-E092-1145-835A-F1958F169B8E}" type="datetimeFigureOut">
              <a:rPr lang="es-ES" smtClean="0"/>
              <a:pPr/>
              <a:t>21/07/2021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F6E8C116-92B6-5F41-864D-C48F531386D0}" type="slidenum">
              <a:rPr lang="es-CO" smtClean="0"/>
              <a:pPr/>
              <a:t>‹Nº›</a:t>
            </a:fld>
            <a:endParaRPr lang="es-CO"/>
          </a:p>
        </p:txBody>
      </p:sp>
    </p:spTree>
    <p:extLst>
      <p:ext uri="{BB962C8B-B14F-4D97-AF65-F5344CB8AC3E}">
        <p14:creationId xmlns:p14="http://schemas.microsoft.com/office/powerpoint/2010/main" val="720231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a:t>Clic para editar título</a:t>
            </a:r>
            <a:endParaRPr lang="es-CO"/>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10A3CE81-E092-1145-835A-F1958F169B8E}" type="datetimeFigureOut">
              <a:rPr lang="es-ES" smtClean="0"/>
              <a:pPr/>
              <a:t>21/07/2021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F6E8C116-92B6-5F41-864D-C48F531386D0}" type="slidenum">
              <a:rPr lang="es-CO" smtClean="0"/>
              <a:pPr/>
              <a:t>‹Nº›</a:t>
            </a:fld>
            <a:endParaRPr lang="es-CO"/>
          </a:p>
        </p:txBody>
      </p:sp>
    </p:spTree>
    <p:extLst>
      <p:ext uri="{BB962C8B-B14F-4D97-AF65-F5344CB8AC3E}">
        <p14:creationId xmlns:p14="http://schemas.microsoft.com/office/powerpoint/2010/main" val="3895847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B89550"/>
        </a:solidFill>
        <a:effectLst/>
      </p:bgPr>
    </p:bg>
    <p:spTree>
      <p:nvGrpSpPr>
        <p:cNvPr id="1" name=""/>
        <p:cNvGrpSpPr/>
        <p:nvPr/>
      </p:nvGrpSpPr>
      <p:grpSpPr>
        <a:xfrm>
          <a:off x="0" y="0"/>
          <a:ext cx="0" cy="0"/>
          <a:chOff x="0" y="0"/>
          <a:chExt cx="0" cy="0"/>
        </a:xfrm>
      </p:grpSpPr>
      <p:pic>
        <p:nvPicPr>
          <p:cNvPr id="13" name="Imagen 12" descr="GrupoMedicoDerechoDecidir_texto-02.png"/>
          <p:cNvPicPr>
            <a:picLocks noChangeAspect="1"/>
          </p:cNvPicPr>
          <p:nvPr userDrawn="1"/>
        </p:nvPicPr>
        <p:blipFill>
          <a:blip r:embed="rId14" cstate="screen">
            <a:alphaModFix amt="53000"/>
            <a:extLst>
              <a:ext uri="{28A0092B-C50C-407E-A947-70E740481C1C}">
                <a14:useLocalDpi xmlns:a14="http://schemas.microsoft.com/office/drawing/2010/main"/>
              </a:ext>
            </a:extLst>
          </a:blip>
          <a:stretch>
            <a:fillRect/>
          </a:stretch>
        </p:blipFill>
        <p:spPr>
          <a:xfrm>
            <a:off x="7580019" y="30712"/>
            <a:ext cx="1436449" cy="1090615"/>
          </a:xfrm>
          <a:prstGeom prst="rect">
            <a:avLst/>
          </a:prstGeom>
        </p:spPr>
      </p:pic>
      <p:sp>
        <p:nvSpPr>
          <p:cNvPr id="2" name="Marcador de título 1"/>
          <p:cNvSpPr>
            <a:spLocks noGrp="1"/>
          </p:cNvSpPr>
          <p:nvPr>
            <p:ph type="title"/>
          </p:nvPr>
        </p:nvSpPr>
        <p:spPr>
          <a:xfrm>
            <a:off x="457202" y="346069"/>
            <a:ext cx="6636407" cy="755999"/>
          </a:xfrm>
          <a:prstGeom prst="rect">
            <a:avLst/>
          </a:prstGeom>
          <a:effectLst/>
        </p:spPr>
        <p:txBody>
          <a:bodyPr vert="horz" lIns="91440" tIns="45720" rIns="91440" bIns="45720" rtlCol="0" anchor="ctr">
            <a:noAutofit/>
          </a:bodyPr>
          <a:lstStyle/>
          <a:p>
            <a:r>
              <a:rPr lang="es-CO" noProof="0" dirty="0"/>
              <a:t>Clic para editar título</a:t>
            </a:r>
          </a:p>
        </p:txBody>
      </p:sp>
      <p:sp>
        <p:nvSpPr>
          <p:cNvPr id="3" name="Marcador de texto 2"/>
          <p:cNvSpPr>
            <a:spLocks noGrp="1"/>
          </p:cNvSpPr>
          <p:nvPr>
            <p:ph type="body" idx="1"/>
          </p:nvPr>
        </p:nvSpPr>
        <p:spPr>
          <a:xfrm>
            <a:off x="435600" y="1354433"/>
            <a:ext cx="6658009" cy="5292474"/>
          </a:xfrm>
          <a:prstGeom prst="rect">
            <a:avLst/>
          </a:prstGeom>
        </p:spPr>
        <p:txBody>
          <a:bodyPr vert="horz" lIns="91440" tIns="45720" rIns="91440" bIns="45720" rtlCol="0">
            <a:normAutofit/>
          </a:bodyPr>
          <a:lstStyle/>
          <a:p>
            <a:pPr lvl="0"/>
            <a:r>
              <a:rPr lang="es-CO" noProof="0" dirty="0"/>
              <a:t>Haga clic para modificar el estilo de texto del patrón</a:t>
            </a:r>
          </a:p>
          <a:p>
            <a:pPr lvl="1"/>
            <a:r>
              <a:rPr lang="es-CO" noProof="0" dirty="0"/>
              <a:t>Segundo nivel</a:t>
            </a:r>
          </a:p>
          <a:p>
            <a:pPr lvl="2"/>
            <a:r>
              <a:rPr lang="es-CO" noProof="0" dirty="0"/>
              <a:t>Tercer nivel</a:t>
            </a:r>
          </a:p>
          <a:p>
            <a:pPr lvl="3"/>
            <a:r>
              <a:rPr lang="es-CO" noProof="0" dirty="0"/>
              <a:t>Cuarto nivel</a:t>
            </a:r>
          </a:p>
          <a:p>
            <a:pPr lvl="4"/>
            <a:r>
              <a:rPr lang="es-CO" noProof="0" dirty="0"/>
              <a:t>Quinto nivel</a:t>
            </a:r>
          </a:p>
        </p:txBody>
      </p:sp>
      <p:sp>
        <p:nvSpPr>
          <p:cNvPr id="4" name="Marcador de fecha 3"/>
          <p:cNvSpPr>
            <a:spLocks noGrp="1"/>
          </p:cNvSpPr>
          <p:nvPr>
            <p:ph type="dt" sz="half" idx="2"/>
          </p:nvPr>
        </p:nvSpPr>
        <p:spPr>
          <a:xfrm>
            <a:off x="7685928" y="6058008"/>
            <a:ext cx="133054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A3CE81-E092-1145-835A-F1958F169B8E}" type="datetimeFigureOut">
              <a:rPr lang="es-CO" noProof="0" smtClean="0"/>
              <a:pPr/>
              <a:t>21/07/2021</a:t>
            </a:fld>
            <a:endParaRPr lang="es-CO" noProof="0"/>
          </a:p>
        </p:txBody>
      </p:sp>
      <p:sp>
        <p:nvSpPr>
          <p:cNvPr id="5" name="Marcador de pie de página 4"/>
          <p:cNvSpPr>
            <a:spLocks noGrp="1"/>
          </p:cNvSpPr>
          <p:nvPr>
            <p:ph type="ftr" sz="quarter" idx="3"/>
          </p:nvPr>
        </p:nvSpPr>
        <p:spPr>
          <a:xfrm>
            <a:off x="7685927" y="5444519"/>
            <a:ext cx="1330541" cy="491899"/>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CO" dirty="0"/>
          </a:p>
        </p:txBody>
      </p:sp>
      <p:sp>
        <p:nvSpPr>
          <p:cNvPr id="6" name="Marcador de número de diapositiva 5"/>
          <p:cNvSpPr>
            <a:spLocks noGrp="1"/>
          </p:cNvSpPr>
          <p:nvPr>
            <p:ph type="sldNum" sz="quarter" idx="4"/>
          </p:nvPr>
        </p:nvSpPr>
        <p:spPr>
          <a:xfrm>
            <a:off x="7685927" y="4951313"/>
            <a:ext cx="133054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8C116-92B6-5F41-864D-C48F531386D0}" type="slidenum">
              <a:rPr lang="es-CO" smtClean="0"/>
              <a:pPr/>
              <a:t>‹Nº›</a:t>
            </a:fld>
            <a:endParaRPr lang="es-CO"/>
          </a:p>
        </p:txBody>
      </p:sp>
      <p:sp>
        <p:nvSpPr>
          <p:cNvPr id="11" name="CuadroTexto 10"/>
          <p:cNvSpPr txBox="1"/>
          <p:nvPr userDrawn="1"/>
        </p:nvSpPr>
        <p:spPr>
          <a:xfrm>
            <a:off x="7562165" y="6436643"/>
            <a:ext cx="1452979" cy="400110"/>
          </a:xfrm>
          <a:prstGeom prst="rect">
            <a:avLst/>
          </a:prstGeom>
          <a:noFill/>
        </p:spPr>
        <p:txBody>
          <a:bodyPr wrap="none" rtlCol="0">
            <a:spAutoFit/>
          </a:bodyPr>
          <a:lstStyle/>
          <a:p>
            <a:pPr algn="l"/>
            <a:r>
              <a:rPr lang="es-CO" sz="1000" b="1" noProof="0" dirty="0">
                <a:solidFill>
                  <a:schemeClr val="bg1"/>
                </a:solidFill>
                <a:latin typeface="Lucida Sans"/>
                <a:cs typeface="Lucida Sans"/>
              </a:rPr>
              <a:t>Red Global Doctors</a:t>
            </a:r>
          </a:p>
          <a:p>
            <a:pPr algn="l"/>
            <a:r>
              <a:rPr lang="es-CO" sz="1000" b="1" noProof="0" dirty="0">
                <a:solidFill>
                  <a:schemeClr val="bg1"/>
                </a:solidFill>
                <a:latin typeface="Lucida Sans"/>
                <a:cs typeface="Lucida Sans"/>
              </a:rPr>
              <a:t>for Choice</a:t>
            </a:r>
          </a:p>
        </p:txBody>
      </p:sp>
      <p:cxnSp>
        <p:nvCxnSpPr>
          <p:cNvPr id="17" name="Conector recto 16"/>
          <p:cNvCxnSpPr/>
          <p:nvPr userDrawn="1"/>
        </p:nvCxnSpPr>
        <p:spPr>
          <a:xfrm>
            <a:off x="7498957" y="0"/>
            <a:ext cx="0" cy="6858000"/>
          </a:xfrm>
          <a:prstGeom prst="line">
            <a:avLst/>
          </a:prstGeom>
          <a:ln>
            <a:solidFill>
              <a:srgbClr val="B89550"/>
            </a:solidFill>
          </a:ln>
          <a:effectLst>
            <a:outerShdw blurRad="50800" dist="38100" algn="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52872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457200" rtl="0" eaLnBrk="1" latinLnBrk="0" hangingPunct="1">
        <a:spcBef>
          <a:spcPct val="0"/>
        </a:spcBef>
        <a:buNone/>
        <a:defRPr sz="5400" b="1" kern="1200" cap="none" spc="50">
          <a:ln w="13500">
            <a:solidFill>
              <a:schemeClr val="accent1">
                <a:shade val="2500"/>
                <a:alpha val="6500"/>
              </a:schemeClr>
            </a:solidFill>
            <a:prstDash val="solid"/>
          </a:ln>
          <a:solidFill>
            <a:schemeClr val="tx2">
              <a:lumMod val="75000"/>
              <a:alpha val="95000"/>
            </a:schemeClr>
          </a:solidFill>
          <a:effectLst/>
          <a:latin typeface="+mj-lt"/>
          <a:ea typeface="+mj-ea"/>
          <a:cs typeface="+mj-cs"/>
        </a:defRPr>
      </a:lvl1pPr>
    </p:titleStyle>
    <p:bodyStyle>
      <a:lvl1pPr marL="342900" indent="-342900" algn="l" defTabSz="457200" rtl="0" eaLnBrk="1" latinLnBrk="0" hangingPunct="1">
        <a:lnSpc>
          <a:spcPct val="100000"/>
        </a:lnSpc>
        <a:spcBef>
          <a:spcPct val="20000"/>
        </a:spcBef>
        <a:buClr>
          <a:srgbClr val="9A7C44"/>
        </a:buClr>
        <a:buSzPct val="60000"/>
        <a:buFont typeface="Wingdings" charset="2"/>
        <a:buChar char=""/>
        <a:defRPr sz="3200" kern="1200">
          <a:solidFill>
            <a:srgbClr val="FFFFFF"/>
          </a:solidFill>
          <a:latin typeface="+mn-lt"/>
          <a:ea typeface="+mn-ea"/>
          <a:cs typeface="+mn-cs"/>
        </a:defRPr>
      </a:lvl1pPr>
      <a:lvl2pPr marL="742950" indent="-285750" algn="l" defTabSz="457200" rtl="0" eaLnBrk="1" latinLnBrk="0" hangingPunct="1">
        <a:lnSpc>
          <a:spcPct val="100000"/>
        </a:lnSpc>
        <a:spcBef>
          <a:spcPct val="20000"/>
        </a:spcBef>
        <a:buFont typeface="Arial"/>
        <a:buChar char="–"/>
        <a:defRPr sz="2800" kern="1200">
          <a:solidFill>
            <a:srgbClr val="FFFFFF"/>
          </a:solidFill>
          <a:latin typeface="+mn-lt"/>
          <a:ea typeface="+mn-ea"/>
          <a:cs typeface="+mn-cs"/>
        </a:defRPr>
      </a:lvl2pPr>
      <a:lvl3pPr marL="1143000" indent="-228600" algn="l" defTabSz="457200" rtl="0" eaLnBrk="1" latinLnBrk="0" hangingPunct="1">
        <a:lnSpc>
          <a:spcPct val="100000"/>
        </a:lnSpc>
        <a:spcBef>
          <a:spcPct val="20000"/>
        </a:spcBef>
        <a:buFont typeface="Arial"/>
        <a:buChar char="•"/>
        <a:defRPr sz="2400" kern="1200">
          <a:solidFill>
            <a:srgbClr val="FFFFFF"/>
          </a:solidFill>
          <a:latin typeface="+mn-lt"/>
          <a:ea typeface="+mn-ea"/>
          <a:cs typeface="+mn-cs"/>
        </a:defRPr>
      </a:lvl3pPr>
      <a:lvl4pPr marL="1600200" indent="-228600" algn="l" defTabSz="457200" rtl="0" eaLnBrk="1" latinLnBrk="0" hangingPunct="1">
        <a:lnSpc>
          <a:spcPct val="100000"/>
        </a:lnSpc>
        <a:spcBef>
          <a:spcPct val="20000"/>
        </a:spcBef>
        <a:buFont typeface="Arial"/>
        <a:buChar char="–"/>
        <a:defRPr sz="2000" kern="1200">
          <a:solidFill>
            <a:srgbClr val="FFFFFF"/>
          </a:solidFill>
          <a:latin typeface="+mn-lt"/>
          <a:ea typeface="+mn-ea"/>
          <a:cs typeface="+mn-cs"/>
        </a:defRPr>
      </a:lvl4pPr>
      <a:lvl5pPr marL="2057400" indent="-228600" algn="l" defTabSz="457200" rtl="0" eaLnBrk="1" latinLnBrk="0" hangingPunct="1">
        <a:lnSpc>
          <a:spcPct val="100000"/>
        </a:lnSpc>
        <a:spcBef>
          <a:spcPct val="20000"/>
        </a:spcBef>
        <a:buFont typeface="Arial"/>
        <a:buChar char="»"/>
        <a:defRPr sz="20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002C0C5-C8B0-4649-9C6A-364007299F0C}"/>
              </a:ext>
            </a:extLst>
          </p:cNvPr>
          <p:cNvSpPr>
            <a:spLocks noGrp="1"/>
          </p:cNvSpPr>
          <p:nvPr>
            <p:ph type="ctrTitle"/>
          </p:nvPr>
        </p:nvSpPr>
        <p:spPr>
          <a:xfrm>
            <a:off x="0" y="1211114"/>
            <a:ext cx="7772400" cy="1470025"/>
          </a:xfrm>
        </p:spPr>
        <p:txBody>
          <a:bodyPr/>
          <a:lstStyle/>
          <a:p>
            <a:pPr algn="ctr"/>
            <a:r>
              <a:rPr lang="es-ES" sz="6000" dirty="0">
                <a:solidFill>
                  <a:schemeClr val="bg1">
                    <a:alpha val="95000"/>
                  </a:schemeClr>
                </a:solidFill>
              </a:rPr>
              <a:t>Barreras de acceso para menores de 15 años</a:t>
            </a:r>
          </a:p>
        </p:txBody>
      </p:sp>
      <p:sp>
        <p:nvSpPr>
          <p:cNvPr id="5" name="Subtítulo 4">
            <a:extLst>
              <a:ext uri="{FF2B5EF4-FFF2-40B4-BE49-F238E27FC236}">
                <a16:creationId xmlns:a16="http://schemas.microsoft.com/office/drawing/2014/main" id="{F5EC47C5-EC1E-4F36-B943-AA27C232D8C1}"/>
              </a:ext>
            </a:extLst>
          </p:cNvPr>
          <p:cNvSpPr>
            <a:spLocks noGrp="1"/>
          </p:cNvSpPr>
          <p:nvPr>
            <p:ph type="subTitle" idx="1"/>
          </p:nvPr>
        </p:nvSpPr>
        <p:spPr>
          <a:xfrm>
            <a:off x="409451" y="3740728"/>
            <a:ext cx="6810153" cy="2829098"/>
          </a:xfrm>
        </p:spPr>
        <p:txBody>
          <a:bodyPr>
            <a:normAutofit/>
          </a:bodyPr>
          <a:lstStyle/>
          <a:p>
            <a:r>
              <a:rPr lang="es-ES" sz="4400" dirty="0">
                <a:solidFill>
                  <a:schemeClr val="accent1">
                    <a:lumMod val="50000"/>
                  </a:schemeClr>
                </a:solidFill>
              </a:rPr>
              <a:t>Laura Gil </a:t>
            </a:r>
          </a:p>
          <a:p>
            <a:r>
              <a:rPr lang="es-ES" sz="3600" dirty="0">
                <a:solidFill>
                  <a:schemeClr val="accent1">
                    <a:lumMod val="50000"/>
                  </a:schemeClr>
                </a:solidFill>
              </a:rPr>
              <a:t>Ginecobstetra  </a:t>
            </a:r>
          </a:p>
          <a:p>
            <a:r>
              <a:rPr lang="es-ES" sz="3600" dirty="0">
                <a:solidFill>
                  <a:schemeClr val="accent1">
                    <a:lumMod val="50000"/>
                  </a:schemeClr>
                </a:solidFill>
              </a:rPr>
              <a:t>Grupo Médico por el Derecho a Decidir</a:t>
            </a:r>
          </a:p>
        </p:txBody>
      </p:sp>
    </p:spTree>
    <p:extLst>
      <p:ext uri="{BB962C8B-B14F-4D97-AF65-F5344CB8AC3E}">
        <p14:creationId xmlns:p14="http://schemas.microsoft.com/office/powerpoint/2010/main" val="929332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Riesgos para la salud física: obstétricos</a:t>
            </a:r>
          </a:p>
        </p:txBody>
      </p:sp>
      <p:sp>
        <p:nvSpPr>
          <p:cNvPr id="3" name="2 Marcador de contenido"/>
          <p:cNvSpPr>
            <a:spLocks noGrp="1"/>
          </p:cNvSpPr>
          <p:nvPr>
            <p:ph idx="1"/>
          </p:nvPr>
        </p:nvSpPr>
        <p:spPr>
          <a:xfrm>
            <a:off x="523204" y="1464214"/>
            <a:ext cx="6570405" cy="3561267"/>
          </a:xfrm>
        </p:spPr>
        <p:txBody>
          <a:bodyPr>
            <a:noAutofit/>
          </a:bodyPr>
          <a:lstStyle/>
          <a:p>
            <a:r>
              <a:rPr lang="es-CO" sz="2800" dirty="0"/>
              <a:t>Anemia</a:t>
            </a:r>
          </a:p>
          <a:p>
            <a:r>
              <a:rPr lang="es-CO" sz="2800" dirty="0"/>
              <a:t>Infecciones</a:t>
            </a:r>
          </a:p>
          <a:p>
            <a:r>
              <a:rPr lang="es-CO" sz="2800" dirty="0"/>
              <a:t>Bajo peso y prematuridad</a:t>
            </a:r>
          </a:p>
          <a:p>
            <a:r>
              <a:rPr lang="es-CO" sz="2800" dirty="0"/>
              <a:t>Mortalidad neonatal</a:t>
            </a:r>
          </a:p>
          <a:p>
            <a:r>
              <a:rPr lang="es-CO" sz="2800" dirty="0" err="1"/>
              <a:t>Preclampsia</a:t>
            </a:r>
            <a:endParaRPr lang="es-CO" sz="2800" dirty="0"/>
          </a:p>
          <a:p>
            <a:r>
              <a:rPr lang="es-CO" sz="2800" dirty="0"/>
              <a:t>Hemorragia</a:t>
            </a:r>
          </a:p>
          <a:p>
            <a:r>
              <a:rPr lang="es-CO" sz="2800" dirty="0"/>
              <a:t>Infección</a:t>
            </a:r>
          </a:p>
          <a:p>
            <a:pPr algn="ctr">
              <a:buNone/>
            </a:pPr>
            <a:r>
              <a:rPr lang="es-CO" sz="2800" b="1" dirty="0">
                <a:solidFill>
                  <a:schemeClr val="accent1">
                    <a:lumMod val="75000"/>
                  </a:schemeClr>
                </a:solidFill>
              </a:rPr>
              <a:t>INDEPENDIENTE DE FACTORES </a:t>
            </a:r>
          </a:p>
          <a:p>
            <a:pPr algn="ctr">
              <a:buNone/>
            </a:pPr>
            <a:r>
              <a:rPr lang="es-CO" sz="2800" b="1" dirty="0">
                <a:solidFill>
                  <a:schemeClr val="accent1">
                    <a:lumMod val="75000"/>
                  </a:schemeClr>
                </a:solidFill>
              </a:rPr>
              <a:t>SOCIOECONOMICOS</a:t>
            </a:r>
          </a:p>
        </p:txBody>
      </p:sp>
      <p:sp>
        <p:nvSpPr>
          <p:cNvPr id="4" name="3 CuadroTexto"/>
          <p:cNvSpPr txBox="1"/>
          <p:nvPr/>
        </p:nvSpPr>
        <p:spPr>
          <a:xfrm>
            <a:off x="4226862" y="6311876"/>
            <a:ext cx="2866747" cy="400110"/>
          </a:xfrm>
          <a:prstGeom prst="rect">
            <a:avLst/>
          </a:prstGeom>
          <a:noFill/>
        </p:spPr>
        <p:txBody>
          <a:bodyPr wrap="none" rtlCol="0">
            <a:spAutoFit/>
          </a:bodyPr>
          <a:lstStyle/>
          <a:p>
            <a:r>
              <a:rPr lang="es-CO" sz="2000" dirty="0"/>
              <a:t>Griffin 2001, </a:t>
            </a:r>
            <a:r>
              <a:rPr lang="es-CO" sz="2000" dirty="0" err="1"/>
              <a:t>Frasser</a:t>
            </a:r>
            <a:r>
              <a:rPr lang="es-CO" sz="2000" dirty="0"/>
              <a:t> 1995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Riesgos para la salud física: obstétricos</a:t>
            </a:r>
          </a:p>
        </p:txBody>
      </p:sp>
      <p:sp>
        <p:nvSpPr>
          <p:cNvPr id="3" name="2 Marcador de contenido"/>
          <p:cNvSpPr>
            <a:spLocks noGrp="1"/>
          </p:cNvSpPr>
          <p:nvPr>
            <p:ph idx="1"/>
          </p:nvPr>
        </p:nvSpPr>
        <p:spPr>
          <a:xfrm>
            <a:off x="166255" y="1442199"/>
            <a:ext cx="8429105" cy="3600060"/>
          </a:xfrm>
        </p:spPr>
        <p:txBody>
          <a:bodyPr>
            <a:noAutofit/>
          </a:bodyPr>
          <a:lstStyle/>
          <a:p>
            <a:r>
              <a:rPr lang="es-CO" sz="2800" dirty="0"/>
              <a:t>854.377  mujeres , </a:t>
            </a:r>
            <a:r>
              <a:rPr lang="es-CO" sz="2800" dirty="0" err="1"/>
              <a:t>latinoamérica</a:t>
            </a:r>
            <a:r>
              <a:rPr lang="es-CO" sz="2800" dirty="0"/>
              <a:t>  1985-2003</a:t>
            </a:r>
          </a:p>
          <a:p>
            <a:r>
              <a:rPr lang="es-CO" sz="2800" dirty="0"/>
              <a:t>Menores de 15:</a:t>
            </a:r>
          </a:p>
          <a:p>
            <a:pPr lvl="1"/>
            <a:r>
              <a:rPr lang="es-CO" dirty="0"/>
              <a:t>Mortalidad materna  OR 4</a:t>
            </a:r>
          </a:p>
          <a:p>
            <a:pPr lvl="1"/>
            <a:r>
              <a:rPr lang="es-CO" dirty="0"/>
              <a:t>Muerte neonatal temprana  OR 1.5</a:t>
            </a:r>
          </a:p>
          <a:p>
            <a:pPr lvl="1"/>
            <a:r>
              <a:rPr lang="es-CO" dirty="0"/>
              <a:t>Anemia  OR 1.4</a:t>
            </a:r>
          </a:p>
          <a:p>
            <a:r>
              <a:rPr lang="es-CO" sz="2800" dirty="0"/>
              <a:t>Todas las adolescentes:</a:t>
            </a:r>
          </a:p>
          <a:p>
            <a:pPr lvl="1"/>
            <a:r>
              <a:rPr lang="es-CO" dirty="0"/>
              <a:t>Hemorragia postparto  OR 1.23</a:t>
            </a:r>
          </a:p>
          <a:p>
            <a:pPr lvl="1"/>
            <a:r>
              <a:rPr lang="es-CO" dirty="0"/>
              <a:t>Endometritis puerperal  OR 2</a:t>
            </a:r>
          </a:p>
          <a:p>
            <a:pPr lvl="1"/>
            <a:r>
              <a:rPr lang="es-CO" dirty="0"/>
              <a:t>Instrumentación y episiotomía  OR 1.24 y 2</a:t>
            </a:r>
          </a:p>
          <a:p>
            <a:pPr>
              <a:buNone/>
            </a:pPr>
            <a:r>
              <a:rPr lang="es-CO" sz="2800" b="1" dirty="0">
                <a:solidFill>
                  <a:schemeClr val="accent1">
                    <a:lumMod val="75000"/>
                  </a:schemeClr>
                </a:solidFill>
              </a:rPr>
              <a:t>INDEPENDIENTE DE FACTORES SOCIOECONOMICOS</a:t>
            </a:r>
          </a:p>
        </p:txBody>
      </p:sp>
      <p:sp>
        <p:nvSpPr>
          <p:cNvPr id="4" name="3 CuadroTexto"/>
          <p:cNvSpPr txBox="1"/>
          <p:nvPr/>
        </p:nvSpPr>
        <p:spPr>
          <a:xfrm>
            <a:off x="5412090" y="6552671"/>
            <a:ext cx="1997278" cy="300082"/>
          </a:xfrm>
          <a:prstGeom prst="rect">
            <a:avLst/>
          </a:prstGeom>
          <a:noFill/>
        </p:spPr>
        <p:txBody>
          <a:bodyPr wrap="none" rtlCol="0">
            <a:spAutoFit/>
          </a:bodyPr>
          <a:lstStyle/>
          <a:p>
            <a:r>
              <a:rPr lang="es-CO" sz="1350" dirty="0"/>
              <a:t>Griffin 2001, </a:t>
            </a:r>
            <a:r>
              <a:rPr lang="es-CO" sz="1350" dirty="0" err="1"/>
              <a:t>Frasser</a:t>
            </a:r>
            <a:r>
              <a:rPr lang="es-CO" sz="1350" dirty="0"/>
              <a:t> 1995</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Riesgos a largo plazo</a:t>
            </a:r>
          </a:p>
        </p:txBody>
      </p:sp>
      <p:sp>
        <p:nvSpPr>
          <p:cNvPr id="3" name="2 Marcador de contenido"/>
          <p:cNvSpPr>
            <a:spLocks noGrp="1"/>
          </p:cNvSpPr>
          <p:nvPr>
            <p:ph idx="1"/>
          </p:nvPr>
        </p:nvSpPr>
        <p:spPr>
          <a:xfrm>
            <a:off x="280587" y="1413164"/>
            <a:ext cx="6984737" cy="4372494"/>
          </a:xfrm>
        </p:spPr>
        <p:txBody>
          <a:bodyPr>
            <a:normAutofit fontScale="92500" lnSpcReduction="20000"/>
          </a:bodyPr>
          <a:lstStyle/>
          <a:p>
            <a:r>
              <a:rPr lang="es-CO" dirty="0"/>
              <a:t>Salud mental:</a:t>
            </a:r>
          </a:p>
          <a:p>
            <a:pPr lvl="1"/>
            <a:r>
              <a:rPr lang="es-CO" dirty="0"/>
              <a:t> mas depresión en la vida adulta</a:t>
            </a:r>
          </a:p>
          <a:p>
            <a:r>
              <a:rPr lang="es-CO" dirty="0"/>
              <a:t>Mortalidad: muerte más temprana OR 1.6</a:t>
            </a:r>
          </a:p>
          <a:p>
            <a:pPr lvl="1"/>
            <a:r>
              <a:rPr lang="es-CO" dirty="0"/>
              <a:t>Cáncer útero, suicidio, enfermedades cardiovasculares, alcohol y violencia.</a:t>
            </a:r>
          </a:p>
          <a:p>
            <a:r>
              <a:rPr lang="es-CO" dirty="0"/>
              <a:t>Enfermedades crónicas</a:t>
            </a:r>
          </a:p>
          <a:p>
            <a:endParaRPr lang="es-CO" dirty="0"/>
          </a:p>
          <a:p>
            <a:pPr algn="ctr">
              <a:buNone/>
            </a:pPr>
            <a:r>
              <a:rPr lang="es-CO" b="1" dirty="0">
                <a:solidFill>
                  <a:schemeClr val="accent1">
                    <a:lumMod val="75000"/>
                  </a:schemeClr>
                </a:solidFill>
              </a:rPr>
              <a:t>INDEPENDIENTE DE FACTORES SOCIOECONOMICOS</a:t>
            </a:r>
          </a:p>
          <a:p>
            <a:endParaRPr lang="es-CO" dirty="0"/>
          </a:p>
          <a:p>
            <a:endParaRPr lang="es-CO" dirty="0"/>
          </a:p>
        </p:txBody>
      </p:sp>
      <p:sp>
        <p:nvSpPr>
          <p:cNvPr id="4" name="3 CuadroTexto"/>
          <p:cNvSpPr txBox="1"/>
          <p:nvPr/>
        </p:nvSpPr>
        <p:spPr>
          <a:xfrm>
            <a:off x="854111" y="6342654"/>
            <a:ext cx="5837688" cy="338554"/>
          </a:xfrm>
          <a:prstGeom prst="rect">
            <a:avLst/>
          </a:prstGeom>
          <a:noFill/>
        </p:spPr>
        <p:txBody>
          <a:bodyPr wrap="none" rtlCol="0">
            <a:spAutoFit/>
          </a:bodyPr>
          <a:lstStyle/>
          <a:p>
            <a:r>
              <a:rPr lang="es-CO" sz="1600" dirty="0" err="1"/>
              <a:t>Henrretta</a:t>
            </a:r>
            <a:r>
              <a:rPr lang="es-CO" sz="1600" dirty="0"/>
              <a:t> 2007 4335  USA, </a:t>
            </a:r>
            <a:r>
              <a:rPr lang="es-CO" sz="1600" dirty="0" err="1"/>
              <a:t>Olausson</a:t>
            </a:r>
            <a:r>
              <a:rPr lang="es-CO" sz="1600" dirty="0"/>
              <a:t> 2004, 460434 mujeres  Suecas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49136" y="540327"/>
            <a:ext cx="6447006" cy="566999"/>
          </a:xfrm>
        </p:spPr>
        <p:txBody>
          <a:bodyPr>
            <a:normAutofit fontScale="90000"/>
          </a:bodyPr>
          <a:lstStyle/>
          <a:p>
            <a:pPr algn="ctr" eaLnBrk="1" hangingPunct="1"/>
            <a:r>
              <a:rPr lang="es-CO" dirty="0"/>
              <a:t>RIESGO</a:t>
            </a:r>
          </a:p>
        </p:txBody>
      </p:sp>
      <p:sp>
        <p:nvSpPr>
          <p:cNvPr id="19459" name="Rectangle 3"/>
          <p:cNvSpPr>
            <a:spLocks noGrp="1" noChangeArrowheads="1"/>
          </p:cNvSpPr>
          <p:nvPr>
            <p:ph type="body" idx="1"/>
          </p:nvPr>
        </p:nvSpPr>
        <p:spPr>
          <a:xfrm>
            <a:off x="349135" y="1756634"/>
            <a:ext cx="6882937" cy="4561039"/>
          </a:xfrm>
        </p:spPr>
        <p:txBody>
          <a:bodyPr>
            <a:noAutofit/>
          </a:bodyPr>
          <a:lstStyle/>
          <a:p>
            <a:r>
              <a:rPr lang="es-CO" dirty="0"/>
              <a:t>	Ante la duda de la existencia   de la gravedad de la consecuencia probable, deberá considerarse como existente</a:t>
            </a:r>
          </a:p>
          <a:p>
            <a:endParaRPr lang="es-CO" dirty="0"/>
          </a:p>
          <a:p>
            <a:r>
              <a:rPr lang="es-CO" dirty="0"/>
              <a:t>Su desestimación o subestimación   genera responsabilidad profesional.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AC26EC-C8B0-4081-B870-A4A1B820226C}"/>
              </a:ext>
            </a:extLst>
          </p:cNvPr>
          <p:cNvSpPr>
            <a:spLocks noGrp="1"/>
          </p:cNvSpPr>
          <p:nvPr>
            <p:ph type="title"/>
          </p:nvPr>
        </p:nvSpPr>
        <p:spPr>
          <a:xfrm>
            <a:off x="606831" y="716616"/>
            <a:ext cx="6636407" cy="755999"/>
          </a:xfrm>
        </p:spPr>
        <p:txBody>
          <a:bodyPr/>
          <a:lstStyle/>
          <a:p>
            <a:pPr algn="ctr"/>
            <a:r>
              <a:rPr lang="es-ES" dirty="0"/>
              <a:t>Interpretación causal violación</a:t>
            </a:r>
          </a:p>
        </p:txBody>
      </p:sp>
      <p:sp>
        <p:nvSpPr>
          <p:cNvPr id="3" name="Marcador de contenido 2">
            <a:extLst>
              <a:ext uri="{FF2B5EF4-FFF2-40B4-BE49-F238E27FC236}">
                <a16:creationId xmlns:a16="http://schemas.microsoft.com/office/drawing/2014/main" id="{C5327CFA-69E5-40EE-8A8F-971D2E5D554C}"/>
              </a:ext>
            </a:extLst>
          </p:cNvPr>
          <p:cNvSpPr>
            <a:spLocks noGrp="1"/>
          </p:cNvSpPr>
          <p:nvPr>
            <p:ph idx="1"/>
          </p:nvPr>
        </p:nvSpPr>
        <p:spPr>
          <a:xfrm>
            <a:off x="435600" y="2056519"/>
            <a:ext cx="6658009" cy="5084114"/>
          </a:xfrm>
        </p:spPr>
        <p:txBody>
          <a:bodyPr/>
          <a:lstStyle/>
          <a:p>
            <a:r>
              <a:rPr lang="es-ES" dirty="0"/>
              <a:t>Edad legal mínima para consentir las relaciones sexuales</a:t>
            </a:r>
          </a:p>
          <a:p>
            <a:endParaRPr lang="es-ES" dirty="0"/>
          </a:p>
        </p:txBody>
      </p:sp>
    </p:spTree>
    <p:extLst>
      <p:ext uri="{BB962C8B-B14F-4D97-AF65-F5344CB8AC3E}">
        <p14:creationId xmlns:p14="http://schemas.microsoft.com/office/powerpoint/2010/main" val="1814022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EBAD0E-4462-4477-91A2-A214FAD58021}"/>
              </a:ext>
            </a:extLst>
          </p:cNvPr>
          <p:cNvSpPr>
            <a:spLocks noGrp="1"/>
          </p:cNvSpPr>
          <p:nvPr>
            <p:ph type="title"/>
          </p:nvPr>
        </p:nvSpPr>
        <p:spPr/>
        <p:txBody>
          <a:bodyPr/>
          <a:lstStyle/>
          <a:p>
            <a:r>
              <a:rPr lang="es-ES" dirty="0"/>
              <a:t>Edad gestacional</a:t>
            </a:r>
          </a:p>
        </p:txBody>
      </p:sp>
      <p:graphicFrame>
        <p:nvGraphicFramePr>
          <p:cNvPr id="4" name="Marcador de contenido 3">
            <a:extLst>
              <a:ext uri="{FF2B5EF4-FFF2-40B4-BE49-F238E27FC236}">
                <a16:creationId xmlns:a16="http://schemas.microsoft.com/office/drawing/2014/main" id="{72CB6DD2-AC55-45AE-9FA0-7AC285B0EB65}"/>
              </a:ext>
            </a:extLst>
          </p:cNvPr>
          <p:cNvGraphicFramePr>
            <a:graphicFrameLocks noGrp="1"/>
          </p:cNvGraphicFramePr>
          <p:nvPr>
            <p:ph idx="1"/>
            <p:extLst>
              <p:ext uri="{D42A27DB-BD31-4B8C-83A1-F6EECF244321}">
                <p14:modId xmlns:p14="http://schemas.microsoft.com/office/powerpoint/2010/main" val="327332677"/>
              </p:ext>
            </p:extLst>
          </p:nvPr>
        </p:nvGraphicFramePr>
        <p:xfrm>
          <a:off x="434975" y="1354138"/>
          <a:ext cx="6657972" cy="1438938"/>
        </p:xfrm>
        <a:graphic>
          <a:graphicData uri="http://schemas.openxmlformats.org/drawingml/2006/table">
            <a:tbl>
              <a:tblPr firstRow="1" bandRow="1">
                <a:tableStyleId>{93296810-A885-4BE3-A3E7-6D5BEEA58F35}</a:tableStyleId>
              </a:tblPr>
              <a:tblGrid>
                <a:gridCol w="2324619">
                  <a:extLst>
                    <a:ext uri="{9D8B030D-6E8A-4147-A177-3AD203B41FA5}">
                      <a16:colId xmlns:a16="http://schemas.microsoft.com/office/drawing/2014/main" val="1970665180"/>
                    </a:ext>
                  </a:extLst>
                </a:gridCol>
                <a:gridCol w="1446271">
                  <a:extLst>
                    <a:ext uri="{9D8B030D-6E8A-4147-A177-3AD203B41FA5}">
                      <a16:colId xmlns:a16="http://schemas.microsoft.com/office/drawing/2014/main" val="2175138671"/>
                    </a:ext>
                  </a:extLst>
                </a:gridCol>
                <a:gridCol w="1427556">
                  <a:extLst>
                    <a:ext uri="{9D8B030D-6E8A-4147-A177-3AD203B41FA5}">
                      <a16:colId xmlns:a16="http://schemas.microsoft.com/office/drawing/2014/main" val="3211356822"/>
                    </a:ext>
                  </a:extLst>
                </a:gridCol>
                <a:gridCol w="1459526">
                  <a:extLst>
                    <a:ext uri="{9D8B030D-6E8A-4147-A177-3AD203B41FA5}">
                      <a16:colId xmlns:a16="http://schemas.microsoft.com/office/drawing/2014/main" val="1985662013"/>
                    </a:ext>
                  </a:extLst>
                </a:gridCol>
              </a:tblGrid>
              <a:tr h="929314">
                <a:tc>
                  <a:txBody>
                    <a:bodyPr/>
                    <a:lstStyle/>
                    <a:p>
                      <a:pPr algn="ctr"/>
                      <a:r>
                        <a:rPr lang="es-CO" sz="2800" dirty="0"/>
                        <a:t>Factor</a:t>
                      </a:r>
                      <a:endParaRPr lang="es-CO" sz="2800" b="0" dirty="0"/>
                    </a:p>
                  </a:txBody>
                  <a:tcPr marL="68580" marR="68580" marT="34290" marB="34290" anchor="ctr"/>
                </a:tc>
                <a:tc>
                  <a:txBody>
                    <a:bodyPr/>
                    <a:lstStyle/>
                    <a:p>
                      <a:pPr algn="ctr"/>
                      <a:r>
                        <a:rPr lang="es-CO" sz="2400" dirty="0"/>
                        <a:t>&gt; 15 semanas</a:t>
                      </a:r>
                      <a:endParaRPr lang="es-CO" sz="2400" b="0" dirty="0"/>
                    </a:p>
                  </a:txBody>
                  <a:tcPr marL="68580" marR="68580" marT="34290" marB="34290" anchor="ctr"/>
                </a:tc>
                <a:tc>
                  <a:txBody>
                    <a:bodyPr/>
                    <a:lstStyle/>
                    <a:p>
                      <a:pPr algn="ctr"/>
                      <a:r>
                        <a:rPr lang="es-CO" sz="2400" dirty="0"/>
                        <a:t>=</a:t>
                      </a:r>
                      <a:r>
                        <a:rPr lang="es-CO" sz="2400" baseline="0" dirty="0"/>
                        <a:t> &lt;</a:t>
                      </a:r>
                      <a:r>
                        <a:rPr lang="es-CO" sz="2400" dirty="0"/>
                        <a:t>15 semanas</a:t>
                      </a:r>
                      <a:endParaRPr lang="es-CO" sz="2400" b="0" dirty="0"/>
                    </a:p>
                  </a:txBody>
                  <a:tcPr marL="68580" marR="68580" marT="34290" marB="34290" anchor="ctr"/>
                </a:tc>
                <a:tc>
                  <a:txBody>
                    <a:bodyPr/>
                    <a:lstStyle/>
                    <a:p>
                      <a:pPr algn="ctr"/>
                      <a:r>
                        <a:rPr lang="es-CO" sz="2400" dirty="0"/>
                        <a:t>OR (IC)</a:t>
                      </a:r>
                      <a:endParaRPr lang="es-CO" sz="2400" b="0" dirty="0"/>
                    </a:p>
                  </a:txBody>
                  <a:tcPr marL="68580" marR="68580" marT="34290" marB="34290" anchor="ctr"/>
                </a:tc>
                <a:extLst>
                  <a:ext uri="{0D108BD9-81ED-4DB2-BD59-A6C34878D82A}">
                    <a16:rowId xmlns:a16="http://schemas.microsoft.com/office/drawing/2014/main" val="3791918776"/>
                  </a:ext>
                </a:extLst>
              </a:tr>
              <a:tr h="509624">
                <a:tc>
                  <a:txBody>
                    <a:bodyPr/>
                    <a:lstStyle/>
                    <a:p>
                      <a:r>
                        <a:rPr lang="es-CO" sz="2400" dirty="0">
                          <a:solidFill>
                            <a:schemeClr val="tx2"/>
                          </a:solidFill>
                        </a:rPr>
                        <a:t>14 años o menos</a:t>
                      </a:r>
                    </a:p>
                  </a:txBody>
                  <a:tcPr marL="68580" marR="68580" marT="34290" marB="34290"/>
                </a:tc>
                <a:tc>
                  <a:txBody>
                    <a:bodyPr/>
                    <a:lstStyle/>
                    <a:p>
                      <a:pPr algn="ctr"/>
                      <a:r>
                        <a:rPr lang="es-CO" sz="1600" dirty="0">
                          <a:solidFill>
                            <a:schemeClr val="tx2"/>
                          </a:solidFill>
                        </a:rPr>
                        <a:t>1,1%</a:t>
                      </a:r>
                    </a:p>
                  </a:txBody>
                  <a:tcPr marL="68580" marR="68580" marT="34290" marB="34290" anchor="ctr"/>
                </a:tc>
                <a:tc>
                  <a:txBody>
                    <a:bodyPr/>
                    <a:lstStyle/>
                    <a:p>
                      <a:pPr algn="ctr"/>
                      <a:r>
                        <a:rPr lang="es-CO" sz="1600" dirty="0">
                          <a:solidFill>
                            <a:schemeClr val="tx2"/>
                          </a:solidFill>
                        </a:rPr>
                        <a:t>0,46%</a:t>
                      </a:r>
                    </a:p>
                  </a:txBody>
                  <a:tcPr marL="68580" marR="68580" marT="34290" marB="34290" anchor="ctr"/>
                </a:tc>
                <a:tc>
                  <a:txBody>
                    <a:bodyPr/>
                    <a:lstStyle/>
                    <a:p>
                      <a:r>
                        <a:rPr lang="es-CO" sz="2400" dirty="0">
                          <a:solidFill>
                            <a:schemeClr val="tx2"/>
                          </a:solidFill>
                        </a:rPr>
                        <a:t>2,5</a:t>
                      </a:r>
                      <a:r>
                        <a:rPr lang="es-CO" sz="1600" dirty="0">
                          <a:solidFill>
                            <a:schemeClr val="tx2"/>
                          </a:solidFill>
                        </a:rPr>
                        <a:t> (1,4-4,1)</a:t>
                      </a:r>
                    </a:p>
                  </a:txBody>
                  <a:tcPr marL="68580" marR="68580" marT="34290" marB="34290"/>
                </a:tc>
                <a:extLst>
                  <a:ext uri="{0D108BD9-81ED-4DB2-BD59-A6C34878D82A}">
                    <a16:rowId xmlns:a16="http://schemas.microsoft.com/office/drawing/2014/main" val="3463026696"/>
                  </a:ext>
                </a:extLst>
              </a:tr>
            </a:tbl>
          </a:graphicData>
        </a:graphic>
      </p:graphicFrame>
      <p:sp>
        <p:nvSpPr>
          <p:cNvPr id="5" name="Marcador de contenido 2">
            <a:extLst>
              <a:ext uri="{FF2B5EF4-FFF2-40B4-BE49-F238E27FC236}">
                <a16:creationId xmlns:a16="http://schemas.microsoft.com/office/drawing/2014/main" id="{89E4BC84-1264-4ABE-8EE7-96F1E0F1C158}"/>
              </a:ext>
            </a:extLst>
          </p:cNvPr>
          <p:cNvSpPr txBox="1">
            <a:spLocks/>
          </p:cNvSpPr>
          <p:nvPr/>
        </p:nvSpPr>
        <p:spPr>
          <a:xfrm>
            <a:off x="435600" y="3045146"/>
            <a:ext cx="7195484" cy="3787374"/>
          </a:xfrm>
          <a:prstGeom prst="rect">
            <a:avLst/>
          </a:prstGeom>
        </p:spPr>
        <p:txBody>
          <a:bodyPr vert="horz" lIns="91440" tIns="45720" rIns="91440" bIns="45720" rtlCol="0">
            <a:normAutofit/>
          </a:bodyPr>
          <a:lstStyle>
            <a:lvl1pPr marL="342900" indent="-342900" algn="l" defTabSz="457200" rtl="0" eaLnBrk="1" latinLnBrk="0" hangingPunct="1">
              <a:lnSpc>
                <a:spcPct val="100000"/>
              </a:lnSpc>
              <a:spcBef>
                <a:spcPct val="20000"/>
              </a:spcBef>
              <a:buClr>
                <a:srgbClr val="9A7C44"/>
              </a:buClr>
              <a:buSzPct val="60000"/>
              <a:buFont typeface="Wingdings" charset="2"/>
              <a:buChar char=""/>
              <a:defRPr sz="3200" kern="1200">
                <a:solidFill>
                  <a:srgbClr val="FFFFFF"/>
                </a:solidFill>
                <a:latin typeface="+mn-lt"/>
                <a:ea typeface="+mn-ea"/>
                <a:cs typeface="+mn-cs"/>
              </a:defRPr>
            </a:lvl1pPr>
            <a:lvl2pPr marL="742950" indent="-285750" algn="l" defTabSz="457200" rtl="0" eaLnBrk="1" latinLnBrk="0" hangingPunct="1">
              <a:lnSpc>
                <a:spcPct val="100000"/>
              </a:lnSpc>
              <a:spcBef>
                <a:spcPct val="20000"/>
              </a:spcBef>
              <a:buFont typeface="Arial"/>
              <a:buChar char="–"/>
              <a:defRPr sz="2800" kern="1200">
                <a:solidFill>
                  <a:srgbClr val="FFFFFF"/>
                </a:solidFill>
                <a:latin typeface="+mn-lt"/>
                <a:ea typeface="+mn-ea"/>
                <a:cs typeface="+mn-cs"/>
              </a:defRPr>
            </a:lvl2pPr>
            <a:lvl3pPr marL="1143000" indent="-228600" algn="l" defTabSz="457200" rtl="0" eaLnBrk="1" latinLnBrk="0" hangingPunct="1">
              <a:lnSpc>
                <a:spcPct val="100000"/>
              </a:lnSpc>
              <a:spcBef>
                <a:spcPct val="20000"/>
              </a:spcBef>
              <a:buFont typeface="Arial"/>
              <a:buChar char="•"/>
              <a:defRPr sz="2400" kern="1200">
                <a:solidFill>
                  <a:srgbClr val="FFFFFF"/>
                </a:solidFill>
                <a:latin typeface="+mn-lt"/>
                <a:ea typeface="+mn-ea"/>
                <a:cs typeface="+mn-cs"/>
              </a:defRPr>
            </a:lvl3pPr>
            <a:lvl4pPr marL="1600200" indent="-228600" algn="l" defTabSz="457200" rtl="0" eaLnBrk="1" latinLnBrk="0" hangingPunct="1">
              <a:lnSpc>
                <a:spcPct val="100000"/>
              </a:lnSpc>
              <a:spcBef>
                <a:spcPct val="20000"/>
              </a:spcBef>
              <a:buFont typeface="Arial"/>
              <a:buChar char="–"/>
              <a:defRPr sz="2000" kern="1200">
                <a:solidFill>
                  <a:srgbClr val="FFFFFF"/>
                </a:solidFill>
                <a:latin typeface="+mn-lt"/>
                <a:ea typeface="+mn-ea"/>
                <a:cs typeface="+mn-cs"/>
              </a:defRPr>
            </a:lvl4pPr>
            <a:lvl5pPr marL="2057400" indent="-228600" algn="l" defTabSz="457200" rtl="0" eaLnBrk="1" latinLnBrk="0" hangingPunct="1">
              <a:lnSpc>
                <a:spcPct val="100000"/>
              </a:lnSpc>
              <a:spcBef>
                <a:spcPct val="20000"/>
              </a:spcBef>
              <a:buFont typeface="Arial"/>
              <a:buChar char="»"/>
              <a:defRPr sz="20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dirty="0"/>
              <a:t>Ciclos irregulares</a:t>
            </a:r>
          </a:p>
          <a:p>
            <a:r>
              <a:rPr lang="es-ES" dirty="0"/>
              <a:t>Antes de la 1ª menstruación</a:t>
            </a:r>
          </a:p>
          <a:p>
            <a:r>
              <a:rPr lang="es-ES" dirty="0"/>
              <a:t>Falta de conocimiento</a:t>
            </a:r>
          </a:p>
          <a:p>
            <a:r>
              <a:rPr lang="es-ES" dirty="0"/>
              <a:t>Abuso sexual</a:t>
            </a:r>
          </a:p>
          <a:p>
            <a:r>
              <a:rPr lang="es-ES" dirty="0"/>
              <a:t>Limites legales/técnicos/estigma</a:t>
            </a:r>
          </a:p>
          <a:p>
            <a:pPr marL="0" indent="0">
              <a:buNone/>
            </a:pPr>
            <a:endParaRPr lang="es-ES" dirty="0"/>
          </a:p>
          <a:p>
            <a:endParaRPr lang="es-ES" dirty="0"/>
          </a:p>
        </p:txBody>
      </p:sp>
    </p:spTree>
    <p:extLst>
      <p:ext uri="{BB962C8B-B14F-4D97-AF65-F5344CB8AC3E}">
        <p14:creationId xmlns:p14="http://schemas.microsoft.com/office/powerpoint/2010/main" val="1579158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3F2BFC-EDCF-4C87-B2FC-99F47C9AB717}"/>
              </a:ext>
            </a:extLst>
          </p:cNvPr>
          <p:cNvSpPr>
            <a:spLocks noGrp="1"/>
          </p:cNvSpPr>
          <p:nvPr>
            <p:ph type="title"/>
          </p:nvPr>
        </p:nvSpPr>
        <p:spPr/>
        <p:txBody>
          <a:bodyPr/>
          <a:lstStyle/>
          <a:p>
            <a:r>
              <a:rPr lang="es-ES" dirty="0"/>
              <a:t>Permisos  </a:t>
            </a:r>
          </a:p>
        </p:txBody>
      </p:sp>
      <p:sp>
        <p:nvSpPr>
          <p:cNvPr id="3" name="Marcador de contenido 2">
            <a:extLst>
              <a:ext uri="{FF2B5EF4-FFF2-40B4-BE49-F238E27FC236}">
                <a16:creationId xmlns:a16="http://schemas.microsoft.com/office/drawing/2014/main" id="{22540662-4D68-4C25-A7F3-DE5A582EB127}"/>
              </a:ext>
            </a:extLst>
          </p:cNvPr>
          <p:cNvSpPr>
            <a:spLocks noGrp="1"/>
          </p:cNvSpPr>
          <p:nvPr>
            <p:ph idx="1"/>
          </p:nvPr>
        </p:nvSpPr>
        <p:spPr>
          <a:xfrm>
            <a:off x="435600" y="1722926"/>
            <a:ext cx="7045855" cy="5292474"/>
          </a:xfrm>
        </p:spPr>
        <p:txBody>
          <a:bodyPr>
            <a:normAutofit/>
          </a:bodyPr>
          <a:lstStyle/>
          <a:p>
            <a:r>
              <a:rPr lang="es-ES" sz="3600" dirty="0"/>
              <a:t>Edad legal para firmar consentimiento informado vs derecho a expresar su deseo/decisión</a:t>
            </a:r>
          </a:p>
          <a:p>
            <a:r>
              <a:rPr lang="es-ES" sz="3600" dirty="0"/>
              <a:t>Exigencias de acompañante</a:t>
            </a:r>
          </a:p>
          <a:p>
            <a:r>
              <a:rPr lang="es-ES" sz="3600" dirty="0"/>
              <a:t>Temor de coerción:  ORIENTACIÓN</a:t>
            </a:r>
          </a:p>
          <a:p>
            <a:endParaRPr lang="es-ES" sz="3600" dirty="0"/>
          </a:p>
        </p:txBody>
      </p:sp>
    </p:spTree>
    <p:extLst>
      <p:ext uri="{BB962C8B-B14F-4D97-AF65-F5344CB8AC3E}">
        <p14:creationId xmlns:p14="http://schemas.microsoft.com/office/powerpoint/2010/main" val="1581687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395EFF-3398-4118-B07C-C18A79714FAD}"/>
              </a:ext>
            </a:extLst>
          </p:cNvPr>
          <p:cNvSpPr>
            <a:spLocks noGrp="1"/>
          </p:cNvSpPr>
          <p:nvPr>
            <p:ph type="title"/>
          </p:nvPr>
        </p:nvSpPr>
        <p:spPr/>
        <p:txBody>
          <a:bodyPr/>
          <a:lstStyle/>
          <a:p>
            <a:r>
              <a:rPr lang="es-ES" dirty="0"/>
              <a:t>“Protección” menores</a:t>
            </a:r>
          </a:p>
        </p:txBody>
      </p:sp>
      <p:sp>
        <p:nvSpPr>
          <p:cNvPr id="3" name="Marcador de contenido 2">
            <a:extLst>
              <a:ext uri="{FF2B5EF4-FFF2-40B4-BE49-F238E27FC236}">
                <a16:creationId xmlns:a16="http://schemas.microsoft.com/office/drawing/2014/main" id="{7413C95B-0D86-4505-9DBA-61AD0D6DB6DA}"/>
              </a:ext>
            </a:extLst>
          </p:cNvPr>
          <p:cNvSpPr>
            <a:spLocks noGrp="1"/>
          </p:cNvSpPr>
          <p:nvPr>
            <p:ph idx="1"/>
          </p:nvPr>
        </p:nvSpPr>
        <p:spPr>
          <a:xfrm>
            <a:off x="0" y="1919698"/>
            <a:ext cx="8276138" cy="5292474"/>
          </a:xfrm>
        </p:spPr>
        <p:txBody>
          <a:bodyPr>
            <a:normAutofit/>
          </a:bodyPr>
          <a:lstStyle/>
          <a:p>
            <a:r>
              <a:rPr lang="es-ES" sz="4000" dirty="0"/>
              <a:t>Priorización de la vida intrauterina</a:t>
            </a:r>
          </a:p>
          <a:p>
            <a:r>
              <a:rPr lang="es-ES" sz="4000" dirty="0"/>
              <a:t>Retención ilegal</a:t>
            </a:r>
          </a:p>
          <a:p>
            <a:r>
              <a:rPr lang="es-ES" sz="4000" dirty="0"/>
              <a:t>Amenazas</a:t>
            </a:r>
          </a:p>
          <a:p>
            <a:r>
              <a:rPr lang="es-ES" sz="4000" dirty="0"/>
              <a:t>“Restitución de derechos”</a:t>
            </a:r>
          </a:p>
          <a:p>
            <a:endParaRPr lang="es-ES" sz="4000" dirty="0"/>
          </a:p>
        </p:txBody>
      </p:sp>
    </p:spTree>
    <p:extLst>
      <p:ext uri="{BB962C8B-B14F-4D97-AF65-F5344CB8AC3E}">
        <p14:creationId xmlns:p14="http://schemas.microsoft.com/office/powerpoint/2010/main" val="2548846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6F4013-CBC9-47C4-947B-9799F61872F4}"/>
              </a:ext>
            </a:extLst>
          </p:cNvPr>
          <p:cNvSpPr>
            <a:spLocks noGrp="1"/>
          </p:cNvSpPr>
          <p:nvPr>
            <p:ph type="title"/>
          </p:nvPr>
        </p:nvSpPr>
        <p:spPr/>
        <p:txBody>
          <a:bodyPr/>
          <a:lstStyle/>
          <a:p>
            <a:r>
              <a:rPr lang="es-ES" dirty="0"/>
              <a:t>Requisitos adicionales</a:t>
            </a:r>
          </a:p>
        </p:txBody>
      </p:sp>
      <p:sp>
        <p:nvSpPr>
          <p:cNvPr id="3" name="Marcador de contenido 2">
            <a:extLst>
              <a:ext uri="{FF2B5EF4-FFF2-40B4-BE49-F238E27FC236}">
                <a16:creationId xmlns:a16="http://schemas.microsoft.com/office/drawing/2014/main" id="{B46FBFD1-470E-407D-8E98-2B74383C01E2}"/>
              </a:ext>
            </a:extLst>
          </p:cNvPr>
          <p:cNvSpPr>
            <a:spLocks noGrp="1"/>
          </p:cNvSpPr>
          <p:nvPr>
            <p:ph idx="1"/>
          </p:nvPr>
        </p:nvSpPr>
        <p:spPr>
          <a:xfrm>
            <a:off x="435600" y="1629295"/>
            <a:ext cx="7029229" cy="5017612"/>
          </a:xfrm>
        </p:spPr>
        <p:txBody>
          <a:bodyPr>
            <a:normAutofit/>
          </a:bodyPr>
          <a:lstStyle/>
          <a:p>
            <a:r>
              <a:rPr lang="es-ES" sz="3600" dirty="0"/>
              <a:t>Acompañamiento</a:t>
            </a:r>
          </a:p>
          <a:p>
            <a:r>
              <a:rPr lang="es-ES" sz="3600" dirty="0"/>
              <a:t>Valoraciones por especialistas</a:t>
            </a:r>
          </a:p>
          <a:p>
            <a:r>
              <a:rPr lang="es-ES" sz="3600" dirty="0"/>
              <a:t>Anticoncepción </a:t>
            </a:r>
          </a:p>
          <a:p>
            <a:r>
              <a:rPr lang="es-ES" sz="3600" dirty="0"/>
              <a:t>Capacidad de pago</a:t>
            </a:r>
          </a:p>
        </p:txBody>
      </p:sp>
    </p:spTree>
    <p:extLst>
      <p:ext uri="{BB962C8B-B14F-4D97-AF65-F5344CB8AC3E}">
        <p14:creationId xmlns:p14="http://schemas.microsoft.com/office/powerpoint/2010/main" val="1761865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21C935-4F38-4960-92F2-125EF9FB0278}"/>
              </a:ext>
            </a:extLst>
          </p:cNvPr>
          <p:cNvSpPr>
            <a:spLocks noGrp="1"/>
          </p:cNvSpPr>
          <p:nvPr>
            <p:ph type="title"/>
          </p:nvPr>
        </p:nvSpPr>
        <p:spPr>
          <a:xfrm>
            <a:off x="773086" y="562199"/>
            <a:ext cx="6636407" cy="755999"/>
          </a:xfrm>
        </p:spPr>
        <p:txBody>
          <a:bodyPr/>
          <a:lstStyle/>
          <a:p>
            <a:r>
              <a:rPr lang="es-ES" dirty="0"/>
              <a:t>Falta de confidencialidad</a:t>
            </a:r>
          </a:p>
        </p:txBody>
      </p:sp>
      <p:sp>
        <p:nvSpPr>
          <p:cNvPr id="3" name="Marcador de contenido 2">
            <a:extLst>
              <a:ext uri="{FF2B5EF4-FFF2-40B4-BE49-F238E27FC236}">
                <a16:creationId xmlns:a16="http://schemas.microsoft.com/office/drawing/2014/main" id="{F8048010-D3D4-401B-B84F-A3B85793D261}"/>
              </a:ext>
            </a:extLst>
          </p:cNvPr>
          <p:cNvSpPr>
            <a:spLocks noGrp="1"/>
          </p:cNvSpPr>
          <p:nvPr>
            <p:ph idx="1"/>
          </p:nvPr>
        </p:nvSpPr>
        <p:spPr>
          <a:xfrm>
            <a:off x="457202" y="1940139"/>
            <a:ext cx="6658009" cy="4951111"/>
          </a:xfrm>
        </p:spPr>
        <p:txBody>
          <a:bodyPr/>
          <a:lstStyle/>
          <a:p>
            <a:r>
              <a:rPr lang="es-ES" dirty="0"/>
              <a:t>Exigencia de acompañamiento</a:t>
            </a:r>
          </a:p>
          <a:p>
            <a:pPr lvl="1"/>
            <a:r>
              <a:rPr lang="es-ES" dirty="0"/>
              <a:t>Testigo</a:t>
            </a:r>
          </a:p>
          <a:p>
            <a:pPr lvl="1"/>
            <a:r>
              <a:rPr lang="es-ES" dirty="0"/>
              <a:t>Pareja</a:t>
            </a:r>
          </a:p>
          <a:p>
            <a:pPr lvl="1"/>
            <a:r>
              <a:rPr lang="es-ES" dirty="0"/>
              <a:t>Adulto</a:t>
            </a:r>
          </a:p>
          <a:p>
            <a:pPr lvl="1"/>
            <a:r>
              <a:rPr lang="es-ES" dirty="0"/>
              <a:t>Padres/tutores</a:t>
            </a:r>
          </a:p>
          <a:p>
            <a:r>
              <a:rPr lang="es-ES" dirty="0"/>
              <a:t>Juzgamiento</a:t>
            </a:r>
          </a:p>
          <a:p>
            <a:r>
              <a:rPr lang="es-ES" dirty="0"/>
              <a:t>Denuncias por aborto</a:t>
            </a:r>
          </a:p>
          <a:p>
            <a:r>
              <a:rPr lang="es-ES" dirty="0"/>
              <a:t>Denuncias por abuso</a:t>
            </a:r>
          </a:p>
        </p:txBody>
      </p:sp>
    </p:spTree>
    <p:extLst>
      <p:ext uri="{BB962C8B-B14F-4D97-AF65-F5344CB8AC3E}">
        <p14:creationId xmlns:p14="http://schemas.microsoft.com/office/powerpoint/2010/main" val="3857698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98402" y="358035"/>
            <a:ext cx="7114509" cy="917872"/>
          </a:xfrm>
        </p:spPr>
        <p:txBody>
          <a:bodyPr/>
          <a:lstStyle/>
          <a:p>
            <a:r>
              <a:rPr lang="es-CO" dirty="0"/>
              <a:t>Johanna</a:t>
            </a:r>
          </a:p>
        </p:txBody>
      </p:sp>
      <p:sp>
        <p:nvSpPr>
          <p:cNvPr id="3" name="2 Marcador de contenido"/>
          <p:cNvSpPr>
            <a:spLocks noGrp="1"/>
          </p:cNvSpPr>
          <p:nvPr>
            <p:ph idx="1"/>
          </p:nvPr>
        </p:nvSpPr>
        <p:spPr>
          <a:xfrm>
            <a:off x="-1" y="1558615"/>
            <a:ext cx="7612912" cy="4790220"/>
          </a:xfrm>
        </p:spPr>
        <p:txBody>
          <a:bodyPr>
            <a:noAutofit/>
          </a:bodyPr>
          <a:lstStyle/>
          <a:p>
            <a:r>
              <a:rPr lang="es-CO" sz="2800" dirty="0"/>
              <a:t>12 años cursa con 12 semanas de embarazo,  está en 7º  bachillerato,  su estrato socioeconómico es 2, su madre tiene 28 años es cabeza de familia, tiene dos hermanos menores  y acude a Oriéntame sola. Desea interrumpir su embarazo.</a:t>
            </a:r>
          </a:p>
          <a:p>
            <a:r>
              <a:rPr lang="es-CO" sz="2800" dirty="0"/>
              <a:t>Se certifica que a su edad, asumir la maternidad representa un riesgo para su salud mental y social pero cuando acude con su madre, ha </a:t>
            </a:r>
            <a:r>
              <a:rPr lang="es-CO" sz="2800" b="1" dirty="0">
                <a:solidFill>
                  <a:schemeClr val="accent1">
                    <a:lumMod val="75000"/>
                  </a:schemeClr>
                </a:solidFill>
              </a:rPr>
              <a:t>sobrepasado las 15 semanas.</a:t>
            </a:r>
          </a:p>
          <a:p>
            <a:r>
              <a:rPr lang="es-CO" sz="2800"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0B35B6-F3E0-4A5F-88F4-C2AF198B844B}"/>
              </a:ext>
            </a:extLst>
          </p:cNvPr>
          <p:cNvSpPr>
            <a:spLocks noGrp="1"/>
          </p:cNvSpPr>
          <p:nvPr>
            <p:ph type="title"/>
          </p:nvPr>
        </p:nvSpPr>
        <p:spPr>
          <a:xfrm>
            <a:off x="606831" y="906948"/>
            <a:ext cx="6636407" cy="755999"/>
          </a:xfrm>
        </p:spPr>
        <p:txBody>
          <a:bodyPr/>
          <a:lstStyle/>
          <a:p>
            <a:r>
              <a:rPr lang="es-ES" dirty="0"/>
              <a:t>Datos Mesa por la Vida y la salud de las Mujeres</a:t>
            </a:r>
          </a:p>
        </p:txBody>
      </p:sp>
      <p:sp>
        <p:nvSpPr>
          <p:cNvPr id="3" name="Marcador de contenido 2">
            <a:extLst>
              <a:ext uri="{FF2B5EF4-FFF2-40B4-BE49-F238E27FC236}">
                <a16:creationId xmlns:a16="http://schemas.microsoft.com/office/drawing/2014/main" id="{092E66DA-7A0A-4E63-9557-8F61B9408CED}"/>
              </a:ext>
            </a:extLst>
          </p:cNvPr>
          <p:cNvSpPr>
            <a:spLocks noGrp="1"/>
          </p:cNvSpPr>
          <p:nvPr>
            <p:ph idx="1"/>
          </p:nvPr>
        </p:nvSpPr>
        <p:spPr>
          <a:xfrm>
            <a:off x="435600" y="2788038"/>
            <a:ext cx="6658009" cy="4069962"/>
          </a:xfrm>
        </p:spPr>
        <p:txBody>
          <a:bodyPr/>
          <a:lstStyle/>
          <a:p>
            <a:r>
              <a:rPr lang="es-ES" dirty="0"/>
              <a:t>1275:  5% &lt;15 años  (Vs.1%!)</a:t>
            </a:r>
          </a:p>
          <a:p>
            <a:r>
              <a:rPr lang="es-ES" dirty="0"/>
              <a:t>Ruralidad 18 vs 8%</a:t>
            </a:r>
          </a:p>
          <a:p>
            <a:r>
              <a:rPr lang="es-ES" dirty="0"/>
              <a:t>Violencia sexual  56 vs 12%</a:t>
            </a:r>
          </a:p>
          <a:p>
            <a:r>
              <a:rPr lang="es-ES" dirty="0"/>
              <a:t>Agresor conocido 47 vs 20%</a:t>
            </a:r>
          </a:p>
          <a:p>
            <a:endParaRPr lang="es-ES" dirty="0"/>
          </a:p>
          <a:p>
            <a:pPr marL="0" indent="0">
              <a:buNone/>
            </a:pPr>
            <a:r>
              <a:rPr lang="es-ES" b="1" dirty="0">
                <a:solidFill>
                  <a:schemeClr val="accent1">
                    <a:lumMod val="75000"/>
                  </a:schemeClr>
                </a:solidFill>
              </a:rPr>
              <a:t>Maltrato, engaño, coerción, dilación</a:t>
            </a:r>
          </a:p>
          <a:p>
            <a:endParaRPr lang="es-ES" dirty="0"/>
          </a:p>
        </p:txBody>
      </p:sp>
    </p:spTree>
    <p:extLst>
      <p:ext uri="{BB962C8B-B14F-4D97-AF65-F5344CB8AC3E}">
        <p14:creationId xmlns:p14="http://schemas.microsoft.com/office/powerpoint/2010/main" val="2718577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8D267BF2-4182-46A7-9CC7-D2915E78049E}"/>
              </a:ext>
            </a:extLst>
          </p:cNvPr>
          <p:cNvSpPr/>
          <p:nvPr/>
        </p:nvSpPr>
        <p:spPr>
          <a:xfrm>
            <a:off x="133004" y="947651"/>
            <a:ext cx="8728363" cy="5699256"/>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2" name="1 Título"/>
          <p:cNvSpPr>
            <a:spLocks noGrp="1"/>
          </p:cNvSpPr>
          <p:nvPr>
            <p:ph type="title"/>
          </p:nvPr>
        </p:nvSpPr>
        <p:spPr>
          <a:xfrm>
            <a:off x="723210" y="-31931"/>
            <a:ext cx="6636407" cy="755999"/>
          </a:xfrm>
        </p:spPr>
        <p:txBody>
          <a:bodyPr/>
          <a:lstStyle/>
          <a:p>
            <a:r>
              <a:rPr lang="es-CO" dirty="0"/>
              <a:t>CONCLUSIONES</a:t>
            </a:r>
          </a:p>
        </p:txBody>
      </p:sp>
      <p:sp>
        <p:nvSpPr>
          <p:cNvPr id="3" name="2 Marcador de contenido"/>
          <p:cNvSpPr>
            <a:spLocks noGrp="1"/>
          </p:cNvSpPr>
          <p:nvPr>
            <p:ph idx="1"/>
          </p:nvPr>
        </p:nvSpPr>
        <p:spPr>
          <a:xfrm>
            <a:off x="435600" y="1354433"/>
            <a:ext cx="8272800" cy="5292474"/>
          </a:xfrm>
        </p:spPr>
        <p:txBody>
          <a:bodyPr>
            <a:normAutofit fontScale="92500"/>
          </a:bodyPr>
          <a:lstStyle/>
          <a:p>
            <a:pPr lvl="0"/>
            <a:r>
              <a:rPr lang="es-CO" sz="2400" dirty="0">
                <a:solidFill>
                  <a:sysClr val="windowText" lastClr="000000"/>
                </a:solidFill>
              </a:rPr>
              <a:t>A corto plazo, un riesgo incrementado de complicaciones obstétricas y resultados perinatales adversos, que es más intenso entre mas joven sea la mujer.  El riesgo que confiere su edad actúa de manera independiente de su nivel socioeconómico (aunque este lo agrava aun más) y del cuidado prenatal que se le brinde, por cuanto  muchas de estas complicaciones no son prevenibles. (</a:t>
            </a:r>
            <a:r>
              <a:rPr lang="es-CO" sz="2400" dirty="0" err="1">
                <a:solidFill>
                  <a:sysClr val="windowText" lastClr="000000"/>
                </a:solidFill>
              </a:rPr>
              <a:t>Fraser</a:t>
            </a:r>
            <a:r>
              <a:rPr lang="es-CO" sz="2400" dirty="0">
                <a:solidFill>
                  <a:sysClr val="windowText" lastClr="000000"/>
                </a:solidFill>
              </a:rPr>
              <a:t> 1995, </a:t>
            </a:r>
            <a:r>
              <a:rPr lang="es-CO" sz="2400" dirty="0" err="1">
                <a:solidFill>
                  <a:sysClr val="windowText" lastClr="000000"/>
                </a:solidFill>
              </a:rPr>
              <a:t>Haldre</a:t>
            </a:r>
            <a:r>
              <a:rPr lang="es-CO" sz="2400" dirty="0">
                <a:solidFill>
                  <a:sysClr val="windowText" lastClr="000000"/>
                </a:solidFill>
              </a:rPr>
              <a:t> 2007, </a:t>
            </a:r>
            <a:r>
              <a:rPr lang="es-CO" sz="2400" dirty="0" err="1">
                <a:solidFill>
                  <a:sysClr val="windowText" lastClr="000000"/>
                </a:solidFill>
              </a:rPr>
              <a:t>Chen</a:t>
            </a:r>
            <a:r>
              <a:rPr lang="es-CO" sz="2400" dirty="0">
                <a:solidFill>
                  <a:sysClr val="windowText" lastClr="000000"/>
                </a:solidFill>
              </a:rPr>
              <a:t> 2007)</a:t>
            </a:r>
          </a:p>
          <a:p>
            <a:pPr lvl="0"/>
            <a:r>
              <a:rPr lang="es-CO" sz="2400" dirty="0">
                <a:solidFill>
                  <a:sysClr val="windowText" lastClr="000000"/>
                </a:solidFill>
              </a:rPr>
              <a:t>A largo plazo,  durante su vida adulta, un riesgo incrementado de sufrir de menor salud mental, social y física como resultado de asumir la maternidad a tan temprana edad.  Este riesgo se refleja en mayor incidencia de depresión, uso de psicoactivos, menor escolaridad y estabilidad familiar y mayor pobreza y desventaja social, mayor riesgo de enfermedades físicas e incluso de muerte prematura. (</a:t>
            </a:r>
            <a:r>
              <a:rPr lang="es-CO" sz="2400" dirty="0" err="1">
                <a:solidFill>
                  <a:sysClr val="windowText" lastClr="000000"/>
                </a:solidFill>
              </a:rPr>
              <a:t>Mirowsky</a:t>
            </a:r>
            <a:r>
              <a:rPr lang="es-CO" sz="2400" dirty="0">
                <a:solidFill>
                  <a:sysClr val="windowText" lastClr="000000"/>
                </a:solidFill>
              </a:rPr>
              <a:t> 2005, </a:t>
            </a:r>
            <a:r>
              <a:rPr lang="es-CO" sz="2400" dirty="0" err="1">
                <a:solidFill>
                  <a:sysClr val="windowText" lastClr="000000"/>
                </a:solidFill>
              </a:rPr>
              <a:t>Henretta</a:t>
            </a:r>
            <a:r>
              <a:rPr lang="es-CO" sz="2400" dirty="0">
                <a:solidFill>
                  <a:sysClr val="windowText" lastClr="000000"/>
                </a:solidFill>
              </a:rPr>
              <a:t> 2007, </a:t>
            </a:r>
            <a:r>
              <a:rPr lang="es-CO" sz="2400" dirty="0" err="1">
                <a:solidFill>
                  <a:sysClr val="windowText" lastClr="000000"/>
                </a:solidFill>
              </a:rPr>
              <a:t>Otterblad</a:t>
            </a:r>
            <a:r>
              <a:rPr lang="es-CO" sz="2400" dirty="0">
                <a:solidFill>
                  <a:sysClr val="windowText" lastClr="000000"/>
                </a:solidFill>
              </a:rPr>
              <a:t> 2004)</a:t>
            </a:r>
          </a:p>
          <a:p>
            <a:endParaRPr lang="es-CO" sz="2400" dirty="0">
              <a:solidFill>
                <a:sysClr val="windowText" lastClr="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7696" y="595451"/>
            <a:ext cx="7423263" cy="755999"/>
          </a:xfrm>
        </p:spPr>
        <p:txBody>
          <a:bodyPr/>
          <a:lstStyle/>
          <a:p>
            <a:r>
              <a:rPr lang="es-CO" dirty="0"/>
              <a:t>SENTENCIA T-841/2011</a:t>
            </a:r>
          </a:p>
        </p:txBody>
      </p:sp>
      <p:sp>
        <p:nvSpPr>
          <p:cNvPr id="3" name="2 Marcador de contenido"/>
          <p:cNvSpPr>
            <a:spLocks noGrp="1"/>
          </p:cNvSpPr>
          <p:nvPr>
            <p:ph idx="1"/>
          </p:nvPr>
        </p:nvSpPr>
        <p:spPr>
          <a:xfrm>
            <a:off x="435600" y="1556672"/>
            <a:ext cx="6658009" cy="5292474"/>
          </a:xfrm>
        </p:spPr>
        <p:txBody>
          <a:bodyPr>
            <a:noAutofit/>
          </a:bodyPr>
          <a:lstStyle/>
          <a:p>
            <a:r>
              <a:rPr lang="es-CO" sz="3600" dirty="0"/>
              <a:t>Revocar el fallo Juez 1ª instancia</a:t>
            </a:r>
          </a:p>
          <a:p>
            <a:r>
              <a:rPr lang="es-CO" sz="3600" dirty="0"/>
              <a:t>Reservar la identidad</a:t>
            </a:r>
          </a:p>
          <a:p>
            <a:r>
              <a:rPr lang="es-CO" sz="3600" dirty="0"/>
              <a:t>Indemnizar </a:t>
            </a:r>
          </a:p>
          <a:p>
            <a:r>
              <a:rPr lang="es-CO" sz="3600" dirty="0"/>
              <a:t>Prevenir e investigar a la EPS</a:t>
            </a:r>
          </a:p>
          <a:p>
            <a:r>
              <a:rPr lang="es-CO" sz="3600" dirty="0"/>
              <a:t>Informar:</a:t>
            </a:r>
          </a:p>
          <a:p>
            <a:pPr lvl="1"/>
            <a:r>
              <a:rPr lang="es-CO" sz="3200" dirty="0"/>
              <a:t>Obligatoriedad de atender en 5 días</a:t>
            </a:r>
          </a:p>
          <a:p>
            <a:pPr lvl="1"/>
            <a:r>
              <a:rPr lang="es-CO" sz="3200" dirty="0"/>
              <a:t>Aceptar conceptos externos</a:t>
            </a:r>
          </a:p>
          <a:p>
            <a:endParaRPr lang="es-CO" sz="3600" dirty="0"/>
          </a:p>
          <a:p>
            <a:endParaRPr lang="es-CO" sz="3600" dirty="0"/>
          </a:p>
        </p:txBody>
      </p:sp>
    </p:spTree>
    <p:extLst>
      <p:ext uri="{BB962C8B-B14F-4D97-AF65-F5344CB8AC3E}">
        <p14:creationId xmlns:p14="http://schemas.microsoft.com/office/powerpoint/2010/main" val="404866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B91F67-4F3C-4D2D-85DE-12AD1CF53E66}"/>
              </a:ext>
            </a:extLst>
          </p:cNvPr>
          <p:cNvSpPr>
            <a:spLocks noGrp="1"/>
          </p:cNvSpPr>
          <p:nvPr>
            <p:ph type="title"/>
          </p:nvPr>
        </p:nvSpPr>
        <p:spPr>
          <a:xfrm>
            <a:off x="435600" y="0"/>
            <a:ext cx="6636407" cy="755999"/>
          </a:xfrm>
        </p:spPr>
        <p:txBody>
          <a:bodyPr/>
          <a:lstStyle/>
          <a:p>
            <a:r>
              <a:rPr lang="es-ES" dirty="0"/>
              <a:t>Recomendaciones</a:t>
            </a:r>
          </a:p>
        </p:txBody>
      </p:sp>
      <p:sp>
        <p:nvSpPr>
          <p:cNvPr id="3" name="Marcador de contenido 2">
            <a:extLst>
              <a:ext uri="{FF2B5EF4-FFF2-40B4-BE49-F238E27FC236}">
                <a16:creationId xmlns:a16="http://schemas.microsoft.com/office/drawing/2014/main" id="{02D72C6C-D3EC-4FD7-A147-7B22F635704A}"/>
              </a:ext>
            </a:extLst>
          </p:cNvPr>
          <p:cNvSpPr>
            <a:spLocks noGrp="1"/>
          </p:cNvSpPr>
          <p:nvPr>
            <p:ph idx="1"/>
          </p:nvPr>
        </p:nvSpPr>
        <p:spPr>
          <a:xfrm>
            <a:off x="280752" y="988673"/>
            <a:ext cx="6934695" cy="5694760"/>
          </a:xfrm>
        </p:spPr>
        <p:txBody>
          <a:bodyPr>
            <a:normAutofit/>
          </a:bodyPr>
          <a:lstStyle/>
          <a:p>
            <a:r>
              <a:rPr lang="es-ES" dirty="0"/>
              <a:t>Guías y protocolos  que especifiquen</a:t>
            </a:r>
          </a:p>
          <a:p>
            <a:pPr lvl="1"/>
            <a:r>
              <a:rPr lang="es-ES" dirty="0"/>
              <a:t>La causal salud (aborto terapéutico) como presente en toda menor de 15</a:t>
            </a:r>
          </a:p>
          <a:p>
            <a:pPr lvl="1"/>
            <a:r>
              <a:rPr lang="es-ES" dirty="0"/>
              <a:t>La conceptualización del riesgo</a:t>
            </a:r>
          </a:p>
          <a:p>
            <a:pPr lvl="1"/>
            <a:r>
              <a:rPr lang="es-ES" dirty="0"/>
              <a:t>Pautas de orientación diferencial</a:t>
            </a:r>
          </a:p>
          <a:p>
            <a:r>
              <a:rPr lang="es-ES" dirty="0"/>
              <a:t>Evitar límites de edad gestacional</a:t>
            </a:r>
          </a:p>
          <a:p>
            <a:r>
              <a:rPr lang="es-ES" dirty="0"/>
              <a:t>Minimizar la necesidad de permisos </a:t>
            </a:r>
          </a:p>
          <a:p>
            <a:r>
              <a:rPr lang="es-ES" dirty="0"/>
              <a:t>Establecer mecanismos claros de consentimiento informado</a:t>
            </a:r>
          </a:p>
          <a:p>
            <a:endParaRPr lang="es-ES" dirty="0"/>
          </a:p>
          <a:p>
            <a:endParaRPr lang="es-ES" dirty="0"/>
          </a:p>
        </p:txBody>
      </p:sp>
    </p:spTree>
    <p:extLst>
      <p:ext uri="{BB962C8B-B14F-4D97-AF65-F5344CB8AC3E}">
        <p14:creationId xmlns:p14="http://schemas.microsoft.com/office/powerpoint/2010/main" val="26828403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B91F67-4F3C-4D2D-85DE-12AD1CF53E66}"/>
              </a:ext>
            </a:extLst>
          </p:cNvPr>
          <p:cNvSpPr>
            <a:spLocks noGrp="1"/>
          </p:cNvSpPr>
          <p:nvPr>
            <p:ph type="title"/>
          </p:nvPr>
        </p:nvSpPr>
        <p:spPr>
          <a:xfrm>
            <a:off x="435600" y="0"/>
            <a:ext cx="6636407" cy="755999"/>
          </a:xfrm>
        </p:spPr>
        <p:txBody>
          <a:bodyPr/>
          <a:lstStyle/>
          <a:p>
            <a:r>
              <a:rPr lang="es-ES" dirty="0"/>
              <a:t>Recomendaciones</a:t>
            </a:r>
          </a:p>
        </p:txBody>
      </p:sp>
      <p:sp>
        <p:nvSpPr>
          <p:cNvPr id="3" name="Marcador de contenido 2">
            <a:extLst>
              <a:ext uri="{FF2B5EF4-FFF2-40B4-BE49-F238E27FC236}">
                <a16:creationId xmlns:a16="http://schemas.microsoft.com/office/drawing/2014/main" id="{02D72C6C-D3EC-4FD7-A147-7B22F635704A}"/>
              </a:ext>
            </a:extLst>
          </p:cNvPr>
          <p:cNvSpPr>
            <a:spLocks noGrp="1"/>
          </p:cNvSpPr>
          <p:nvPr>
            <p:ph idx="1"/>
          </p:nvPr>
        </p:nvSpPr>
        <p:spPr>
          <a:xfrm>
            <a:off x="286455" y="1454185"/>
            <a:ext cx="6934695" cy="5694760"/>
          </a:xfrm>
        </p:spPr>
        <p:txBody>
          <a:bodyPr>
            <a:normAutofit/>
          </a:bodyPr>
          <a:lstStyle/>
          <a:p>
            <a:r>
              <a:rPr lang="es-ES" dirty="0"/>
              <a:t>Establecer límites de tiempo de respuesta y prohibición de requisitos adicionales</a:t>
            </a:r>
          </a:p>
          <a:p>
            <a:r>
              <a:rPr lang="es-ES" dirty="0"/>
              <a:t>Establecer obligaciones del sector protección</a:t>
            </a:r>
          </a:p>
          <a:p>
            <a:r>
              <a:rPr lang="es-ES" dirty="0"/>
              <a:t>Lineamientos sobre denuncia-reporte</a:t>
            </a:r>
          </a:p>
          <a:p>
            <a:r>
              <a:rPr lang="es-ES" dirty="0"/>
              <a:t>Casos emblemáticos</a:t>
            </a:r>
          </a:p>
          <a:p>
            <a:endParaRPr lang="es-ES" dirty="0"/>
          </a:p>
          <a:p>
            <a:endParaRPr lang="es-ES" dirty="0"/>
          </a:p>
        </p:txBody>
      </p:sp>
    </p:spTree>
    <p:extLst>
      <p:ext uri="{BB962C8B-B14F-4D97-AF65-F5344CB8AC3E}">
        <p14:creationId xmlns:p14="http://schemas.microsoft.com/office/powerpoint/2010/main" val="2338160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8754" y="5690408"/>
            <a:ext cx="7275009" cy="566999"/>
          </a:xfrm>
        </p:spPr>
        <p:txBody>
          <a:bodyPr/>
          <a:lstStyle/>
          <a:p>
            <a:r>
              <a:rPr lang="es-CO" dirty="0"/>
              <a:t>SENTENCIA T-841/2011</a:t>
            </a:r>
          </a:p>
        </p:txBody>
      </p:sp>
      <p:sp>
        <p:nvSpPr>
          <p:cNvPr id="3" name="2 Marcador de contenido"/>
          <p:cNvSpPr>
            <a:spLocks noGrp="1"/>
          </p:cNvSpPr>
          <p:nvPr>
            <p:ph idx="1"/>
          </p:nvPr>
        </p:nvSpPr>
        <p:spPr>
          <a:xfrm>
            <a:off x="-149630" y="168330"/>
            <a:ext cx="7677138" cy="5158052"/>
          </a:xfrm>
        </p:spPr>
        <p:txBody>
          <a:bodyPr>
            <a:noAutofit/>
          </a:bodyPr>
          <a:lstStyle/>
          <a:p>
            <a:r>
              <a:rPr lang="es-CO" sz="2600" dirty="0"/>
              <a:t>En la EPS el ginecólogo </a:t>
            </a:r>
            <a:r>
              <a:rPr lang="es-CO" sz="2600" b="1" dirty="0">
                <a:solidFill>
                  <a:schemeClr val="accent1">
                    <a:lumMod val="75000"/>
                  </a:schemeClr>
                </a:solidFill>
              </a:rPr>
              <a:t>no expide la certificación</a:t>
            </a:r>
            <a:r>
              <a:rPr lang="es-CO" sz="2600" dirty="0"/>
              <a:t>, ya que considera que se trata de una </a:t>
            </a:r>
            <a:r>
              <a:rPr lang="es-CO" sz="2600" b="1" dirty="0">
                <a:solidFill>
                  <a:schemeClr val="accent1">
                    <a:lumMod val="75000"/>
                  </a:schemeClr>
                </a:solidFill>
              </a:rPr>
              <a:t>reacción de ajuste</a:t>
            </a:r>
            <a:r>
              <a:rPr lang="es-CO" sz="2600" dirty="0"/>
              <a:t>, pero que después se va a  sentir mejor y que su salud física no esta en riesgo ya que desde ese momento va a entrar en un programa de obstetricia de alto riesgo con un control riguroso de su embarazo que va a </a:t>
            </a:r>
            <a:r>
              <a:rPr lang="es-CO" sz="2600" b="1" dirty="0">
                <a:solidFill>
                  <a:schemeClr val="accent1">
                    <a:lumMod val="75000"/>
                  </a:schemeClr>
                </a:solidFill>
              </a:rPr>
              <a:t>evitar cualquier complicación</a:t>
            </a:r>
            <a:r>
              <a:rPr lang="es-CO" sz="2600" dirty="0"/>
              <a:t>.  Le explica que muchas mujeres de su edad cursan el embarazo sin ningún problema y que por lo tanto no tiene una causal legal para su interrupción.</a:t>
            </a:r>
          </a:p>
          <a:p>
            <a:r>
              <a:rPr lang="es-CO" sz="2600" dirty="0"/>
              <a:t>El juez de tutela deniega el amparo por la ausencia de un certificado de la EPS y por la edad gestacional (18 semanas)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4583D2-DA41-48FA-92E4-AD5B4E95570B}"/>
              </a:ext>
            </a:extLst>
          </p:cNvPr>
          <p:cNvSpPr>
            <a:spLocks noGrp="1"/>
          </p:cNvSpPr>
          <p:nvPr>
            <p:ph type="title"/>
          </p:nvPr>
        </p:nvSpPr>
        <p:spPr/>
        <p:txBody>
          <a:bodyPr/>
          <a:lstStyle/>
          <a:p>
            <a:r>
              <a:rPr lang="es-ES" dirty="0"/>
              <a:t>Apartes…</a:t>
            </a:r>
          </a:p>
        </p:txBody>
      </p:sp>
      <p:sp>
        <p:nvSpPr>
          <p:cNvPr id="3" name="Marcador de contenido 2">
            <a:extLst>
              <a:ext uri="{FF2B5EF4-FFF2-40B4-BE49-F238E27FC236}">
                <a16:creationId xmlns:a16="http://schemas.microsoft.com/office/drawing/2014/main" id="{61CC8AD0-681D-4D14-8068-53AA6FB028C4}"/>
              </a:ext>
            </a:extLst>
          </p:cNvPr>
          <p:cNvSpPr>
            <a:spLocks noGrp="1"/>
          </p:cNvSpPr>
          <p:nvPr>
            <p:ph idx="1"/>
          </p:nvPr>
        </p:nvSpPr>
        <p:spPr/>
        <p:txBody>
          <a:bodyPr/>
          <a:lstStyle/>
          <a:p>
            <a:r>
              <a:rPr lang="es-ES" dirty="0"/>
              <a:t>Su vida no corre inminente peligro</a:t>
            </a:r>
          </a:p>
          <a:p>
            <a:r>
              <a:rPr lang="es-ES" dirty="0"/>
              <a:t>Hemos atendido niñas de hasta 9 años y no les ha pasado nada</a:t>
            </a:r>
          </a:p>
          <a:p>
            <a:r>
              <a:rPr lang="es-ES" dirty="0"/>
              <a:t>No hay una orden médica aprobada</a:t>
            </a:r>
          </a:p>
          <a:p>
            <a:r>
              <a:rPr lang="es-ES" dirty="0"/>
              <a:t>La interrupción puede realizarse sin riesgo para la vida de la madre hasta las 8 semanas</a:t>
            </a:r>
          </a:p>
          <a:p>
            <a:r>
              <a:rPr lang="es-ES" dirty="0"/>
              <a:t>Interponer una denuncia “falsa” de violación</a:t>
            </a:r>
          </a:p>
        </p:txBody>
      </p:sp>
    </p:spTree>
    <p:extLst>
      <p:ext uri="{BB962C8B-B14F-4D97-AF65-F5344CB8AC3E}">
        <p14:creationId xmlns:p14="http://schemas.microsoft.com/office/powerpoint/2010/main" val="3570428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8373DF-703F-4BC3-99B2-E673FE898EEB}"/>
              </a:ext>
            </a:extLst>
          </p:cNvPr>
          <p:cNvSpPr>
            <a:spLocks noGrp="1"/>
          </p:cNvSpPr>
          <p:nvPr>
            <p:ph type="title"/>
          </p:nvPr>
        </p:nvSpPr>
        <p:spPr>
          <a:xfrm>
            <a:off x="478804" y="724068"/>
            <a:ext cx="6636407" cy="755999"/>
          </a:xfrm>
        </p:spPr>
        <p:txBody>
          <a:bodyPr/>
          <a:lstStyle/>
          <a:p>
            <a:r>
              <a:rPr lang="es-ES" dirty="0"/>
              <a:t>Interpretación causal salud</a:t>
            </a:r>
          </a:p>
        </p:txBody>
      </p:sp>
      <p:sp>
        <p:nvSpPr>
          <p:cNvPr id="3" name="Marcador de contenido 2">
            <a:extLst>
              <a:ext uri="{FF2B5EF4-FFF2-40B4-BE49-F238E27FC236}">
                <a16:creationId xmlns:a16="http://schemas.microsoft.com/office/drawing/2014/main" id="{97E516FA-206F-4A2E-8FFB-5E3E33FFDAC6}"/>
              </a:ext>
            </a:extLst>
          </p:cNvPr>
          <p:cNvSpPr>
            <a:spLocks noGrp="1"/>
          </p:cNvSpPr>
          <p:nvPr>
            <p:ph idx="1"/>
          </p:nvPr>
        </p:nvSpPr>
        <p:spPr>
          <a:xfrm>
            <a:off x="160433" y="2291520"/>
            <a:ext cx="4729940" cy="4784856"/>
          </a:xfrm>
        </p:spPr>
        <p:txBody>
          <a:bodyPr/>
          <a:lstStyle/>
          <a:p>
            <a:r>
              <a:rPr lang="es-ES" dirty="0"/>
              <a:t>Riesgo  durante el embarazo vs asumir la maternidad</a:t>
            </a:r>
          </a:p>
          <a:p>
            <a:r>
              <a:rPr lang="es-ES" dirty="0"/>
              <a:t>Riesgo aborto vs parto </a:t>
            </a:r>
          </a:p>
          <a:p>
            <a:r>
              <a:rPr lang="es-ES" dirty="0"/>
              <a:t>Causal salud Vs “terapéutico”</a:t>
            </a:r>
          </a:p>
        </p:txBody>
      </p:sp>
      <p:pic>
        <p:nvPicPr>
          <p:cNvPr id="5" name="Imagen 4">
            <a:extLst>
              <a:ext uri="{FF2B5EF4-FFF2-40B4-BE49-F238E27FC236}">
                <a16:creationId xmlns:a16="http://schemas.microsoft.com/office/drawing/2014/main" id="{C9C45E32-F74C-4494-A9F7-2721A8EE0B36}"/>
              </a:ext>
            </a:extLst>
          </p:cNvPr>
          <p:cNvPicPr>
            <a:picLocks noChangeAspect="1"/>
          </p:cNvPicPr>
          <p:nvPr/>
        </p:nvPicPr>
        <p:blipFill>
          <a:blip r:embed="rId2"/>
          <a:stretch>
            <a:fillRect/>
          </a:stretch>
        </p:blipFill>
        <p:spPr>
          <a:xfrm>
            <a:off x="4511319" y="1367845"/>
            <a:ext cx="4471764" cy="5064754"/>
          </a:xfrm>
          <a:prstGeom prst="rect">
            <a:avLst/>
          </a:prstGeom>
        </p:spPr>
      </p:pic>
    </p:spTree>
    <p:extLst>
      <p:ext uri="{BB962C8B-B14F-4D97-AF65-F5344CB8AC3E}">
        <p14:creationId xmlns:p14="http://schemas.microsoft.com/office/powerpoint/2010/main" val="4008976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Que dice la teoría?</a:t>
            </a:r>
          </a:p>
        </p:txBody>
      </p:sp>
      <p:sp>
        <p:nvSpPr>
          <p:cNvPr id="3" name="2 Marcador de contenido"/>
          <p:cNvSpPr>
            <a:spLocks noGrp="1"/>
          </p:cNvSpPr>
          <p:nvPr>
            <p:ph idx="1"/>
          </p:nvPr>
        </p:nvSpPr>
        <p:spPr/>
        <p:txBody>
          <a:bodyPr>
            <a:normAutofit lnSpcReduction="10000"/>
          </a:bodyPr>
          <a:lstStyle/>
          <a:p>
            <a:r>
              <a:rPr lang="es-CO" dirty="0"/>
              <a:t>Deprivación económica:</a:t>
            </a:r>
          </a:p>
          <a:p>
            <a:pPr lvl="1"/>
            <a:r>
              <a:rPr lang="es-CO" dirty="0"/>
              <a:t>Pobreza  :  mala salud</a:t>
            </a:r>
          </a:p>
          <a:p>
            <a:pPr lvl="1"/>
            <a:r>
              <a:rPr lang="es-CO" dirty="0"/>
              <a:t>Desventaja social :  bajo nivel educativo:  menor potencial </a:t>
            </a:r>
          </a:p>
          <a:p>
            <a:r>
              <a:rPr lang="es-CO" dirty="0"/>
              <a:t> Soporte social</a:t>
            </a:r>
          </a:p>
          <a:p>
            <a:pPr lvl="1"/>
            <a:r>
              <a:rPr lang="es-CO" dirty="0"/>
              <a:t>Madres solteras: Aislamiento social </a:t>
            </a:r>
          </a:p>
          <a:p>
            <a:r>
              <a:rPr lang="es-CO" dirty="0"/>
              <a:t>Desarrollo psicológico</a:t>
            </a:r>
          </a:p>
          <a:p>
            <a:pPr lvl="1"/>
            <a:r>
              <a:rPr lang="es-CO" dirty="0"/>
              <a:t>Crisis adolescencia + crisis embarazo: carga física y psicológica: mayor riesgo de desordenes físicos y mentales asociados al estrés</a:t>
            </a:r>
          </a:p>
        </p:txBody>
      </p:sp>
      <p:sp>
        <p:nvSpPr>
          <p:cNvPr id="4" name="3 CuadroTexto"/>
          <p:cNvSpPr txBox="1"/>
          <p:nvPr/>
        </p:nvSpPr>
        <p:spPr>
          <a:xfrm>
            <a:off x="5710363" y="6361890"/>
            <a:ext cx="934871" cy="300082"/>
          </a:xfrm>
          <a:prstGeom prst="rect">
            <a:avLst/>
          </a:prstGeom>
          <a:noFill/>
        </p:spPr>
        <p:txBody>
          <a:bodyPr wrap="none" rtlCol="0">
            <a:spAutoFit/>
          </a:bodyPr>
          <a:lstStyle/>
          <a:p>
            <a:r>
              <a:rPr lang="es-CO" sz="1350" dirty="0" err="1"/>
              <a:t>Irvin</a:t>
            </a:r>
            <a:r>
              <a:rPr lang="es-CO" sz="1350" dirty="0"/>
              <a:t>, 1997</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Riesgo para la salud mental</a:t>
            </a:r>
          </a:p>
        </p:txBody>
      </p:sp>
      <p:sp>
        <p:nvSpPr>
          <p:cNvPr id="3" name="2 Marcador de contenido"/>
          <p:cNvSpPr>
            <a:spLocks noGrp="1"/>
          </p:cNvSpPr>
          <p:nvPr>
            <p:ph idx="1"/>
          </p:nvPr>
        </p:nvSpPr>
        <p:spPr>
          <a:xfrm>
            <a:off x="49876" y="1847732"/>
            <a:ext cx="7306202" cy="3955451"/>
          </a:xfrm>
        </p:spPr>
        <p:txBody>
          <a:bodyPr>
            <a:normAutofit/>
          </a:bodyPr>
          <a:lstStyle/>
          <a:p>
            <a:r>
              <a:rPr lang="es-CO" dirty="0"/>
              <a:t>Alta tasa de depresión durante el embarazo 48-65%</a:t>
            </a:r>
          </a:p>
          <a:p>
            <a:r>
              <a:rPr lang="es-CO" dirty="0"/>
              <a:t>Mayor riesgo de depresión en la vida adulta</a:t>
            </a:r>
          </a:p>
          <a:p>
            <a:r>
              <a:rPr lang="es-CO" dirty="0"/>
              <a:t>Asociación (-) con mayor edad al casarse, mas educación , menos desempleo y mejor estado de salud</a:t>
            </a:r>
            <a:r>
              <a:rPr lang="es-CO" baseline="30000" dirty="0"/>
              <a:t>1</a:t>
            </a:r>
          </a:p>
        </p:txBody>
      </p:sp>
      <p:sp>
        <p:nvSpPr>
          <p:cNvPr id="4" name="3 CuadroTexto"/>
          <p:cNvSpPr txBox="1"/>
          <p:nvPr/>
        </p:nvSpPr>
        <p:spPr>
          <a:xfrm>
            <a:off x="457202" y="5828527"/>
            <a:ext cx="6463208" cy="707886"/>
          </a:xfrm>
          <a:prstGeom prst="rect">
            <a:avLst/>
          </a:prstGeom>
          <a:noFill/>
        </p:spPr>
        <p:txBody>
          <a:bodyPr wrap="square" rtlCol="0">
            <a:spAutoFit/>
          </a:bodyPr>
          <a:lstStyle/>
          <a:p>
            <a:pPr marL="257175" indent="-257175">
              <a:buAutoNum type="arabicPeriod"/>
            </a:pPr>
            <a:r>
              <a:rPr lang="es-CO" sz="2000" dirty="0" err="1"/>
              <a:t>Mirowski</a:t>
            </a:r>
            <a:r>
              <a:rPr lang="es-CO" sz="2000" dirty="0"/>
              <a:t> 2002, corte transversal 2592 adultos,  </a:t>
            </a:r>
          </a:p>
          <a:p>
            <a:pPr marL="257175" indent="-257175">
              <a:buAutoNum type="arabicPeriod"/>
            </a:pPr>
            <a:r>
              <a:rPr lang="es-CO" sz="2000" dirty="0"/>
              <a:t>2.Kalil 2002 cohorte de 12686 personas  1979-1992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39171" y="530506"/>
            <a:ext cx="4977305" cy="566999"/>
          </a:xfrm>
        </p:spPr>
        <p:txBody>
          <a:bodyPr/>
          <a:lstStyle/>
          <a:p>
            <a:r>
              <a:rPr lang="es-CO" dirty="0"/>
              <a:t>Riesgo para la salud social</a:t>
            </a:r>
          </a:p>
        </p:txBody>
      </p:sp>
      <p:sp>
        <p:nvSpPr>
          <p:cNvPr id="3" name="2 Marcador de contenido"/>
          <p:cNvSpPr>
            <a:spLocks noGrp="1"/>
          </p:cNvSpPr>
          <p:nvPr>
            <p:ph idx="1"/>
          </p:nvPr>
        </p:nvSpPr>
        <p:spPr>
          <a:xfrm>
            <a:off x="206166" y="1762144"/>
            <a:ext cx="6726649" cy="3969356"/>
          </a:xfrm>
        </p:spPr>
        <p:txBody>
          <a:bodyPr>
            <a:normAutofit/>
          </a:bodyPr>
          <a:lstStyle/>
          <a:p>
            <a:r>
              <a:rPr lang="es-CO" dirty="0"/>
              <a:t>Mayor incidencia de:</a:t>
            </a:r>
          </a:p>
          <a:p>
            <a:pPr lvl="1"/>
            <a:r>
              <a:rPr lang="es-CO" dirty="0"/>
              <a:t>Pobreza: mayor impacto en Hispanas</a:t>
            </a:r>
          </a:p>
          <a:p>
            <a:pPr lvl="1"/>
            <a:r>
              <a:rPr lang="es-CO" dirty="0"/>
              <a:t>Baja escolaridad: persiste la brecha</a:t>
            </a:r>
          </a:p>
          <a:p>
            <a:pPr lvl="1"/>
            <a:r>
              <a:rPr lang="es-CO" dirty="0"/>
              <a:t>Dependencia de ayudas del estado</a:t>
            </a:r>
          </a:p>
          <a:p>
            <a:pPr lvl="1"/>
            <a:r>
              <a:rPr lang="es-CO" dirty="0"/>
              <a:t>Disfunción familiar</a:t>
            </a:r>
          </a:p>
          <a:p>
            <a:r>
              <a:rPr lang="es-CO" dirty="0"/>
              <a:t>Incluso después de corregir por factores de confusión</a:t>
            </a:r>
          </a:p>
        </p:txBody>
      </p:sp>
      <p:sp>
        <p:nvSpPr>
          <p:cNvPr id="5" name="4 CuadroTexto"/>
          <p:cNvSpPr txBox="1"/>
          <p:nvPr/>
        </p:nvSpPr>
        <p:spPr>
          <a:xfrm>
            <a:off x="4172989" y="6127439"/>
            <a:ext cx="2969595" cy="400110"/>
          </a:xfrm>
          <a:prstGeom prst="rect">
            <a:avLst/>
          </a:prstGeom>
          <a:noFill/>
        </p:spPr>
        <p:txBody>
          <a:bodyPr wrap="none" rtlCol="0">
            <a:spAutoFit/>
          </a:bodyPr>
          <a:lstStyle/>
          <a:p>
            <a:r>
              <a:rPr lang="es-CO" sz="2000" dirty="0"/>
              <a:t>Moore 1993, </a:t>
            </a:r>
            <a:r>
              <a:rPr lang="es-CO" sz="2000" dirty="0" err="1"/>
              <a:t>Hoffert</a:t>
            </a:r>
            <a:r>
              <a:rPr lang="es-CO" sz="2000" dirty="0"/>
              <a:t> 2001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Educación</a:t>
            </a:r>
          </a:p>
        </p:txBody>
      </p:sp>
      <p:sp>
        <p:nvSpPr>
          <p:cNvPr id="8" name="7 Marcador de contenido"/>
          <p:cNvSpPr>
            <a:spLocks noGrp="1"/>
          </p:cNvSpPr>
          <p:nvPr>
            <p:ph idx="1"/>
          </p:nvPr>
        </p:nvSpPr>
        <p:spPr>
          <a:xfrm>
            <a:off x="457202" y="1878676"/>
            <a:ext cx="7007626" cy="4379391"/>
          </a:xfrm>
        </p:spPr>
        <p:txBody>
          <a:bodyPr>
            <a:normAutofit/>
          </a:bodyPr>
          <a:lstStyle/>
          <a:p>
            <a:pPr>
              <a:buNone/>
            </a:pPr>
            <a:r>
              <a:rPr lang="es-CO" dirty="0"/>
              <a:t>Maternidad en la adolescencia vs a los 30 años:</a:t>
            </a:r>
          </a:p>
          <a:p>
            <a:r>
              <a:rPr lang="es-CO" dirty="0"/>
              <a:t>2 años de diferencia en escolaridad</a:t>
            </a:r>
          </a:p>
          <a:p>
            <a:r>
              <a:rPr lang="es-CO" dirty="0"/>
              <a:t>70% menos probabilidades de educación superior (24 vs 73%)</a:t>
            </a:r>
          </a:p>
        </p:txBody>
      </p:sp>
      <p:sp>
        <p:nvSpPr>
          <p:cNvPr id="9" name="8 CuadroTexto"/>
          <p:cNvSpPr txBox="1"/>
          <p:nvPr/>
        </p:nvSpPr>
        <p:spPr>
          <a:xfrm>
            <a:off x="4572001" y="5237018"/>
            <a:ext cx="2191158" cy="461665"/>
          </a:xfrm>
          <a:prstGeom prst="rect">
            <a:avLst/>
          </a:prstGeom>
          <a:noFill/>
        </p:spPr>
        <p:txBody>
          <a:bodyPr wrap="square" rtlCol="0">
            <a:spAutoFit/>
          </a:bodyPr>
          <a:lstStyle/>
          <a:p>
            <a:r>
              <a:rPr lang="es-CO" sz="2400" dirty="0"/>
              <a:t> </a:t>
            </a:r>
            <a:r>
              <a:rPr lang="es-CO" sz="2400" dirty="0" err="1"/>
              <a:t>Hoffert</a:t>
            </a:r>
            <a:r>
              <a:rPr lang="es-CO" sz="2400" dirty="0"/>
              <a:t> 2001 </a:t>
            </a:r>
          </a:p>
        </p:txBody>
      </p:sp>
    </p:spTree>
  </p:cSld>
  <p:clrMapOvr>
    <a:masterClrMapping/>
  </p:clrMapOvr>
</p:sld>
</file>

<file path=ppt/theme/theme1.xml><?xml version="1.0" encoding="utf-8"?>
<a:theme xmlns:a="http://schemas.openxmlformats.org/drawingml/2006/main" name="Tema de Office">
  <a:themeElements>
    <a:clrScheme name="Personalizar 1">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FFFFFF"/>
      </a:accent5>
      <a:accent6>
        <a:srgbClr val="AEB795"/>
      </a:accent6>
      <a:hlink>
        <a:srgbClr val="CC99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7464</TotalTime>
  <Words>1065</Words>
  <Application>Microsoft Office PowerPoint</Application>
  <PresentationFormat>Presentación en pantalla (4:3)</PresentationFormat>
  <Paragraphs>157</Paragraphs>
  <Slides>24</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24</vt:i4>
      </vt:variant>
    </vt:vector>
  </HeadingPairs>
  <TitlesOfParts>
    <vt:vector size="29" baseType="lpstr">
      <vt:lpstr>Arial</vt:lpstr>
      <vt:lpstr>Calibri</vt:lpstr>
      <vt:lpstr>Lucida Sans</vt:lpstr>
      <vt:lpstr>Wingdings</vt:lpstr>
      <vt:lpstr>Tema de Office</vt:lpstr>
      <vt:lpstr>Barreras de acceso para menores de 15 años</vt:lpstr>
      <vt:lpstr>Johanna</vt:lpstr>
      <vt:lpstr>SENTENCIA T-841/2011</vt:lpstr>
      <vt:lpstr>Apartes…</vt:lpstr>
      <vt:lpstr>Interpretación causal salud</vt:lpstr>
      <vt:lpstr>Que dice la teoría?</vt:lpstr>
      <vt:lpstr>Riesgo para la salud mental</vt:lpstr>
      <vt:lpstr>Riesgo para la salud social</vt:lpstr>
      <vt:lpstr>Educación</vt:lpstr>
      <vt:lpstr>Riesgos para la salud física: obstétricos</vt:lpstr>
      <vt:lpstr>Riesgos para la salud física: obstétricos</vt:lpstr>
      <vt:lpstr>Riesgos a largo plazo</vt:lpstr>
      <vt:lpstr>RIESGO</vt:lpstr>
      <vt:lpstr>Interpretación causal violación</vt:lpstr>
      <vt:lpstr>Edad gestacional</vt:lpstr>
      <vt:lpstr>Permisos  </vt:lpstr>
      <vt:lpstr>“Protección” menores</vt:lpstr>
      <vt:lpstr>Requisitos adicionales</vt:lpstr>
      <vt:lpstr>Falta de confidencialidad</vt:lpstr>
      <vt:lpstr>Datos Mesa por la Vida y la salud de las Mujeres</vt:lpstr>
      <vt:lpstr>CONCLUSIONES</vt:lpstr>
      <vt:lpstr>SENTENCIA T-841/2011</vt:lpstr>
      <vt:lpstr>Recomendaciones</vt:lpstr>
      <vt:lpstr>Recomendaciones</vt:lpstr>
    </vt:vector>
  </TitlesOfParts>
  <Company>Brújula Comunicaciones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Guillermo Cuellar</dc:creator>
  <cp:lastModifiedBy>Laura Gil</cp:lastModifiedBy>
  <cp:revision>83</cp:revision>
  <dcterms:created xsi:type="dcterms:W3CDTF">2011-12-06T00:39:08Z</dcterms:created>
  <dcterms:modified xsi:type="dcterms:W3CDTF">2021-07-21T17:10:52Z</dcterms:modified>
</cp:coreProperties>
</file>