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Raleway"/>
      <p:regular r:id="rId30"/>
      <p:bold r:id="rId31"/>
      <p:italic r:id="rId32"/>
      <p:boldItalic r:id="rId33"/>
    </p:embeddedFont>
    <p:embeddedFont>
      <p:font typeface="Arial Narrow"/>
      <p:regular r:id="rId34"/>
      <p:bold r:id="rId35"/>
      <p:italic r:id="rId36"/>
      <p:boldItalic r:id="rId37"/>
    </p:embeddedFont>
    <p:embeddedFont>
      <p:font typeface="Lato"/>
      <p:regular r:id="rId38"/>
      <p:bold r:id="rId39"/>
      <p:italic r:id="rId40"/>
      <p:boldItalic r:id="rId41"/>
    </p:embeddedFont>
    <p:embeddedFont>
      <p:font typeface="Merriweather"/>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gwMvZwnti966HtWlB46JBAHiti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6.xml"/><Relationship Id="rId42" Type="http://schemas.openxmlformats.org/officeDocument/2006/relationships/font" Target="fonts/Merriweather-regular.fntdata"/><Relationship Id="rId41" Type="http://schemas.openxmlformats.org/officeDocument/2006/relationships/font" Target="fonts/Lato-boldItalic.fntdata"/><Relationship Id="rId22" Type="http://schemas.openxmlformats.org/officeDocument/2006/relationships/slide" Target="slides/slide18.xml"/><Relationship Id="rId44" Type="http://schemas.openxmlformats.org/officeDocument/2006/relationships/font" Target="fonts/Merriweather-italic.fntdata"/><Relationship Id="rId21" Type="http://schemas.openxmlformats.org/officeDocument/2006/relationships/slide" Target="slides/slide17.xml"/><Relationship Id="rId43" Type="http://schemas.openxmlformats.org/officeDocument/2006/relationships/font" Target="fonts/Merriweather-bold.fntdata"/><Relationship Id="rId24" Type="http://schemas.openxmlformats.org/officeDocument/2006/relationships/slide" Target="slides/slide20.xml"/><Relationship Id="rId46" Type="http://customschemas.google.com/relationships/presentationmetadata" Target="metadata"/><Relationship Id="rId23" Type="http://schemas.openxmlformats.org/officeDocument/2006/relationships/slide" Target="slides/slide19.xml"/><Relationship Id="rId45" Type="http://schemas.openxmlformats.org/officeDocument/2006/relationships/font" Target="fonts/Merriweather-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7.xml"/><Relationship Id="rId33" Type="http://schemas.openxmlformats.org/officeDocument/2006/relationships/font" Target="fonts/Raleway-boldItalic.fntdata"/><Relationship Id="rId10" Type="http://schemas.openxmlformats.org/officeDocument/2006/relationships/slide" Target="slides/slide6.xml"/><Relationship Id="rId32" Type="http://schemas.openxmlformats.org/officeDocument/2006/relationships/font" Target="fonts/Raleway-italic.fntdata"/><Relationship Id="rId13" Type="http://schemas.openxmlformats.org/officeDocument/2006/relationships/slide" Target="slides/slide9.xml"/><Relationship Id="rId35" Type="http://schemas.openxmlformats.org/officeDocument/2006/relationships/font" Target="fonts/ArialNarrow-bold.fntdata"/><Relationship Id="rId12" Type="http://schemas.openxmlformats.org/officeDocument/2006/relationships/slide" Target="slides/slide8.xml"/><Relationship Id="rId34" Type="http://schemas.openxmlformats.org/officeDocument/2006/relationships/font" Target="fonts/ArialNarrow-regular.fntdata"/><Relationship Id="rId15" Type="http://schemas.openxmlformats.org/officeDocument/2006/relationships/slide" Target="slides/slide11.xml"/><Relationship Id="rId37" Type="http://schemas.openxmlformats.org/officeDocument/2006/relationships/font" Target="fonts/ArialNarrow-boldItalic.fntdata"/><Relationship Id="rId14" Type="http://schemas.openxmlformats.org/officeDocument/2006/relationships/slide" Target="slides/slide10.xml"/><Relationship Id="rId36" Type="http://schemas.openxmlformats.org/officeDocument/2006/relationships/font" Target="fonts/ArialNarrow-italic.fntdata"/><Relationship Id="rId17" Type="http://schemas.openxmlformats.org/officeDocument/2006/relationships/slide" Target="slides/slide13.xml"/><Relationship Id="rId39" Type="http://schemas.openxmlformats.org/officeDocument/2006/relationships/font" Target="fonts/Lato-bold.fntdata"/><Relationship Id="rId16" Type="http://schemas.openxmlformats.org/officeDocument/2006/relationships/slide" Target="slides/slide12.xml"/><Relationship Id="rId38" Type="http://schemas.openxmlformats.org/officeDocument/2006/relationships/font" Target="fonts/La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S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eru21.pe/noticias/embarazo/" TargetMode="External"/><Relationship Id="rId3" Type="http://schemas.openxmlformats.org/officeDocument/2006/relationships/hyperlink" Target="https://peru21.pe/noticias/abuso-sexua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SV"/>
              <a:t>Por lo anterior, se propuso llenar este vacío desde una perspectiva de abordaje integral clínico para este grupo poblacional. De esta manera, para la elaboración de este documento se ha tomado en cuenta las particularidades que presentan las adolescentes menores de 15 años, en especial, en los profundos cambios biológicos, cognitivos, emocionales y sociales en su paso por la pubertad. Dichas características hacen a este sub-grupo etario sujeto de un abordaje propio de sus necesidades de salud reproductiva, fundamentalmente en el tema del aborto</a:t>
            </a:r>
            <a:endParaRPr/>
          </a:p>
          <a:p>
            <a:pPr indent="0" lvl="0" marL="0" marR="0" rtl="0" algn="l">
              <a:lnSpc>
                <a:spcPct val="100000"/>
              </a:lnSpc>
              <a:spcBef>
                <a:spcPts val="0"/>
              </a:spcBef>
              <a:spcAft>
                <a:spcPts val="0"/>
              </a:spcAft>
              <a:buClr>
                <a:schemeClr val="dk1"/>
              </a:buClr>
              <a:buSzPts val="1200"/>
              <a:buFont typeface="Calibri"/>
              <a:buNone/>
            </a:pPr>
            <a:r>
              <a:rPr lang="es-SV"/>
              <a:t>Algunas complicaciones, como la enfermedad hipertensiva del embarazo, la anemia, la diabetes gestacional y complicaciones durante el parto que conducen a un aumento de la mortalidad materna y fetal, son mucho más frecuentes en este grupo de edad (Chalem et al., 2007)</a:t>
            </a:r>
            <a:endParaRPr/>
          </a:p>
          <a:p>
            <a:pPr indent="0" lvl="0" marL="0" rtl="0" algn="l">
              <a:spcBef>
                <a:spcPts val="0"/>
              </a:spcBef>
              <a:spcAft>
                <a:spcPts val="0"/>
              </a:spcAft>
              <a:buNone/>
            </a:pPr>
            <a:r>
              <a:rPr lang="es-SV"/>
              <a:t>Respecto a la mortalidad infantil, esta suele ser mayor en menores de 15 años y sin tendencia al descenso. En la etapa perinatal y primera infancia, se duplica la mortalidad, tendencia que se mantiene en ascenso, a diferencia de otros grupos de edad</a:t>
            </a:r>
            <a:endParaRPr/>
          </a:p>
        </p:txBody>
      </p:sp>
      <p:sp>
        <p:nvSpPr>
          <p:cNvPr id="236" name="Google Shape;23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SV"/>
              <a:t>En el año 2016, Ipas realizó una exhaustiva revisión de 52 documentos relativos a la atención del aborto en adolescentes, en un total de 15 países (Bolivia, El Salvador, Etiopía, Ghana, Guatemala, Honduras, India, Kenia, Malaui, México, Nepal, Nicaragua, Nigeria, Sudáfrica y Zimbabue), cuyos hallazgos fueron presentados en el documento “Cuidado de aborto seguro para mujeres jóvenes: revisión de la orientación nacional de atención integral del aborto y servicios amigables con los jóvenes”</a:t>
            </a:r>
            <a:endParaRPr/>
          </a:p>
        </p:txBody>
      </p:sp>
      <p:sp>
        <p:nvSpPr>
          <p:cNvPr id="300" name="Google Shape;30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SV"/>
              <a:t>Explique los procedimientos que se realizarán y las razones. Muéstrele el equipo del que hará uso; déjele ver el espéculo si lo desea. Para el examen, permítale seguir usando su propia vestimenta (dejarse puesta la camisa o el vestido). • No inicie el examen hasta recibir su consentimiento, incluso si un adulto ha dado su consentimiento legal en su nombre. No se debe dejarle desnuda en una sala de examen por más de unos pocos minutos. • Si es posible en ese entorno, ofrezca el acompañamiento de otra persona durante el examen; puede ser una trabajadora de salud, un pariente, amigo o compañero, quien deberá estar cerca de ella, y podrá hablarle y apoyarla durante el examen pélvico si es que la niña o adolescente está de acuerdo. </a:t>
            </a:r>
            <a:endParaRPr/>
          </a:p>
        </p:txBody>
      </p:sp>
      <p:sp>
        <p:nvSpPr>
          <p:cNvPr id="308" name="Google Shape;30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SV"/>
              <a:t>Un ejemplo de la seguridad del aborto en menores de 15 años es el Programa de Interrupción Legal del Embarazo en la Ciudad de México. Con más de 10 años de existencia y con 226 904 interrupciones realizadas hasta el 30 de junio del 2020, no se reportan muertes en mujeres o niñas, teniendo en consideración que el 5.6% del total de abortos ocurrieron en menores de 17 años (12 706 casos) y, de estos, aproximadamente 1588 casos están en el rango de 11 a 14 años (Secretaría de Salud del Gobierno de México, s. f.)</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s-SV">
                <a:solidFill>
                  <a:srgbClr val="212121"/>
                </a:solidFill>
                <a:latin typeface="Merriweather"/>
                <a:ea typeface="Merriweather"/>
                <a:cs typeface="Merriweather"/>
                <a:sym typeface="Merriweather"/>
              </a:rPr>
              <a:t>The comparative safety of legal induced abortion and childbirth in the United States </a:t>
            </a:r>
            <a:r>
              <a:rPr b="0" i="0" lang="es-SV">
                <a:solidFill>
                  <a:srgbClr val="5B616B"/>
                </a:solidFill>
                <a:latin typeface="Arial"/>
                <a:ea typeface="Arial"/>
                <a:cs typeface="Arial"/>
                <a:sym typeface="Arial"/>
              </a:rPr>
              <a:t>Obstet Gynecol</a:t>
            </a:r>
            <a:endParaRPr b="0" i="0" cap="small">
              <a:solidFill>
                <a:srgbClr val="5B616B"/>
              </a:solidFill>
              <a:latin typeface="Arial"/>
              <a:ea typeface="Arial"/>
              <a:cs typeface="Arial"/>
              <a:sym typeface="Arial"/>
            </a:endParaRPr>
          </a:p>
          <a:p>
            <a:pPr indent="0" lvl="0" marL="0" rtl="0" algn="l">
              <a:spcBef>
                <a:spcPts val="0"/>
              </a:spcBef>
              <a:spcAft>
                <a:spcPts val="0"/>
              </a:spcAft>
              <a:buNone/>
            </a:pPr>
            <a:r>
              <a:rPr b="0" i="0" lang="es-SV">
                <a:solidFill>
                  <a:srgbClr val="0071BC"/>
                </a:solidFill>
                <a:latin typeface="Arial"/>
                <a:ea typeface="Arial"/>
                <a:cs typeface="Arial"/>
                <a:sym typeface="Arial"/>
              </a:rPr>
              <a:t>. </a:t>
            </a:r>
            <a:r>
              <a:rPr b="0" i="0" lang="es-SV">
                <a:solidFill>
                  <a:srgbClr val="5B616B"/>
                </a:solidFill>
                <a:latin typeface="Arial"/>
                <a:ea typeface="Arial"/>
                <a:cs typeface="Arial"/>
                <a:sym typeface="Arial"/>
              </a:rPr>
              <a:t>2012 Feb;119(2 Pt 1):215-9. Raymon </a:t>
            </a:r>
            <a:endParaRPr b="1" i="0">
              <a:solidFill>
                <a:srgbClr val="212121"/>
              </a:solidFill>
              <a:latin typeface="Merriweather"/>
              <a:ea typeface="Merriweather"/>
              <a:cs typeface="Merriweather"/>
              <a:sym typeface="Merriweathe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SV"/>
              <a:t>En una revisión sistemática realizada en el año 2014, que incluyó el análisis de 25 ensayos clínicos aleatorizados y observacionales que documentaron los servicios de aborto proporcionados a adolescentes y jóvenes, se concluyó que el aborto, incluida la aspiración por vacío, es seguro y eficaz, aunque no se informaron tasas de eficacia específicas (Renner y Brahmi, 2014)</a:t>
            </a:r>
            <a:endParaRPr/>
          </a:p>
        </p:txBody>
      </p:sp>
      <p:sp>
        <p:nvSpPr>
          <p:cNvPr id="330" name="Google Shape;33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SV"/>
              <a:t>Si se dispone de personal, equipo y monitoreo, las mujeres en proceso de aborto después de 13 semanas de gestación pueden beneficiarse de los mismos tipos de medicamentos para el manejo del dolor utilizados en mujeres en proceso de trabajo de parto a término, tales como anestesia epidural o analgesia controlada por la paciente (Smith et al., 2016; Maggiore et al., 2016)</a:t>
            </a:r>
            <a:endParaRPr/>
          </a:p>
          <a:p>
            <a:pPr indent="0" lvl="0" marL="0" rtl="0" algn="l">
              <a:spcBef>
                <a:spcPts val="0"/>
              </a:spcBef>
              <a:spcAft>
                <a:spcPts val="0"/>
              </a:spcAft>
              <a:buNone/>
            </a:pPr>
            <a:r>
              <a:rPr lang="es-SV"/>
              <a:t>1. Nombra tres cosas que han provocado que sientas dolor. 2. Marca o selecciona las palabras que describen el dolor (se le presenta una lista a la paciente). 3. ¿De qué color es el dolor? 4. Cuando tengo dolor, me siento… 5. Recuerda el peor dolor que hayas tenido. ¿Cómo fue? Dime cómo te sentiste. 6. ¿Qué te ayuda a sentirte mejor cuando tienes dolor? 7. ¿Qué tiene de bueno el dolor? 8. ¿Sientes dolor ahora? (Si contesta que sí, se le entrega un dibujo con una figura humana para que ella marque la zona donde le duele)</a:t>
            </a:r>
            <a:endParaRPr/>
          </a:p>
        </p:txBody>
      </p:sp>
      <p:sp>
        <p:nvSpPr>
          <p:cNvPr id="393" name="Google Shape;39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SV" sz="1200"/>
              <a:t>Tanto el implante como la medroxiprogesterona de depósito pueden iniciarse de forma segura en el momento de la administración de misoprostol, 24-48 horas después de la mifepristona, sin un aumento en el riesgo de un embarazo continuo </a:t>
            </a:r>
            <a:endParaRPr/>
          </a:p>
          <a:p>
            <a:pPr indent="0" lvl="0" marL="0" rtl="0" algn="l">
              <a:spcBef>
                <a:spcPts val="0"/>
              </a:spcBef>
              <a:spcAft>
                <a:spcPts val="0"/>
              </a:spcAft>
              <a:buNone/>
            </a:pPr>
            <a:r>
              <a:t/>
            </a:r>
            <a:endParaRPr/>
          </a:p>
        </p:txBody>
      </p:sp>
      <p:sp>
        <p:nvSpPr>
          <p:cNvPr id="443" name="Google Shape;44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SV"/>
              <a:t>Es un proceso biológico en el que se produce el desarrollo de los caracteres sexuales secundarios, la maduración completa de las gónadas y glándulas suprarrenales, así como el crecimiento de la masa ósea, grasa y muscular, e incremento de la talla que se alcanzará en la vida adulto.</a:t>
            </a:r>
            <a:br>
              <a:rPr lang="es-SV"/>
            </a:br>
            <a:r>
              <a:rPr lang="es-SV"/>
              <a:t>El inicio "normal" de la pubertad puede variar de 8 a 13 años de edad y puede tardar, en promedio, de 1,5 a 6 años en completarse.</a:t>
            </a:r>
            <a:endParaRPr/>
          </a:p>
          <a:p>
            <a:pPr indent="0" lvl="0" marL="0" marR="0" rtl="0" algn="l">
              <a:lnSpc>
                <a:spcPct val="100000"/>
              </a:lnSpc>
              <a:spcBef>
                <a:spcPts val="0"/>
              </a:spcBef>
              <a:spcAft>
                <a:spcPts val="0"/>
              </a:spcAft>
              <a:buClr>
                <a:schemeClr val="dk1"/>
              </a:buClr>
              <a:buSzPts val="1200"/>
              <a:buFont typeface="Calibri"/>
              <a:buNone/>
            </a:pPr>
            <a:r>
              <a:rPr lang="es-SV"/>
              <a:t>rastros de contaminantes humanos conocidos como los ftalatos y el bisfenol A (que se desarrolló originalmente como una hormona sintética, pero que ahora se usa en todos los plásticos de policarbonato y los revestimientos de latas de alimentos y bebidas, entre otros usos; recientemente se ha prohibido en Canadá su uso en biberones). Los estudios en ratas sobre el bisfenol A indican que la exposición prenatal y en las primeras etapas de la vida puede inducir una madurez sexual más temprana.</a:t>
            </a:r>
            <a:br>
              <a:rPr lang="es-SV"/>
            </a:br>
            <a:endParaRPr/>
          </a:p>
        </p:txBody>
      </p:sp>
      <p:sp>
        <p:nvSpPr>
          <p:cNvPr id="135" name="Google Shape;13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s-SV">
                <a:solidFill>
                  <a:srgbClr val="000000"/>
                </a:solidFill>
                <a:latin typeface="Trebuchet MS"/>
                <a:ea typeface="Trebuchet MS"/>
                <a:cs typeface="Trebuchet MS"/>
                <a:sym typeface="Trebuchet MS"/>
              </a:rPr>
              <a:t>Steingraber detalla una variedad de estudios que muestran que las niñas que entran en la pubertad antes reportan más ansiedad, auto-imágenes negativas e intentos de suicidio; también son más propensos a abusar de las drogas, fumar cigarrillos y beber alcohol que sus contrapartes.</a:t>
            </a:r>
            <a:br>
              <a:rPr b="0" i="0" lang="es-SV">
                <a:solidFill>
                  <a:srgbClr val="000000"/>
                </a:solidFill>
                <a:latin typeface="Trebuchet MS"/>
                <a:ea typeface="Trebuchet MS"/>
                <a:cs typeface="Trebuchet MS"/>
                <a:sym typeface="Trebuchet MS"/>
              </a:rPr>
            </a:br>
            <a:r>
              <a:rPr b="0" i="0" lang="es-SV">
                <a:solidFill>
                  <a:srgbClr val="000000"/>
                </a:solidFill>
                <a:latin typeface="Trebuchet MS"/>
                <a:ea typeface="Trebuchet MS"/>
                <a:cs typeface="Trebuchet MS"/>
                <a:sym typeface="Trebuchet MS"/>
              </a:rPr>
              <a:t>Las niñas que tienen un desarrollo puberal temprano también tienen más probabilidades de ser receptoras de violencia física y sexual. En general, tienen niveles más bajos de rendimiento académico y un nivel más alto y más temprano de actividad sexual. También son más propensas a tener un embarazo adolescente</a:t>
            </a:r>
            <a:br>
              <a:rPr b="0" i="0" lang="es-SV">
                <a:solidFill>
                  <a:srgbClr val="000000"/>
                </a:solidFill>
                <a:latin typeface="Trebuchet MS"/>
                <a:ea typeface="Trebuchet MS"/>
                <a:cs typeface="Trebuchet MS"/>
                <a:sym typeface="Trebuchet MS"/>
              </a:rPr>
            </a:br>
            <a:endParaRPr/>
          </a:p>
        </p:txBody>
      </p:sp>
      <p:sp>
        <p:nvSpPr>
          <p:cNvPr id="154" name="Google Shape;15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SV"/>
              <a:t>: Se siguió longitudinalmente una cohorte de mujeres abusadas sexualmente y comparaciones coincidentes a las edades medias de 11 a 20 años. </a:t>
            </a:r>
            <a:br>
              <a:rPr lang="es-SV"/>
            </a:br>
            <a:r>
              <a:rPr b="1" i="0" lang="es-SV">
                <a:solidFill>
                  <a:srgbClr val="000000"/>
                </a:solidFill>
                <a:latin typeface="Raleway"/>
                <a:ea typeface="Raleway"/>
                <a:cs typeface="Raleway"/>
                <a:sym typeface="Raleway"/>
              </a:rPr>
              <a:t>“Madre a los 5 años” es el libro que relata la dura historia de Lina quien dio a luz a un bebé fruto de un caso de violencia sexual infantil ;</a:t>
            </a:r>
            <a:endParaRPr/>
          </a:p>
          <a:p>
            <a:pPr indent="0" lvl="0" marL="0" marR="0" rtl="0" algn="l">
              <a:lnSpc>
                <a:spcPct val="100000"/>
              </a:lnSpc>
              <a:spcBef>
                <a:spcPts val="0"/>
              </a:spcBef>
              <a:spcAft>
                <a:spcPts val="0"/>
              </a:spcAft>
              <a:buClr>
                <a:schemeClr val="dk1"/>
              </a:buClr>
              <a:buSzPts val="1200"/>
              <a:buFont typeface="Calibri"/>
              <a:buNone/>
            </a:pPr>
            <a:r>
              <a:t/>
            </a:r>
            <a:endParaRPr b="1" i="0">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343434"/>
              </a:buClr>
              <a:buSzPts val="1200"/>
              <a:buFont typeface="Lato"/>
              <a:buNone/>
            </a:pPr>
            <a:r>
              <a:rPr b="0" i="0" lang="es-SV">
                <a:solidFill>
                  <a:srgbClr val="343434"/>
                </a:solidFill>
                <a:latin typeface="Lato"/>
                <a:ea typeface="Lato"/>
                <a:cs typeface="Lato"/>
                <a:sym typeface="Lato"/>
              </a:rPr>
              <a:t>Lejos de considerarse un hecho histórico sorprendente dentro de la medicina a nivel mundial, la historia de </a:t>
            </a:r>
            <a:r>
              <a:rPr b="1" i="0" lang="es-SV" u="sng">
                <a:solidFill>
                  <a:srgbClr val="0E6DC1"/>
                </a:solidFill>
                <a:latin typeface="Lato"/>
                <a:ea typeface="Lato"/>
                <a:cs typeface="Lato"/>
                <a:sym typeface="Lato"/>
                <a:hlinkClick r:id="rId2">
                  <a:extLst>
                    <a:ext uri="{A12FA001-AC4F-418D-AE19-62706E023703}">
                      <ahyp:hlinkClr val="tx"/>
                    </a:ext>
                  </a:extLst>
                </a:hlinkClick>
              </a:rPr>
              <a:t>Lina Medina Vásquez</a:t>
            </a:r>
            <a:r>
              <a:rPr b="0" i="0" lang="es-SV">
                <a:solidFill>
                  <a:srgbClr val="343434"/>
                </a:solidFill>
                <a:latin typeface="Lato"/>
                <a:ea typeface="Lato"/>
                <a:cs typeface="Lato"/>
                <a:sym typeface="Lato"/>
              </a:rPr>
              <a:t> es también la de un </a:t>
            </a:r>
            <a:r>
              <a:rPr b="1" i="0" lang="es-SV" u="sng">
                <a:solidFill>
                  <a:srgbClr val="0E6DC1"/>
                </a:solidFill>
                <a:latin typeface="Lato"/>
                <a:ea typeface="Lato"/>
                <a:cs typeface="Lato"/>
                <a:sym typeface="Lato"/>
                <a:hlinkClick r:id="rId3">
                  <a:extLst>
                    <a:ext uri="{A12FA001-AC4F-418D-AE19-62706E023703}">
                      <ahyp:hlinkClr val="tx"/>
                    </a:ext>
                  </a:extLst>
                </a:hlinkClick>
              </a:rPr>
              <a:t>abuso sexual</a:t>
            </a:r>
            <a:r>
              <a:rPr b="0" i="0" lang="es-SV">
                <a:solidFill>
                  <a:srgbClr val="343434"/>
                </a:solidFill>
                <a:latin typeface="Lato"/>
                <a:ea typeface="Lato"/>
                <a:cs typeface="Lato"/>
                <a:sym typeface="Lato"/>
              </a:rPr>
              <a:t> a una menor que nunca encontró justicia. Debido a la corta edad de la pequeña, muchos en pueblo empezaron a considerarla una especie de 'Virgen María', y que había dado a luz al 'hijo del dios sol', una idea conforme a las historias del antiguo imperio incaico. Sin embargo, esta fama ocultaba un hecho indignante, Lina había sido violada y su agresor simplemente guardaba silencio. </a:t>
            </a:r>
            <a:endParaRPr b="1" i="0">
              <a:solidFill>
                <a:srgbClr val="000000"/>
              </a:solidFill>
              <a:latin typeface="Raleway"/>
              <a:ea typeface="Raleway"/>
              <a:cs typeface="Raleway"/>
              <a:sym typeface="Raleway"/>
            </a:endParaRPr>
          </a:p>
          <a:p>
            <a:pPr indent="0" lvl="0" marL="0" rtl="0" algn="l">
              <a:spcBef>
                <a:spcPts val="0"/>
              </a:spcBef>
              <a:spcAft>
                <a:spcPts val="0"/>
              </a:spcAft>
              <a:buNone/>
            </a:pPr>
            <a:r>
              <a:t/>
            </a:r>
            <a:endParaRPr/>
          </a:p>
        </p:txBody>
      </p:sp>
      <p:sp>
        <p:nvSpPr>
          <p:cNvPr id="187" name="Google Shape;18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SV"/>
              <a:t>Riesgos específicos para la salud mental dados por un embarazo producto de abuso sexual, una maternidad forzada y la carga de responsabilidad que implica el cuidado de un/a recién nacida/o.  Altas tasas de síntomas de depresión y ansiedad durante el embarazo y postparto de este grupo poblacional. Esta situación se agrava en contextos de privación material y simbólica, donde el ejercicio de la maternidad forzada profundiza su vulnerabilidad frente a situaciones de pobreza, exclusión y violencia (Casas Isaza, Cabrera, Reingold y Grossman, 2015).</a:t>
            </a:r>
            <a:endParaRPr/>
          </a:p>
        </p:txBody>
      </p:sp>
      <p:sp>
        <p:nvSpPr>
          <p:cNvPr id="212" name="Google Shape;21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7"/>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7"/>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SV"/>
              <a:t>‹#›</a:t>
            </a:fld>
            <a:endParaRPr/>
          </a:p>
        </p:txBody>
      </p:sp>
      <p:cxnSp>
        <p:nvCxnSpPr>
          <p:cNvPr id="26" name="Google Shape;26;p2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3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6"/>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3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7"/>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7"/>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3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3" name="Shape 33"/>
        <p:cNvGrpSpPr/>
        <p:nvPr/>
      </p:nvGrpSpPr>
      <p:grpSpPr>
        <a:xfrm>
          <a:off x="0" y="0"/>
          <a:ext cx="0" cy="0"/>
          <a:chOff x="0" y="0"/>
          <a:chExt cx="0" cy="0"/>
        </a:xfrm>
      </p:grpSpPr>
      <p:sp>
        <p:nvSpPr>
          <p:cNvPr id="34" name="Google Shape;34;p2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9" name="Shape 39"/>
        <p:cNvGrpSpPr/>
        <p:nvPr/>
      </p:nvGrpSpPr>
      <p:grpSpPr>
        <a:xfrm>
          <a:off x="0" y="0"/>
          <a:ext cx="0" cy="0"/>
          <a:chOff x="0" y="0"/>
          <a:chExt cx="0" cy="0"/>
        </a:xfrm>
      </p:grpSpPr>
      <p:sp>
        <p:nvSpPr>
          <p:cNvPr id="40" name="Google Shape;40;p3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0"/>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0"/>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4" name="Google Shape;44;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SV"/>
              <a:t>‹#›</a:t>
            </a:fld>
            <a:endParaRPr/>
          </a:p>
        </p:txBody>
      </p:sp>
      <p:cxnSp>
        <p:nvCxnSpPr>
          <p:cNvPr id="47" name="Google Shape;47;p3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3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1"/>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31"/>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2" name="Google Shape;52;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2"/>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8" name="Google Shape;58;p32"/>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32"/>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0" name="Google Shape;60;p32"/>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3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34"/>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4"/>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4"/>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4"/>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34"/>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34"/>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50" u="none" cap="none" strike="noStrike">
                <a:solidFill>
                  <a:schemeClr val="dk2"/>
                </a:solidFill>
                <a:latin typeface="Calibri"/>
                <a:ea typeface="Calibri"/>
                <a:cs typeface="Calibri"/>
                <a:sym typeface="Calibri"/>
              </a:defRPr>
            </a:lvl1pPr>
            <a:lvl2pPr indent="0" lvl="1" marL="0" algn="r">
              <a:spcBef>
                <a:spcPts val="0"/>
              </a:spcBef>
              <a:buNone/>
              <a:defRPr b="0" i="0" sz="1050" u="none" cap="none" strike="noStrike">
                <a:solidFill>
                  <a:schemeClr val="dk2"/>
                </a:solidFill>
                <a:latin typeface="Calibri"/>
                <a:ea typeface="Calibri"/>
                <a:cs typeface="Calibri"/>
                <a:sym typeface="Calibri"/>
              </a:defRPr>
            </a:lvl2pPr>
            <a:lvl3pPr indent="0" lvl="2" marL="0" algn="r">
              <a:spcBef>
                <a:spcPts val="0"/>
              </a:spcBef>
              <a:buNone/>
              <a:defRPr b="0" i="0" sz="1050" u="none" cap="none" strike="noStrike">
                <a:solidFill>
                  <a:schemeClr val="dk2"/>
                </a:solidFill>
                <a:latin typeface="Calibri"/>
                <a:ea typeface="Calibri"/>
                <a:cs typeface="Calibri"/>
                <a:sym typeface="Calibri"/>
              </a:defRPr>
            </a:lvl3pPr>
            <a:lvl4pPr indent="0" lvl="3" marL="0" algn="r">
              <a:spcBef>
                <a:spcPts val="0"/>
              </a:spcBef>
              <a:buNone/>
              <a:defRPr b="0" i="0" sz="1050" u="none" cap="none" strike="noStrike">
                <a:solidFill>
                  <a:schemeClr val="dk2"/>
                </a:solidFill>
                <a:latin typeface="Calibri"/>
                <a:ea typeface="Calibri"/>
                <a:cs typeface="Calibri"/>
                <a:sym typeface="Calibri"/>
              </a:defRPr>
            </a:lvl4pPr>
            <a:lvl5pPr indent="0" lvl="4" marL="0" algn="r">
              <a:spcBef>
                <a:spcPts val="0"/>
              </a:spcBef>
              <a:buNone/>
              <a:defRPr b="0" i="0" sz="1050" u="none" cap="none" strike="noStrike">
                <a:solidFill>
                  <a:schemeClr val="dk2"/>
                </a:solidFill>
                <a:latin typeface="Calibri"/>
                <a:ea typeface="Calibri"/>
                <a:cs typeface="Calibri"/>
                <a:sym typeface="Calibri"/>
              </a:defRPr>
            </a:lvl5pPr>
            <a:lvl6pPr indent="0" lvl="5" marL="0" algn="r">
              <a:spcBef>
                <a:spcPts val="0"/>
              </a:spcBef>
              <a:buNone/>
              <a:defRPr b="0" i="0" sz="1050" u="none" cap="none" strike="noStrike">
                <a:solidFill>
                  <a:schemeClr val="dk2"/>
                </a:solidFill>
                <a:latin typeface="Calibri"/>
                <a:ea typeface="Calibri"/>
                <a:cs typeface="Calibri"/>
                <a:sym typeface="Calibri"/>
              </a:defRPr>
            </a:lvl6pPr>
            <a:lvl7pPr indent="0" lvl="6" marL="0" algn="r">
              <a:spcBef>
                <a:spcPts val="0"/>
              </a:spcBef>
              <a:buNone/>
              <a:defRPr b="0" i="0" sz="1050" u="none" cap="none" strike="noStrike">
                <a:solidFill>
                  <a:schemeClr val="dk2"/>
                </a:solidFill>
                <a:latin typeface="Calibri"/>
                <a:ea typeface="Calibri"/>
                <a:cs typeface="Calibri"/>
                <a:sym typeface="Calibri"/>
              </a:defRPr>
            </a:lvl7pPr>
            <a:lvl8pPr indent="0" lvl="7" marL="0" algn="r">
              <a:spcBef>
                <a:spcPts val="0"/>
              </a:spcBef>
              <a:buNone/>
              <a:defRPr b="0" i="0" sz="1050" u="none" cap="none" strike="noStrike">
                <a:solidFill>
                  <a:schemeClr val="dk2"/>
                </a:solidFill>
                <a:latin typeface="Calibri"/>
                <a:ea typeface="Calibri"/>
                <a:cs typeface="Calibri"/>
                <a:sym typeface="Calibri"/>
              </a:defRPr>
            </a:lvl8pPr>
            <a:lvl9pPr indent="0" lvl="8" marL="0" algn="r">
              <a:spcBef>
                <a:spcPts val="0"/>
              </a:spcBef>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35"/>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5"/>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5"/>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5"/>
          <p:cNvSpPr/>
          <p:nvPr>
            <p:ph idx="2" type="pic"/>
          </p:nvPr>
        </p:nvSpPr>
        <p:spPr>
          <a:xfrm>
            <a:off x="15" y="0"/>
            <a:ext cx="12191985" cy="4915076"/>
          </a:xfrm>
          <a:prstGeom prst="rect">
            <a:avLst/>
          </a:prstGeom>
          <a:blipFill rotWithShape="1">
            <a:blip r:embed="rId2">
              <a:alphaModFix/>
            </a:blip>
            <a:stretch>
              <a:fillRect b="0" l="0" r="0" t="0"/>
            </a:stretch>
          </a:blipFill>
          <a:ln>
            <a:noFill/>
          </a:ln>
        </p:spPr>
        <p:txBody>
          <a:bodyPr anchorCtr="0" anchor="t" bIns="45700" lIns="457200" spcFirstLastPara="1" rIns="0" wrap="square" tIns="457200">
            <a:norm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83" name="Google Shape;83;p35"/>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6"/>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SV"/>
              <a:t>‹#›</a:t>
            </a:fld>
            <a:endParaRPr/>
          </a:p>
        </p:txBody>
      </p:sp>
      <p:cxnSp>
        <p:nvCxnSpPr>
          <p:cNvPr id="17" name="Google Shape;17;p26"/>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jpg"/><Relationship Id="rId5" Type="http://schemas.openxmlformats.org/officeDocument/2006/relationships/image" Target="../media/image7.jp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5.pn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hyperlink" Target="https://www.unicef.org/spanish/sowc2011/pdfs/La-adolenscencia-temprana-y-tardia.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2.jpg"/><Relationship Id="rId4" Type="http://schemas.openxmlformats.org/officeDocument/2006/relationships/image" Target="../media/image33.png"/><Relationship Id="rId5"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1.jpg"/><Relationship Id="rId4" Type="http://schemas.openxmlformats.org/officeDocument/2006/relationships/image" Target="../media/image35.jpg"/><Relationship Id="rId5" Type="http://schemas.openxmlformats.org/officeDocument/2006/relationships/image" Target="../media/image4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7.jp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txBox="1"/>
          <p:nvPr>
            <p:ph type="ctrTitle"/>
          </p:nvPr>
        </p:nvSpPr>
        <p:spPr>
          <a:xfrm>
            <a:off x="7656077" y="639097"/>
            <a:ext cx="3886994" cy="368601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3300"/>
              <a:buFont typeface="Arial"/>
              <a:buNone/>
            </a:pPr>
            <a:r>
              <a:rPr lang="es-SV" sz="3300">
                <a:latin typeface="Arial"/>
                <a:ea typeface="Arial"/>
                <a:cs typeface="Arial"/>
                <a:sym typeface="Arial"/>
              </a:rPr>
              <a:t>“SALUD Y DERECHOS REPRODUCTIVOS PARA EMBARAZOS </a:t>
            </a:r>
            <a:br>
              <a:rPr lang="es-SV" sz="3300">
                <a:latin typeface="Arial"/>
                <a:ea typeface="Arial"/>
                <a:cs typeface="Arial"/>
                <a:sym typeface="Arial"/>
              </a:rPr>
            </a:br>
            <a:r>
              <a:rPr lang="es-SV" sz="3300">
                <a:latin typeface="Arial"/>
                <a:ea typeface="Arial"/>
                <a:cs typeface="Arial"/>
                <a:sym typeface="Arial"/>
              </a:rPr>
              <a:t>NO INTENCIONADOS EN MENORES DE 15 AÑOS”</a:t>
            </a:r>
            <a:endParaRPr sz="3300"/>
          </a:p>
        </p:txBody>
      </p:sp>
      <p:sp>
        <p:nvSpPr>
          <p:cNvPr id="108" name="Google Shape;108;p1"/>
          <p:cNvSpPr txBox="1"/>
          <p:nvPr>
            <p:ph idx="1" type="subTitle"/>
          </p:nvPr>
        </p:nvSpPr>
        <p:spPr>
          <a:xfrm>
            <a:off x="7656077" y="4455621"/>
            <a:ext cx="3903024" cy="123861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900"/>
              <a:buNone/>
            </a:pPr>
            <a:r>
              <a:rPr b="1" lang="es-SV" sz="1900">
                <a:solidFill>
                  <a:srgbClr val="262626"/>
                </a:solidFill>
                <a:latin typeface="Arial"/>
                <a:ea typeface="Arial"/>
                <a:cs typeface="Arial"/>
                <a:sym typeface="Arial"/>
              </a:rPr>
              <a:t>CLACAI </a:t>
            </a:r>
            <a:endParaRPr/>
          </a:p>
          <a:p>
            <a:pPr indent="0" lvl="0" marL="0" rtl="0" algn="l">
              <a:lnSpc>
                <a:spcPct val="90000"/>
              </a:lnSpc>
              <a:spcBef>
                <a:spcPts val="1400"/>
              </a:spcBef>
              <a:spcAft>
                <a:spcPts val="0"/>
              </a:spcAft>
              <a:buSzPts val="1900"/>
              <a:buNone/>
            </a:pPr>
            <a:r>
              <a:rPr b="1" lang="es-SV" sz="1900">
                <a:solidFill>
                  <a:srgbClr val="262626"/>
                </a:solidFill>
                <a:latin typeface="Arial"/>
                <a:ea typeface="Arial"/>
                <a:cs typeface="Arial"/>
                <a:sym typeface="Arial"/>
              </a:rPr>
              <a:t>GUILLERMO   ORTIZ </a:t>
            </a:r>
            <a:endParaRPr/>
          </a:p>
          <a:p>
            <a:pPr indent="0" lvl="0" marL="0" rtl="0" algn="l">
              <a:lnSpc>
                <a:spcPct val="90000"/>
              </a:lnSpc>
              <a:spcBef>
                <a:spcPts val="1400"/>
              </a:spcBef>
              <a:spcAft>
                <a:spcPts val="0"/>
              </a:spcAft>
              <a:buSzPts val="1900"/>
              <a:buNone/>
            </a:pPr>
            <a:r>
              <a:rPr b="1" lang="es-SV" sz="1900">
                <a:solidFill>
                  <a:srgbClr val="262626"/>
                </a:solidFill>
                <a:latin typeface="Arial"/>
                <a:ea typeface="Arial"/>
                <a:cs typeface="Arial"/>
                <a:sym typeface="Arial"/>
              </a:rPr>
              <a:t>IPAS </a:t>
            </a:r>
            <a:endParaRPr b="1" sz="1900">
              <a:solidFill>
                <a:srgbClr val="262626"/>
              </a:solidFill>
              <a:latin typeface="Arial"/>
              <a:ea typeface="Arial"/>
              <a:cs typeface="Arial"/>
              <a:sym typeface="Arial"/>
            </a:endParaRPr>
          </a:p>
        </p:txBody>
      </p:sp>
      <p:pic>
        <p:nvPicPr>
          <p:cNvPr descr="A picture containing ground, outdoor, person&#10;&#10;Description automatically generated" id="109" name="Google Shape;109;p1"/>
          <p:cNvPicPr preferRelativeResize="0"/>
          <p:nvPr/>
        </p:nvPicPr>
        <p:blipFill rotWithShape="1">
          <a:blip r:embed="rId3">
            <a:alphaModFix/>
          </a:blip>
          <a:srcRect b="-3" l="0" r="14566" t="0"/>
          <a:stretch/>
        </p:blipFill>
        <p:spPr>
          <a:xfrm>
            <a:off x="3144442" y="3187890"/>
            <a:ext cx="4027002" cy="3146426"/>
          </a:xfrm>
          <a:prstGeom prst="rect">
            <a:avLst/>
          </a:prstGeom>
          <a:noFill/>
          <a:ln>
            <a:noFill/>
          </a:ln>
        </p:spPr>
      </p:pic>
      <p:pic>
        <p:nvPicPr>
          <p:cNvPr descr="Logo, company name&#10;&#10;Description automatically generated" id="110" name="Google Shape;110;p1"/>
          <p:cNvPicPr preferRelativeResize="0"/>
          <p:nvPr/>
        </p:nvPicPr>
        <p:blipFill rotWithShape="1">
          <a:blip r:embed="rId4">
            <a:alphaModFix/>
          </a:blip>
          <a:srcRect b="2190" l="0" r="4" t="4367"/>
          <a:stretch/>
        </p:blipFill>
        <p:spPr>
          <a:xfrm>
            <a:off x="820995" y="10"/>
            <a:ext cx="4113440" cy="3843834"/>
          </a:xfrm>
          <a:custGeom>
            <a:rect b="b" l="l" r="r" t="t"/>
            <a:pathLst>
              <a:path extrusionOk="0" h="3843844" w="4113440">
                <a:moveTo>
                  <a:pt x="0" y="0"/>
                </a:moveTo>
                <a:lnTo>
                  <a:pt x="4113440" y="0"/>
                </a:lnTo>
                <a:lnTo>
                  <a:pt x="4113440" y="3027024"/>
                </a:lnTo>
                <a:lnTo>
                  <a:pt x="2157388" y="3027024"/>
                </a:lnTo>
                <a:lnTo>
                  <a:pt x="2157388" y="3843844"/>
                </a:lnTo>
                <a:lnTo>
                  <a:pt x="0" y="3843844"/>
                </a:lnTo>
                <a:close/>
              </a:path>
            </a:pathLst>
          </a:custGeom>
          <a:noFill/>
          <a:ln>
            <a:noFill/>
          </a:ln>
        </p:spPr>
      </p:pic>
      <p:pic>
        <p:nvPicPr>
          <p:cNvPr descr="A child in a white dress&#10;&#10;Description automatically generated with low confidence" id="111" name="Google Shape;111;p1"/>
          <p:cNvPicPr preferRelativeResize="0"/>
          <p:nvPr/>
        </p:nvPicPr>
        <p:blipFill rotWithShape="1">
          <a:blip r:embed="rId5">
            <a:alphaModFix/>
          </a:blip>
          <a:srcRect b="-7" l="4754" r="-7" t="0"/>
          <a:stretch/>
        </p:blipFill>
        <p:spPr>
          <a:xfrm>
            <a:off x="5093532" y="639097"/>
            <a:ext cx="2077912" cy="2397388"/>
          </a:xfrm>
          <a:prstGeom prst="rect">
            <a:avLst/>
          </a:prstGeom>
          <a:noFill/>
          <a:ln>
            <a:noFill/>
          </a:ln>
        </p:spPr>
      </p:pic>
      <p:pic>
        <p:nvPicPr>
          <p:cNvPr descr="Graphical user interface, text, application&#10;&#10;Description automatically generated" id="112" name="Google Shape;112;p1"/>
          <p:cNvPicPr preferRelativeResize="0"/>
          <p:nvPr/>
        </p:nvPicPr>
        <p:blipFill rotWithShape="1">
          <a:blip r:embed="rId6">
            <a:alphaModFix/>
          </a:blip>
          <a:srcRect b="1" l="0" r="2" t="1971"/>
          <a:stretch/>
        </p:blipFill>
        <p:spPr>
          <a:xfrm>
            <a:off x="20" y="3993777"/>
            <a:ext cx="2986337" cy="2019928"/>
          </a:xfrm>
          <a:prstGeom prst="rect">
            <a:avLst/>
          </a:prstGeom>
          <a:noFill/>
          <a:ln>
            <a:noFill/>
          </a:ln>
        </p:spPr>
      </p:pic>
      <p:cxnSp>
        <p:nvCxnSpPr>
          <p:cNvPr id="113" name="Google Shape;113;p1"/>
          <p:cNvCxnSpPr/>
          <p:nvPr/>
        </p:nvCxnSpPr>
        <p:spPr>
          <a:xfrm>
            <a:off x="6456304" y="394875"/>
            <a:ext cx="3291900" cy="0"/>
          </a:xfrm>
          <a:prstGeom prst="straightConnector1">
            <a:avLst/>
          </a:prstGeom>
          <a:noFill/>
          <a:ln cap="flat" cmpd="sng" w="9525">
            <a:solidFill>
              <a:schemeClr val="dk2">
                <a:alpha val="89803"/>
              </a:schemeClr>
            </a:solidFill>
            <a:prstDash val="solid"/>
            <a:round/>
            <a:headEnd len="sm" w="sm" type="none"/>
            <a:tailEnd len="sm" w="sm" type="none"/>
          </a:ln>
        </p:spPr>
      </p:cxnSp>
      <p:sp>
        <p:nvSpPr>
          <p:cNvPr id="114" name="Google Shape;114;p1"/>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400"/>
                                        <p:tgtEl>
                                          <p:spTgt spid="108">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400"/>
                                        <p:tgtEl>
                                          <p:spTgt spid="108">
                                            <p:txEl>
                                              <p:pRg end="1" st="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08">
                                            <p:txEl>
                                              <p:pRg end="2" st="2"/>
                                            </p:txEl>
                                          </p:spTgt>
                                        </p:tgtEl>
                                        <p:attrNameLst>
                                          <p:attrName>style.visibility</p:attrName>
                                        </p:attrNameLst>
                                      </p:cBhvr>
                                      <p:to>
                                        <p:strVal val="visible"/>
                                      </p:to>
                                    </p:set>
                                    <p:animEffect filter="fade" transition="in">
                                      <p:cBhvr>
                                        <p:cTn dur="400"/>
                                        <p:tgtEl>
                                          <p:spTgt spid="108">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07"/>
                                        </p:tgtEl>
                                        <p:attrNameLst>
                                          <p:attrName>style.visibility</p:attrName>
                                        </p:attrNameLst>
                                      </p:cBhvr>
                                      <p:to>
                                        <p:strVal val="visible"/>
                                      </p:to>
                                    </p:set>
                                    <p:animEffect filter="fade" transition="in">
                                      <p:cBhvr>
                                        <p:cTn dur="4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10"/>
          <p:cNvSpPr/>
          <p:nvPr/>
        </p:nvSpPr>
        <p:spPr>
          <a:xfrm>
            <a:off x="0" y="0"/>
            <a:ext cx="121863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39" name="Google Shape;239;p10"/>
          <p:cNvCxnSpPr/>
          <p:nvPr/>
        </p:nvCxnSpPr>
        <p:spPr>
          <a:xfrm>
            <a:off x="590927" y="2633962"/>
            <a:ext cx="2743200"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240" name="Google Shape;240;p10"/>
          <p:cNvSpPr txBox="1"/>
          <p:nvPr>
            <p:ph idx="1" type="body"/>
          </p:nvPr>
        </p:nvSpPr>
        <p:spPr>
          <a:xfrm>
            <a:off x="492370" y="2736574"/>
            <a:ext cx="3276989" cy="3366047"/>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SV"/>
              <a:t>La razón de mortalidad materna supera en dos o tres veces riesgo de morir por causas del embarazo, parto o puerperio en menores de 15 años, esto comparado con las adolescentes y  mujeres de 15 a 19 años y de 20 a más años </a:t>
            </a:r>
            <a:endParaRPr/>
          </a:p>
          <a:p>
            <a:pPr indent="0" lvl="0" marL="91440" rtl="0" algn="l">
              <a:lnSpc>
                <a:spcPct val="90000"/>
              </a:lnSpc>
              <a:spcBef>
                <a:spcPts val="1400"/>
              </a:spcBef>
              <a:spcAft>
                <a:spcPts val="0"/>
              </a:spcAft>
              <a:buSzPts val="2000"/>
              <a:buNone/>
            </a:pPr>
            <a:r>
              <a:t/>
            </a:r>
            <a:endParaRPr/>
          </a:p>
          <a:p>
            <a:pPr indent="0" lvl="0" marL="0" rtl="0" algn="r">
              <a:lnSpc>
                <a:spcPct val="90000"/>
              </a:lnSpc>
              <a:spcBef>
                <a:spcPts val="1400"/>
              </a:spcBef>
              <a:spcAft>
                <a:spcPts val="0"/>
              </a:spcAft>
              <a:buSzPts val="2000"/>
              <a:buNone/>
            </a:pPr>
            <a:r>
              <a:rPr lang="es-SV"/>
              <a:t>  FLASOG 2011</a:t>
            </a:r>
            <a:endParaRPr/>
          </a:p>
        </p:txBody>
      </p:sp>
      <p:pic>
        <p:nvPicPr>
          <p:cNvPr descr="A picture containing text&#10;&#10;Description automatically generated" id="241" name="Google Shape;241;p10"/>
          <p:cNvPicPr preferRelativeResize="0"/>
          <p:nvPr/>
        </p:nvPicPr>
        <p:blipFill rotWithShape="1">
          <a:blip r:embed="rId3">
            <a:alphaModFix/>
          </a:blip>
          <a:srcRect b="-1" l="0" r="13657" t="0"/>
          <a:stretch/>
        </p:blipFill>
        <p:spPr>
          <a:xfrm>
            <a:off x="4075043" y="10"/>
            <a:ext cx="8111272" cy="68579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1"/>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8" name="Google Shape;248;p11"/>
          <p:cNvSpPr txBox="1"/>
          <p:nvPr>
            <p:ph type="title"/>
          </p:nvPr>
        </p:nvSpPr>
        <p:spPr>
          <a:xfrm>
            <a:off x="5144679" y="634946"/>
            <a:ext cx="6405063"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2300"/>
              <a:buFont typeface="Calibri"/>
              <a:buNone/>
            </a:pPr>
            <a:br>
              <a:rPr lang="es-SV" sz="2300"/>
            </a:br>
            <a:br>
              <a:rPr lang="es-SV" sz="2300"/>
            </a:br>
            <a:r>
              <a:rPr lang="es-SV" sz="2300"/>
              <a:t>Atención integral del aborto en menores de 15 años</a:t>
            </a:r>
            <a:br>
              <a:rPr lang="es-SV" sz="2300"/>
            </a:br>
            <a:endParaRPr sz="2300"/>
          </a:p>
        </p:txBody>
      </p:sp>
      <p:pic>
        <p:nvPicPr>
          <p:cNvPr descr="A picture containing graphical user interface&#10;&#10;Description automatically generated" id="249" name="Google Shape;249;p11"/>
          <p:cNvPicPr preferRelativeResize="0"/>
          <p:nvPr/>
        </p:nvPicPr>
        <p:blipFill rotWithShape="1">
          <a:blip r:embed="rId3">
            <a:alphaModFix/>
          </a:blip>
          <a:srcRect b="19753" l="0" r="3" t="0"/>
          <a:stretch/>
        </p:blipFill>
        <p:spPr>
          <a:xfrm>
            <a:off x="633999" y="581098"/>
            <a:ext cx="4020297" cy="2476136"/>
          </a:xfrm>
          <a:prstGeom prst="rect">
            <a:avLst/>
          </a:prstGeom>
          <a:noFill/>
          <a:ln>
            <a:noFill/>
          </a:ln>
        </p:spPr>
      </p:pic>
      <p:cxnSp>
        <p:nvCxnSpPr>
          <p:cNvPr id="250" name="Google Shape;250;p11"/>
          <p:cNvCxnSpPr/>
          <p:nvPr/>
        </p:nvCxnSpPr>
        <p:spPr>
          <a:xfrm>
            <a:off x="5181247" y="2086188"/>
            <a:ext cx="5852160" cy="0"/>
          </a:xfrm>
          <a:prstGeom prst="straightConnector1">
            <a:avLst/>
          </a:prstGeom>
          <a:noFill/>
          <a:ln cap="flat" cmpd="sng" w="9525">
            <a:solidFill>
              <a:srgbClr val="7F7F7F">
                <a:alpha val="89803"/>
              </a:srgbClr>
            </a:solidFill>
            <a:prstDash val="solid"/>
            <a:round/>
            <a:headEnd len="sm" w="sm" type="none"/>
            <a:tailEnd len="sm" w="sm" type="none"/>
          </a:ln>
        </p:spPr>
      </p:cxnSp>
      <p:pic>
        <p:nvPicPr>
          <p:cNvPr descr="Shape&#10;&#10;Description automatically generated" id="251" name="Google Shape;251;p11"/>
          <p:cNvPicPr preferRelativeResize="0"/>
          <p:nvPr/>
        </p:nvPicPr>
        <p:blipFill rotWithShape="1">
          <a:blip r:embed="rId4">
            <a:alphaModFix/>
          </a:blip>
          <a:srcRect b="16975" l="0" r="0" t="38833"/>
          <a:stretch/>
        </p:blipFill>
        <p:spPr>
          <a:xfrm>
            <a:off x="633999" y="3218101"/>
            <a:ext cx="4020296" cy="2476136"/>
          </a:xfrm>
          <a:prstGeom prst="rect">
            <a:avLst/>
          </a:prstGeom>
          <a:noFill/>
          <a:ln>
            <a:noFill/>
          </a:ln>
        </p:spPr>
      </p:pic>
      <p:sp>
        <p:nvSpPr>
          <p:cNvPr id="252" name="Google Shape;252;p11"/>
          <p:cNvSpPr txBox="1"/>
          <p:nvPr>
            <p:ph idx="1" type="body"/>
          </p:nvPr>
        </p:nvSpPr>
        <p:spPr>
          <a:xfrm>
            <a:off x="5144679" y="2198914"/>
            <a:ext cx="6405063" cy="367018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SV"/>
              <a:t>Dirigida a profesionales de salud reproductiva con el objetivo de poder brindar una evaluación clínica a una "niña" o una adolescente demasiado joven y no a una adolescente tardía, joven o una adulta</a:t>
            </a:r>
            <a:endParaRPr/>
          </a:p>
          <a:p>
            <a:pPr indent="0" lvl="0" marL="91440" rtl="0" algn="l">
              <a:lnSpc>
                <a:spcPct val="90000"/>
              </a:lnSpc>
              <a:spcBef>
                <a:spcPts val="1400"/>
              </a:spcBef>
              <a:spcAft>
                <a:spcPts val="0"/>
              </a:spcAft>
              <a:buSzPts val="2000"/>
              <a:buNone/>
            </a:pPr>
            <a:r>
              <a:t/>
            </a:r>
            <a:endParaRPr/>
          </a:p>
          <a:p>
            <a:pPr indent="-127000" lvl="0" marL="91440" rtl="0" algn="l">
              <a:lnSpc>
                <a:spcPct val="90000"/>
              </a:lnSpc>
              <a:spcBef>
                <a:spcPts val="1400"/>
              </a:spcBef>
              <a:spcAft>
                <a:spcPts val="0"/>
              </a:spcAft>
              <a:buSzPts val="2000"/>
              <a:buChar char=" "/>
            </a:pPr>
            <a:r>
              <a:rPr lang="es-SV"/>
              <a:t>Por lo que los diferentes procesos de atención acá plasmados como las entrevista clínica, el examen gineco-obstétrico, el procedimiento mismo del aborto, el manejo del dolor y la contracepción, toman en consideración las características propias que se presentan a esta edad</a:t>
            </a:r>
            <a:endParaRPr/>
          </a:p>
        </p:txBody>
      </p:sp>
      <p:sp>
        <p:nvSpPr>
          <p:cNvPr id="253" name="Google Shape;253;p11"/>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1"/>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12"/>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1" name="Google Shape;261;p12"/>
          <p:cNvSpPr txBox="1"/>
          <p:nvPr>
            <p:ph type="title"/>
          </p:nvPr>
        </p:nvSpPr>
        <p:spPr>
          <a:xfrm>
            <a:off x="6956868" y="634946"/>
            <a:ext cx="459287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2600"/>
              <a:buFont typeface="Calibri"/>
              <a:buNone/>
            </a:pPr>
            <a:r>
              <a:rPr lang="es-SV" sz="2600"/>
              <a:t>“Factores relacionados con el embarazo y la mortalidad en menores de 15 años en América Latina y El Caribe”</a:t>
            </a:r>
            <a:endParaRPr/>
          </a:p>
        </p:txBody>
      </p:sp>
      <p:sp>
        <p:nvSpPr>
          <p:cNvPr id="262" name="Google Shape;262;p12"/>
          <p:cNvSpPr/>
          <p:nvPr/>
        </p:nvSpPr>
        <p:spPr>
          <a:xfrm>
            <a:off x="0" y="0"/>
            <a:ext cx="6479458" cy="633431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3" name="Google Shape;263;p12"/>
          <p:cNvSpPr/>
          <p:nvPr/>
        </p:nvSpPr>
        <p:spPr>
          <a:xfrm>
            <a:off x="321733" y="321733"/>
            <a:ext cx="3057906" cy="34082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Erotización de la infancia" id="264" name="Google Shape;264;p12"/>
          <p:cNvPicPr preferRelativeResize="0"/>
          <p:nvPr/>
        </p:nvPicPr>
        <p:blipFill rotWithShape="1">
          <a:blip r:embed="rId3">
            <a:alphaModFix/>
          </a:blip>
          <a:srcRect b="0" l="0" r="0" t="0"/>
          <a:stretch/>
        </p:blipFill>
        <p:spPr>
          <a:xfrm>
            <a:off x="458336" y="1198098"/>
            <a:ext cx="2784700" cy="1655508"/>
          </a:xfrm>
          <a:prstGeom prst="rect">
            <a:avLst/>
          </a:prstGeom>
          <a:noFill/>
          <a:ln>
            <a:noFill/>
          </a:ln>
        </p:spPr>
      </p:pic>
      <p:sp>
        <p:nvSpPr>
          <p:cNvPr id="265" name="Google Shape;265;p12"/>
          <p:cNvSpPr/>
          <p:nvPr/>
        </p:nvSpPr>
        <p:spPr>
          <a:xfrm>
            <a:off x="3512061" y="321733"/>
            <a:ext cx="2583939" cy="19552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66" name="Google Shape;266;p12"/>
          <p:cNvCxnSpPr/>
          <p:nvPr/>
        </p:nvCxnSpPr>
        <p:spPr>
          <a:xfrm>
            <a:off x="7046569" y="2085703"/>
            <a:ext cx="4114800"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267" name="Google Shape;267;p12"/>
          <p:cNvSpPr/>
          <p:nvPr/>
        </p:nvSpPr>
        <p:spPr>
          <a:xfrm>
            <a:off x="321733" y="3879167"/>
            <a:ext cx="3057906" cy="2135564"/>
          </a:xfrm>
          <a:prstGeom prst="rect">
            <a:avLst/>
          </a:prstGeom>
          <a:solidFill>
            <a:srgbClr val="7EA9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8" name="Google Shape;268;p12"/>
          <p:cNvSpPr/>
          <p:nvPr/>
        </p:nvSpPr>
        <p:spPr>
          <a:xfrm>
            <a:off x="3528588" y="2451014"/>
            <a:ext cx="2567411" cy="353276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Erotización a destiempo: La polémica práctica que envuelve a menores en  Cuba – CUARTA POSICIÓN" id="269" name="Google Shape;269;p12"/>
          <p:cNvPicPr preferRelativeResize="0"/>
          <p:nvPr/>
        </p:nvPicPr>
        <p:blipFill rotWithShape="1">
          <a:blip r:embed="rId4">
            <a:alphaModFix/>
          </a:blip>
          <a:srcRect b="0" l="0" r="0" t="0"/>
          <a:stretch/>
        </p:blipFill>
        <p:spPr>
          <a:xfrm>
            <a:off x="3664752" y="3402038"/>
            <a:ext cx="2295082" cy="1630716"/>
          </a:xfrm>
          <a:prstGeom prst="rect">
            <a:avLst/>
          </a:prstGeom>
          <a:noFill/>
          <a:ln>
            <a:noFill/>
          </a:ln>
        </p:spPr>
      </p:pic>
      <p:sp>
        <p:nvSpPr>
          <p:cNvPr id="270" name="Google Shape;270;p12"/>
          <p:cNvSpPr txBox="1"/>
          <p:nvPr>
            <p:ph idx="1" type="body"/>
          </p:nvPr>
        </p:nvSpPr>
        <p:spPr>
          <a:xfrm>
            <a:off x="6956868" y="2198914"/>
            <a:ext cx="4592874" cy="3670180"/>
          </a:xfrm>
          <a:prstGeom prst="rect">
            <a:avLst/>
          </a:prstGeom>
          <a:noFill/>
          <a:ln>
            <a:noFill/>
          </a:ln>
        </p:spPr>
        <p:txBody>
          <a:bodyPr anchorCtr="0" anchor="t" bIns="45700" lIns="0" spcFirstLastPara="1" rIns="0" wrap="square" tIns="45700">
            <a:normAutofit fontScale="92500" lnSpcReduction="20000"/>
          </a:bodyPr>
          <a:lstStyle/>
          <a:p>
            <a:pPr indent="0" lvl="0" marL="91440" rtl="0" algn="l">
              <a:lnSpc>
                <a:spcPct val="90000"/>
              </a:lnSpc>
              <a:spcBef>
                <a:spcPts val="0"/>
              </a:spcBef>
              <a:spcAft>
                <a:spcPts val="0"/>
              </a:spcAft>
              <a:buSzPct val="100000"/>
              <a:buNone/>
            </a:pPr>
            <a:r>
              <a:t/>
            </a:r>
            <a:endParaRPr sz="1900"/>
          </a:p>
          <a:p>
            <a:pPr indent="-111601" lvl="0" marL="91440" rtl="0" algn="l">
              <a:lnSpc>
                <a:spcPct val="90000"/>
              </a:lnSpc>
              <a:spcBef>
                <a:spcPts val="1400"/>
              </a:spcBef>
              <a:spcAft>
                <a:spcPts val="0"/>
              </a:spcAft>
              <a:buSzPct val="100000"/>
              <a:buChar char=" "/>
            </a:pPr>
            <a:r>
              <a:rPr lang="es-SV" sz="1900"/>
              <a:t>El inicio temprano de las relaciones sexuales, la creciente “erotización” y liberación sexual en los medios de comunicación y los entornos sociales, la insuficiente educación sexual, y la falta de políticas de salud sexual y reproductiva dirigidas a este grupo de edad.</a:t>
            </a:r>
            <a:endParaRPr/>
          </a:p>
          <a:p>
            <a:pPr indent="0" lvl="0" marL="91440" rtl="0" algn="l">
              <a:lnSpc>
                <a:spcPct val="90000"/>
              </a:lnSpc>
              <a:spcBef>
                <a:spcPts val="1400"/>
              </a:spcBef>
              <a:spcAft>
                <a:spcPts val="0"/>
              </a:spcAft>
              <a:buSzPct val="100000"/>
              <a:buNone/>
            </a:pPr>
            <a:r>
              <a:t/>
            </a:r>
            <a:endParaRPr sz="1600"/>
          </a:p>
          <a:p>
            <a:pPr indent="0" lvl="0" marL="91440" rtl="0" algn="l">
              <a:lnSpc>
                <a:spcPct val="90000"/>
              </a:lnSpc>
              <a:spcBef>
                <a:spcPts val="1400"/>
              </a:spcBef>
              <a:spcAft>
                <a:spcPts val="0"/>
              </a:spcAft>
              <a:buSzPct val="100000"/>
              <a:buNone/>
            </a:pPr>
            <a:r>
              <a:t/>
            </a:r>
            <a:endParaRPr sz="1600"/>
          </a:p>
          <a:p>
            <a:pPr indent="0" lvl="0" marL="91440" rtl="0" algn="l">
              <a:lnSpc>
                <a:spcPct val="90000"/>
              </a:lnSpc>
              <a:spcBef>
                <a:spcPts val="1400"/>
              </a:spcBef>
              <a:spcAft>
                <a:spcPts val="0"/>
              </a:spcAft>
              <a:buSzPct val="100000"/>
              <a:buNone/>
            </a:pPr>
            <a:r>
              <a:t/>
            </a:r>
            <a:endParaRPr sz="1600"/>
          </a:p>
          <a:p>
            <a:pPr indent="0" lvl="0" marL="91440" rtl="0" algn="l">
              <a:lnSpc>
                <a:spcPct val="90000"/>
              </a:lnSpc>
              <a:spcBef>
                <a:spcPts val="1400"/>
              </a:spcBef>
              <a:spcAft>
                <a:spcPts val="0"/>
              </a:spcAft>
              <a:buSzPct val="100000"/>
              <a:buNone/>
            </a:pPr>
            <a:r>
              <a:t/>
            </a:r>
            <a:endParaRPr sz="1600"/>
          </a:p>
          <a:p>
            <a:pPr indent="-91440" lvl="0" marL="91440" rtl="0" algn="l">
              <a:lnSpc>
                <a:spcPct val="90000"/>
              </a:lnSpc>
              <a:spcBef>
                <a:spcPts val="1400"/>
              </a:spcBef>
              <a:spcAft>
                <a:spcPts val="0"/>
              </a:spcAft>
              <a:buSzPct val="100000"/>
              <a:buChar char=" "/>
            </a:pPr>
            <a:r>
              <a:rPr lang="es-SV" sz="1200">
                <a:latin typeface="Arial"/>
                <a:ea typeface="Arial"/>
                <a:cs typeface="Arial"/>
                <a:sym typeface="Arial"/>
              </a:rPr>
              <a:t>Gomez,Molina ,Zamberlin “Factores relacionados con el embarazo y la maternidad en menores de 15 años en América Latina y el Caribe</a:t>
            </a:r>
            <a:r>
              <a:rPr lang="es-SV" sz="1200">
                <a:latin typeface="Calibri"/>
                <a:ea typeface="Calibri"/>
                <a:cs typeface="Calibri"/>
                <a:sym typeface="Calibri"/>
              </a:rPr>
              <a:t>” ,Lima, Perú Octubre 2010</a:t>
            </a:r>
            <a:endParaRPr sz="1100"/>
          </a:p>
        </p:txBody>
      </p:sp>
      <p:sp>
        <p:nvSpPr>
          <p:cNvPr id="271" name="Google Shape;271;p12"/>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2"/>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sp>
        <p:nvSpPr>
          <p:cNvPr id="278" name="Google Shape;278;p13"/>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9" name="Google Shape;279;p13"/>
          <p:cNvSpPr txBox="1"/>
          <p:nvPr>
            <p:ph type="title"/>
          </p:nvPr>
        </p:nvSpPr>
        <p:spPr>
          <a:xfrm>
            <a:off x="7859485" y="634946"/>
            <a:ext cx="3690257"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1900"/>
              <a:buFont typeface="Calibri"/>
              <a:buNone/>
            </a:pPr>
            <a:r>
              <a:rPr lang="es-SV" sz="1900"/>
              <a:t>El aborto inducido en adolescentes tempranas se presenta en general  a mayor edad gestacional y de forma insegura </a:t>
            </a:r>
            <a:endParaRPr/>
          </a:p>
        </p:txBody>
      </p:sp>
      <p:pic>
        <p:nvPicPr>
          <p:cNvPr descr="A picture containing text&#10;&#10;Description automatically generated" id="280" name="Google Shape;280;p13"/>
          <p:cNvPicPr preferRelativeResize="0"/>
          <p:nvPr/>
        </p:nvPicPr>
        <p:blipFill rotWithShape="1">
          <a:blip r:embed="rId3">
            <a:alphaModFix/>
          </a:blip>
          <a:srcRect b="1" l="8415" r="17474" t="0"/>
          <a:stretch/>
        </p:blipFill>
        <p:spPr>
          <a:xfrm>
            <a:off x="633999" y="640081"/>
            <a:ext cx="6909801" cy="5314406"/>
          </a:xfrm>
          <a:prstGeom prst="rect">
            <a:avLst/>
          </a:prstGeom>
          <a:noFill/>
          <a:ln>
            <a:noFill/>
          </a:ln>
        </p:spPr>
      </p:pic>
      <p:cxnSp>
        <p:nvCxnSpPr>
          <p:cNvPr id="281" name="Google Shape;281;p13"/>
          <p:cNvCxnSpPr/>
          <p:nvPr/>
        </p:nvCxnSpPr>
        <p:spPr>
          <a:xfrm>
            <a:off x="7892143" y="2085703"/>
            <a:ext cx="3566160"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282" name="Google Shape;282;p13"/>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 name="Google Shape;284;p13"/>
          <p:cNvGrpSpPr/>
          <p:nvPr/>
        </p:nvGrpSpPr>
        <p:grpSpPr>
          <a:xfrm>
            <a:off x="7859935" y="2319859"/>
            <a:ext cx="3689356" cy="3513671"/>
            <a:chOff x="450" y="120946"/>
            <a:chExt cx="3689356" cy="3513671"/>
          </a:xfrm>
        </p:grpSpPr>
        <p:sp>
          <p:nvSpPr>
            <p:cNvPr id="285" name="Google Shape;285;p13"/>
            <p:cNvSpPr/>
            <p:nvPr/>
          </p:nvSpPr>
          <p:spPr>
            <a:xfrm>
              <a:off x="450" y="120946"/>
              <a:ext cx="1756836" cy="1054101"/>
            </a:xfrm>
            <a:prstGeom prst="rect">
              <a:avLst/>
            </a:prstGeom>
            <a:gradFill>
              <a:gsLst>
                <a:gs pos="0">
                  <a:srgbClr val="C14912"/>
                </a:gs>
                <a:gs pos="34000">
                  <a:srgbClr val="BF4B17"/>
                </a:gs>
                <a:gs pos="70000">
                  <a:srgbClr val="C64B13"/>
                </a:gs>
                <a:gs pos="100000">
                  <a:srgbClr val="C25523"/>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txBox="1"/>
            <p:nvPr/>
          </p:nvSpPr>
          <p:spPr>
            <a:xfrm>
              <a:off x="450" y="120946"/>
              <a:ext cx="1756836" cy="105410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es-SV" sz="1800" u="none" cap="none" strike="noStrike">
                  <a:solidFill>
                    <a:schemeClr val="lt1"/>
                  </a:solidFill>
                  <a:latin typeface="Calibri"/>
                  <a:ea typeface="Calibri"/>
                  <a:cs typeface="Calibri"/>
                  <a:sym typeface="Calibri"/>
                </a:rPr>
                <a:t>Desconocimiento del cuerpo </a:t>
              </a:r>
              <a:endParaRPr b="0" i="0" sz="1800" u="none" cap="none" strike="noStrike">
                <a:solidFill>
                  <a:schemeClr val="lt1"/>
                </a:solidFill>
                <a:latin typeface="Calibri"/>
                <a:ea typeface="Calibri"/>
                <a:cs typeface="Calibri"/>
                <a:sym typeface="Calibri"/>
              </a:endParaRPr>
            </a:p>
          </p:txBody>
        </p:sp>
        <p:sp>
          <p:nvSpPr>
            <p:cNvPr id="287" name="Google Shape;287;p13"/>
            <p:cNvSpPr/>
            <p:nvPr/>
          </p:nvSpPr>
          <p:spPr>
            <a:xfrm>
              <a:off x="1932970" y="120946"/>
              <a:ext cx="1756836" cy="1054101"/>
            </a:xfrm>
            <a:prstGeom prst="rect">
              <a:avLst/>
            </a:prstGeom>
            <a:gradFill>
              <a:gsLst>
                <a:gs pos="0">
                  <a:srgbClr val="C14912"/>
                </a:gs>
                <a:gs pos="34000">
                  <a:srgbClr val="BF4B17"/>
                </a:gs>
                <a:gs pos="70000">
                  <a:srgbClr val="C64B13"/>
                </a:gs>
                <a:gs pos="100000">
                  <a:srgbClr val="C25523"/>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txBox="1"/>
            <p:nvPr/>
          </p:nvSpPr>
          <p:spPr>
            <a:xfrm>
              <a:off x="1932970" y="120946"/>
              <a:ext cx="1756836" cy="105410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es-SV" sz="1800" u="none" cap="none" strike="noStrike">
                  <a:solidFill>
                    <a:schemeClr val="lt1"/>
                  </a:solidFill>
                  <a:latin typeface="Calibri"/>
                  <a:ea typeface="Calibri"/>
                  <a:cs typeface="Calibri"/>
                  <a:sym typeface="Calibri"/>
                </a:rPr>
                <a:t>Abuso sexual </a:t>
              </a:r>
              <a:endParaRPr b="0" i="0" sz="1800" u="none" cap="none" strike="noStrike">
                <a:solidFill>
                  <a:schemeClr val="lt1"/>
                </a:solidFill>
                <a:latin typeface="Calibri"/>
                <a:ea typeface="Calibri"/>
                <a:cs typeface="Calibri"/>
                <a:sym typeface="Calibri"/>
              </a:endParaRPr>
            </a:p>
          </p:txBody>
        </p:sp>
        <p:sp>
          <p:nvSpPr>
            <p:cNvPr id="289" name="Google Shape;289;p13"/>
            <p:cNvSpPr/>
            <p:nvPr/>
          </p:nvSpPr>
          <p:spPr>
            <a:xfrm>
              <a:off x="450" y="1350731"/>
              <a:ext cx="1756836" cy="1054101"/>
            </a:xfrm>
            <a:prstGeom prst="rect">
              <a:avLst/>
            </a:prstGeom>
            <a:gradFill>
              <a:gsLst>
                <a:gs pos="0">
                  <a:srgbClr val="C14912"/>
                </a:gs>
                <a:gs pos="34000">
                  <a:srgbClr val="BF4B17"/>
                </a:gs>
                <a:gs pos="70000">
                  <a:srgbClr val="C64B13"/>
                </a:gs>
                <a:gs pos="100000">
                  <a:srgbClr val="C25523"/>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
            <p:cNvSpPr txBox="1"/>
            <p:nvPr/>
          </p:nvSpPr>
          <p:spPr>
            <a:xfrm>
              <a:off x="450" y="1350731"/>
              <a:ext cx="1756836" cy="105410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es-SV" sz="1800" u="none" cap="none" strike="noStrike">
                  <a:solidFill>
                    <a:schemeClr val="lt1"/>
                  </a:solidFill>
                  <a:latin typeface="Calibri"/>
                  <a:ea typeface="Calibri"/>
                  <a:cs typeface="Calibri"/>
                  <a:sym typeface="Calibri"/>
                </a:rPr>
                <a:t>Negación del abuso </a:t>
              </a:r>
              <a:endParaRPr b="0" i="0" sz="1800" u="none" cap="none" strike="noStrike">
                <a:solidFill>
                  <a:schemeClr val="lt1"/>
                </a:solidFill>
                <a:latin typeface="Calibri"/>
                <a:ea typeface="Calibri"/>
                <a:cs typeface="Calibri"/>
                <a:sym typeface="Calibri"/>
              </a:endParaRPr>
            </a:p>
          </p:txBody>
        </p:sp>
        <p:sp>
          <p:nvSpPr>
            <p:cNvPr id="291" name="Google Shape;291;p13"/>
            <p:cNvSpPr/>
            <p:nvPr/>
          </p:nvSpPr>
          <p:spPr>
            <a:xfrm>
              <a:off x="1932970" y="1350731"/>
              <a:ext cx="1756836" cy="1054101"/>
            </a:xfrm>
            <a:prstGeom prst="rect">
              <a:avLst/>
            </a:prstGeom>
            <a:gradFill>
              <a:gsLst>
                <a:gs pos="0">
                  <a:srgbClr val="C14912"/>
                </a:gs>
                <a:gs pos="34000">
                  <a:srgbClr val="BF4B17"/>
                </a:gs>
                <a:gs pos="70000">
                  <a:srgbClr val="C64B13"/>
                </a:gs>
                <a:gs pos="100000">
                  <a:srgbClr val="C25523"/>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
            <p:cNvSpPr txBox="1"/>
            <p:nvPr/>
          </p:nvSpPr>
          <p:spPr>
            <a:xfrm>
              <a:off x="1932970" y="1350731"/>
              <a:ext cx="1756836" cy="105410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es-SV" sz="1800" u="none" cap="none" strike="noStrike">
                  <a:solidFill>
                    <a:schemeClr val="lt1"/>
                  </a:solidFill>
                  <a:latin typeface="Calibri"/>
                  <a:ea typeface="Calibri"/>
                  <a:cs typeface="Calibri"/>
                  <a:sym typeface="Calibri"/>
                </a:rPr>
                <a:t>Rechazo familiar </a:t>
              </a:r>
              <a:endParaRPr b="0" i="0" sz="1800" u="none" cap="none" strike="noStrike">
                <a:solidFill>
                  <a:schemeClr val="lt1"/>
                </a:solidFill>
                <a:latin typeface="Calibri"/>
                <a:ea typeface="Calibri"/>
                <a:cs typeface="Calibri"/>
                <a:sym typeface="Calibri"/>
              </a:endParaRPr>
            </a:p>
          </p:txBody>
        </p:sp>
        <p:sp>
          <p:nvSpPr>
            <p:cNvPr id="293" name="Google Shape;293;p13"/>
            <p:cNvSpPr/>
            <p:nvPr/>
          </p:nvSpPr>
          <p:spPr>
            <a:xfrm>
              <a:off x="450" y="2580516"/>
              <a:ext cx="1756836" cy="1054101"/>
            </a:xfrm>
            <a:prstGeom prst="rect">
              <a:avLst/>
            </a:prstGeom>
            <a:gradFill>
              <a:gsLst>
                <a:gs pos="0">
                  <a:srgbClr val="C14912"/>
                </a:gs>
                <a:gs pos="34000">
                  <a:srgbClr val="BF4B17"/>
                </a:gs>
                <a:gs pos="70000">
                  <a:srgbClr val="C64B13"/>
                </a:gs>
                <a:gs pos="100000">
                  <a:srgbClr val="C25523"/>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
            <p:cNvSpPr txBox="1"/>
            <p:nvPr/>
          </p:nvSpPr>
          <p:spPr>
            <a:xfrm>
              <a:off x="450" y="2580516"/>
              <a:ext cx="1756836" cy="105410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es-SV" sz="1800" u="none" cap="none" strike="noStrike">
                  <a:solidFill>
                    <a:schemeClr val="lt1"/>
                  </a:solidFill>
                  <a:latin typeface="Calibri"/>
                  <a:ea typeface="Calibri"/>
                  <a:cs typeface="Calibri"/>
                  <a:sym typeface="Calibri"/>
                </a:rPr>
                <a:t>Ocultamiento por temor </a:t>
              </a:r>
              <a:endParaRPr b="0" i="0" sz="1800" u="none" cap="none" strike="noStrike">
                <a:solidFill>
                  <a:schemeClr val="lt1"/>
                </a:solidFill>
                <a:latin typeface="Calibri"/>
                <a:ea typeface="Calibri"/>
                <a:cs typeface="Calibri"/>
                <a:sym typeface="Calibri"/>
              </a:endParaRPr>
            </a:p>
          </p:txBody>
        </p:sp>
        <p:sp>
          <p:nvSpPr>
            <p:cNvPr id="295" name="Google Shape;295;p13"/>
            <p:cNvSpPr/>
            <p:nvPr/>
          </p:nvSpPr>
          <p:spPr>
            <a:xfrm>
              <a:off x="1932970" y="2580516"/>
              <a:ext cx="1756836" cy="1054101"/>
            </a:xfrm>
            <a:prstGeom prst="rect">
              <a:avLst/>
            </a:prstGeom>
            <a:gradFill>
              <a:gsLst>
                <a:gs pos="0">
                  <a:srgbClr val="C14912"/>
                </a:gs>
                <a:gs pos="34000">
                  <a:srgbClr val="BF4B17"/>
                </a:gs>
                <a:gs pos="70000">
                  <a:srgbClr val="C64B13"/>
                </a:gs>
                <a:gs pos="100000">
                  <a:srgbClr val="C25523"/>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
            <p:cNvSpPr txBox="1"/>
            <p:nvPr/>
          </p:nvSpPr>
          <p:spPr>
            <a:xfrm>
              <a:off x="1932970" y="2580516"/>
              <a:ext cx="1756836" cy="105410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es-SV" sz="1800" u="none" cap="none" strike="noStrike">
                  <a:solidFill>
                    <a:schemeClr val="lt1"/>
                  </a:solidFill>
                  <a:latin typeface="Calibri"/>
                  <a:ea typeface="Calibri"/>
                  <a:cs typeface="Calibri"/>
                  <a:sym typeface="Calibri"/>
                </a:rPr>
                <a:t>Inaccesibilidad geográfica en zonas rurales</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s-SV" sz="3200"/>
              <a:t>PAUTAS PARA LA ATENCIÓN INTEGRAL DEL ABORTO EN MENORES DE 15 AÑOS</a:t>
            </a:r>
            <a:endParaRPr/>
          </a:p>
        </p:txBody>
      </p:sp>
      <p:pic>
        <p:nvPicPr>
          <p:cNvPr descr="Clínica en North Las Vegas brinda servicios a bajo costo | El Tiempo Las  Vegas" id="303" name="Google Shape;303;p14"/>
          <p:cNvPicPr preferRelativeResize="0"/>
          <p:nvPr/>
        </p:nvPicPr>
        <p:blipFill rotWithShape="1">
          <a:blip r:embed="rId3">
            <a:alphaModFix/>
          </a:blip>
          <a:srcRect b="0" l="0" r="0" t="0"/>
          <a:stretch/>
        </p:blipFill>
        <p:spPr>
          <a:xfrm>
            <a:off x="468086" y="2057400"/>
            <a:ext cx="3703343" cy="3706585"/>
          </a:xfrm>
          <a:prstGeom prst="rect">
            <a:avLst/>
          </a:prstGeom>
          <a:noFill/>
          <a:ln>
            <a:noFill/>
          </a:ln>
        </p:spPr>
      </p:pic>
      <p:sp>
        <p:nvSpPr>
          <p:cNvPr id="304" name="Google Shape;304;p14"/>
          <p:cNvSpPr txBox="1"/>
          <p:nvPr>
            <p:ph idx="1" type="body"/>
          </p:nvPr>
        </p:nvSpPr>
        <p:spPr>
          <a:xfrm>
            <a:off x="4639733" y="1845734"/>
            <a:ext cx="7084181" cy="4391780"/>
          </a:xfrm>
          <a:prstGeom prst="rect">
            <a:avLst/>
          </a:prstGeom>
          <a:noFill/>
          <a:ln>
            <a:noFill/>
          </a:ln>
        </p:spPr>
        <p:txBody>
          <a:bodyPr anchorCtr="0" anchor="t" bIns="45700" lIns="0" spcFirstLastPara="1" rIns="0" wrap="square" tIns="45700">
            <a:normAutofit lnSpcReduction="10000"/>
          </a:bodyPr>
          <a:lstStyle/>
          <a:p>
            <a:pPr indent="-114300" lvl="0" marL="91440" rtl="0" algn="l">
              <a:lnSpc>
                <a:spcPct val="90000"/>
              </a:lnSpc>
              <a:spcBef>
                <a:spcPts val="0"/>
              </a:spcBef>
              <a:spcAft>
                <a:spcPts val="0"/>
              </a:spcAft>
              <a:buSzPts val="1800"/>
              <a:buFont typeface="Courier New"/>
              <a:buChar char="o"/>
            </a:pPr>
            <a:r>
              <a:rPr lang="es-SV" sz="1800">
                <a:latin typeface="Arial"/>
                <a:ea typeface="Arial"/>
                <a:cs typeface="Arial"/>
                <a:sym typeface="Arial"/>
              </a:rPr>
              <a:t>Su primer contacto con examen genital /ginecológico </a:t>
            </a:r>
            <a:endParaRPr/>
          </a:p>
          <a:p>
            <a:pPr indent="-114300" lvl="0" marL="91440" rtl="0" algn="l">
              <a:lnSpc>
                <a:spcPct val="90000"/>
              </a:lnSpc>
              <a:spcBef>
                <a:spcPts val="1400"/>
              </a:spcBef>
              <a:spcAft>
                <a:spcPts val="0"/>
              </a:spcAft>
              <a:buSzPts val="1800"/>
              <a:buFont typeface="Courier New"/>
              <a:buChar char="o"/>
            </a:pPr>
            <a:r>
              <a:rPr lang="es-SV" sz="1800">
                <a:latin typeface="Arial"/>
                <a:ea typeface="Arial"/>
                <a:cs typeface="Arial"/>
                <a:sym typeface="Arial"/>
              </a:rPr>
              <a:t>Las niñas y adolescentes suelen reportar mayor dolor durante el aborto</a:t>
            </a:r>
            <a:endParaRPr/>
          </a:p>
          <a:p>
            <a:pPr indent="-114300" lvl="0" marL="91440" rtl="0" algn="l">
              <a:lnSpc>
                <a:spcPct val="90000"/>
              </a:lnSpc>
              <a:spcBef>
                <a:spcPts val="1400"/>
              </a:spcBef>
              <a:spcAft>
                <a:spcPts val="0"/>
              </a:spcAft>
              <a:buSzPts val="1800"/>
              <a:buFont typeface="Courier New"/>
              <a:buChar char="o"/>
            </a:pPr>
            <a:r>
              <a:rPr lang="es-SV" sz="1800">
                <a:latin typeface="Arial"/>
                <a:ea typeface="Arial"/>
                <a:cs typeface="Arial"/>
                <a:sym typeface="Arial"/>
              </a:rPr>
              <a:t>Conceder tiempo adicional </a:t>
            </a:r>
            <a:endParaRPr/>
          </a:p>
          <a:p>
            <a:pPr indent="-114300" lvl="0" marL="91440" rtl="0" algn="l">
              <a:lnSpc>
                <a:spcPct val="90000"/>
              </a:lnSpc>
              <a:spcBef>
                <a:spcPts val="1400"/>
              </a:spcBef>
              <a:spcAft>
                <a:spcPts val="0"/>
              </a:spcAft>
              <a:buSzPts val="1800"/>
              <a:buFont typeface="Courier New"/>
              <a:buChar char="o"/>
            </a:pPr>
            <a:r>
              <a:rPr lang="es-SV" sz="1800">
                <a:latin typeface="Arial"/>
                <a:ea typeface="Arial"/>
                <a:cs typeface="Arial"/>
                <a:sym typeface="Arial"/>
              </a:rPr>
              <a:t>Tratar de reducir sus temores y respetar las diferentes circunstancias que están enfrentando</a:t>
            </a:r>
            <a:endParaRPr/>
          </a:p>
          <a:p>
            <a:pPr indent="-114300" lvl="0" marL="91440" rtl="0" algn="l">
              <a:lnSpc>
                <a:spcPct val="90000"/>
              </a:lnSpc>
              <a:spcBef>
                <a:spcPts val="1400"/>
              </a:spcBef>
              <a:spcAft>
                <a:spcPts val="0"/>
              </a:spcAft>
              <a:buSzPts val="1800"/>
              <a:buFont typeface="Courier New"/>
              <a:buChar char="o"/>
            </a:pPr>
            <a:r>
              <a:rPr lang="es-SV" sz="1800">
                <a:latin typeface="Arial"/>
                <a:ea typeface="Arial"/>
                <a:cs typeface="Arial"/>
                <a:sym typeface="Arial"/>
              </a:rPr>
              <a:t>Deberá asegurarse de que la decisión sea completamente suya; se debe poner atención al lenguaje que puede indicar la influencia de otras personas, tales como “mi madre cree que...” o “la persona que me atendió primero me dijo que...”</a:t>
            </a:r>
            <a:endParaRPr/>
          </a:p>
          <a:p>
            <a:pPr indent="-2539" lvl="0" marL="91440" rtl="0" algn="l">
              <a:lnSpc>
                <a:spcPct val="90000"/>
              </a:lnSpc>
              <a:spcBef>
                <a:spcPts val="1400"/>
              </a:spcBef>
              <a:spcAft>
                <a:spcPts val="0"/>
              </a:spcAft>
              <a:buSzPts val="1400"/>
              <a:buNone/>
            </a:pPr>
            <a:r>
              <a:t/>
            </a:r>
            <a:endParaRPr sz="1400"/>
          </a:p>
          <a:p>
            <a:pPr indent="-2539" lvl="0" marL="91440" rtl="0" algn="l">
              <a:lnSpc>
                <a:spcPct val="90000"/>
              </a:lnSpc>
              <a:spcBef>
                <a:spcPts val="1400"/>
              </a:spcBef>
              <a:spcAft>
                <a:spcPts val="0"/>
              </a:spcAft>
              <a:buSzPts val="1400"/>
              <a:buNone/>
            </a:pPr>
            <a:r>
              <a:t/>
            </a:r>
            <a:endParaRPr sz="1400"/>
          </a:p>
          <a:p>
            <a:pPr indent="-91440" lvl="0" marL="91440" rtl="0" algn="l">
              <a:lnSpc>
                <a:spcPct val="90000"/>
              </a:lnSpc>
              <a:spcBef>
                <a:spcPts val="1400"/>
              </a:spcBef>
              <a:spcAft>
                <a:spcPts val="0"/>
              </a:spcAft>
              <a:buSzPts val="1400"/>
              <a:buChar char=" "/>
            </a:pPr>
            <a:r>
              <a:rPr lang="es-SV" sz="1400"/>
              <a:t>“Cuidado de aborto seguro para mujeres jóvenes: revisión de la orientación nacional de atención integral del aborto y servicios amigables con los jóvenesm”Ipas 2016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15"/>
          <p:cNvSpPr/>
          <p:nvPr/>
        </p:nvSpPr>
        <p:spPr>
          <a:xfrm>
            <a:off x="0" y="0"/>
            <a:ext cx="121863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1" name="Google Shape;311;p15"/>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5"/>
          <p:cNvSpPr txBox="1"/>
          <p:nvPr>
            <p:ph idx="1" type="body"/>
          </p:nvPr>
        </p:nvSpPr>
        <p:spPr>
          <a:xfrm>
            <a:off x="259952" y="640080"/>
            <a:ext cx="3662839" cy="5349239"/>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3200"/>
              <a:buNone/>
            </a:pPr>
            <a:r>
              <a:rPr lang="es-SV" sz="3200">
                <a:solidFill>
                  <a:srgbClr val="FFFFFF"/>
                </a:solidFill>
              </a:rPr>
              <a:t>Previo al examen </a:t>
            </a:r>
            <a:endParaRPr/>
          </a:p>
          <a:p>
            <a:pPr indent="0" lvl="0" marL="0" rtl="0" algn="l">
              <a:lnSpc>
                <a:spcPct val="90000"/>
              </a:lnSpc>
              <a:spcBef>
                <a:spcPts val="1400"/>
              </a:spcBef>
              <a:spcAft>
                <a:spcPts val="0"/>
              </a:spcAft>
              <a:buSzPts val="3200"/>
              <a:buNone/>
            </a:pPr>
            <a:r>
              <a:rPr lang="es-SV" sz="3200">
                <a:solidFill>
                  <a:srgbClr val="FFFFFF"/>
                </a:solidFill>
              </a:rPr>
              <a:t>Durante el examen</a:t>
            </a:r>
            <a:endParaRPr/>
          </a:p>
          <a:p>
            <a:pPr indent="0" lvl="0" marL="0" rtl="0" algn="l">
              <a:lnSpc>
                <a:spcPct val="90000"/>
              </a:lnSpc>
              <a:spcBef>
                <a:spcPts val="1400"/>
              </a:spcBef>
              <a:spcAft>
                <a:spcPts val="0"/>
              </a:spcAft>
              <a:buSzPts val="2000"/>
              <a:buNone/>
            </a:pPr>
            <a:r>
              <a:rPr lang="es-SV" sz="2000">
                <a:solidFill>
                  <a:srgbClr val="FFFFFF"/>
                </a:solidFill>
              </a:rPr>
              <a:t>Evaluación del desarrollo sexual </a:t>
            </a:r>
            <a:endParaRPr/>
          </a:p>
          <a:p>
            <a:pPr indent="0" lvl="2" marL="384048" rtl="0" algn="l">
              <a:lnSpc>
                <a:spcPct val="90000"/>
              </a:lnSpc>
              <a:spcBef>
                <a:spcPts val="400"/>
              </a:spcBef>
              <a:spcAft>
                <a:spcPts val="0"/>
              </a:spcAft>
              <a:buSzPts val="1500"/>
              <a:buNone/>
            </a:pPr>
            <a:r>
              <a:rPr lang="es-SV" sz="1500">
                <a:solidFill>
                  <a:srgbClr val="FFFFFF"/>
                </a:solidFill>
              </a:rPr>
              <a:t>En algunos casos de embarazos en menores de 15 años, los cambios en el desarrollo sexual secundario pueden estar más avanzados en comparación a su edad cronológica, incluso pueden llegar a una pubertad precoz (antes de los 8 años)</a:t>
            </a:r>
            <a:endParaRPr/>
          </a:p>
          <a:p>
            <a:pPr indent="0" lvl="2" marL="384048" rtl="0" algn="l">
              <a:lnSpc>
                <a:spcPct val="90000"/>
              </a:lnSpc>
              <a:spcBef>
                <a:spcPts val="600"/>
              </a:spcBef>
              <a:spcAft>
                <a:spcPts val="0"/>
              </a:spcAft>
              <a:buSzPts val="1500"/>
              <a:buNone/>
            </a:pPr>
            <a:r>
              <a:t/>
            </a:r>
            <a:endParaRPr sz="1500">
              <a:solidFill>
                <a:srgbClr val="FFFFFF"/>
              </a:solidFill>
            </a:endParaRPr>
          </a:p>
        </p:txBody>
      </p:sp>
      <p:sp>
        <p:nvSpPr>
          <p:cNvPr id="313" name="Google Shape;313;p15"/>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Diagram&#10;&#10;Description automatically generated" id="314" name="Google Shape;314;p15"/>
          <p:cNvPicPr preferRelativeResize="0"/>
          <p:nvPr/>
        </p:nvPicPr>
        <p:blipFill rotWithShape="1">
          <a:blip r:embed="rId3">
            <a:alphaModFix/>
          </a:blip>
          <a:srcRect b="-3" l="0" r="2776" t="0"/>
          <a:stretch/>
        </p:blipFill>
        <p:spPr>
          <a:xfrm>
            <a:off x="4742017" y="640080"/>
            <a:ext cx="6798082" cy="55778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p16"/>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1" name="Google Shape;321;p16"/>
          <p:cNvSpPr txBox="1"/>
          <p:nvPr>
            <p:ph type="title"/>
          </p:nvPr>
        </p:nvSpPr>
        <p:spPr>
          <a:xfrm>
            <a:off x="4974771" y="634946"/>
            <a:ext cx="6574972"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s-SV"/>
              <a:t>En los casos que se requiera examen vaginal </a:t>
            </a:r>
            <a:endParaRPr/>
          </a:p>
        </p:txBody>
      </p:sp>
      <p:pic>
        <p:nvPicPr>
          <p:cNvPr descr="Graphical user interface, application&#10;&#10;Description automatically generated" id="322" name="Google Shape;322;p16"/>
          <p:cNvPicPr preferRelativeResize="0"/>
          <p:nvPr/>
        </p:nvPicPr>
        <p:blipFill rotWithShape="1">
          <a:blip r:embed="rId3">
            <a:alphaModFix/>
          </a:blip>
          <a:srcRect b="5045" l="30392" r="35254" t="27980"/>
          <a:stretch/>
        </p:blipFill>
        <p:spPr>
          <a:xfrm>
            <a:off x="633999" y="1210607"/>
            <a:ext cx="4001315" cy="4173353"/>
          </a:xfrm>
          <a:prstGeom prst="rect">
            <a:avLst/>
          </a:prstGeom>
          <a:noFill/>
          <a:ln>
            <a:noFill/>
          </a:ln>
        </p:spPr>
      </p:pic>
      <p:cxnSp>
        <p:nvCxnSpPr>
          <p:cNvPr id="323" name="Google Shape;323;p16"/>
          <p:cNvCxnSpPr/>
          <p:nvPr/>
        </p:nvCxnSpPr>
        <p:spPr>
          <a:xfrm>
            <a:off x="4974770" y="2086188"/>
            <a:ext cx="6089768"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324" name="Google Shape;324;p16"/>
          <p:cNvSpPr txBox="1"/>
          <p:nvPr>
            <p:ph idx="1" type="body"/>
          </p:nvPr>
        </p:nvSpPr>
        <p:spPr>
          <a:xfrm>
            <a:off x="4974769" y="2198914"/>
            <a:ext cx="6574973" cy="3670180"/>
          </a:xfrm>
          <a:prstGeom prst="rect">
            <a:avLst/>
          </a:prstGeom>
          <a:noFill/>
          <a:ln>
            <a:noFill/>
          </a:ln>
        </p:spPr>
        <p:txBody>
          <a:bodyPr anchorCtr="0" anchor="t" bIns="45700" lIns="0" spcFirstLastPara="1" rIns="0" wrap="square" tIns="45700">
            <a:normAutofit lnSpcReduction="10000"/>
          </a:bodyPr>
          <a:lstStyle/>
          <a:p>
            <a:pPr indent="-101600" lvl="0" marL="91440" rtl="0" algn="l">
              <a:lnSpc>
                <a:spcPct val="90000"/>
              </a:lnSpc>
              <a:spcBef>
                <a:spcPts val="0"/>
              </a:spcBef>
              <a:spcAft>
                <a:spcPts val="0"/>
              </a:spcAft>
              <a:buSzPts val="1600"/>
              <a:buFont typeface="Arial"/>
              <a:buChar char="•"/>
            </a:pPr>
            <a:r>
              <a:rPr lang="es-SV" sz="1600"/>
              <a:t>Se puede insertar un solo dedo a lo largo de la pared vaginal posterior para localizar el cuello uterino. </a:t>
            </a:r>
            <a:endParaRPr/>
          </a:p>
          <a:p>
            <a:pPr indent="-101600" lvl="0" marL="91440" rtl="0" algn="l">
              <a:lnSpc>
                <a:spcPct val="90000"/>
              </a:lnSpc>
              <a:spcBef>
                <a:spcPts val="1400"/>
              </a:spcBef>
              <a:spcAft>
                <a:spcPts val="0"/>
              </a:spcAft>
              <a:buSzPts val="1600"/>
              <a:buFont typeface="Arial"/>
              <a:buChar char="•"/>
            </a:pPr>
            <a:r>
              <a:rPr lang="es-SV" sz="1600"/>
              <a:t>De estar indicado, las pruebas de Papanicolaou se obtienen girando la paleta Papanicolaou 360° para tomar muestras de todo el exocérvix, y se utiliza un citocepillo para recoger una muestra endocervical. </a:t>
            </a:r>
            <a:endParaRPr/>
          </a:p>
          <a:p>
            <a:pPr indent="0" lvl="0" marL="91440" rtl="0" algn="l">
              <a:lnSpc>
                <a:spcPct val="90000"/>
              </a:lnSpc>
              <a:spcBef>
                <a:spcPts val="1400"/>
              </a:spcBef>
              <a:spcAft>
                <a:spcPts val="0"/>
              </a:spcAft>
              <a:buSzPts val="1600"/>
              <a:buFont typeface="Arial"/>
              <a:buNone/>
            </a:pPr>
            <a:r>
              <a:t/>
            </a:r>
            <a:endParaRPr sz="1600"/>
          </a:p>
          <a:p>
            <a:pPr indent="-91440" lvl="0" marL="91440" rtl="0" algn="l">
              <a:lnSpc>
                <a:spcPct val="90000"/>
              </a:lnSpc>
              <a:spcBef>
                <a:spcPts val="1400"/>
              </a:spcBef>
              <a:spcAft>
                <a:spcPts val="0"/>
              </a:spcAft>
              <a:buSzPts val="1400"/>
              <a:buFont typeface="Arial"/>
              <a:buChar char="•"/>
            </a:pPr>
            <a:r>
              <a:rPr lang="es-SV" sz="1400"/>
              <a:t>El examen bimanual incluye la inserción de 1 o 2 dedos en la vagina con un lubricante a base de agua en la mano enguantada para evaluar la consistencia cervical y la sensibilidad al movimiento, el tamaño y la sensibilidad del útero y el dolor o las masas anexiales</a:t>
            </a:r>
            <a:endParaRPr/>
          </a:p>
          <a:p>
            <a:pPr indent="-2539" lvl="0" marL="91440" rtl="0" algn="l">
              <a:lnSpc>
                <a:spcPct val="90000"/>
              </a:lnSpc>
              <a:spcBef>
                <a:spcPts val="1400"/>
              </a:spcBef>
              <a:spcAft>
                <a:spcPts val="0"/>
              </a:spcAft>
              <a:buSzPts val="1400"/>
              <a:buFont typeface="Arial"/>
              <a:buNone/>
            </a:pPr>
            <a:r>
              <a:t/>
            </a:r>
            <a:endParaRPr sz="1400"/>
          </a:p>
          <a:p>
            <a:pPr indent="0" lvl="0" marL="0" rtl="0" algn="l">
              <a:lnSpc>
                <a:spcPct val="90000"/>
              </a:lnSpc>
              <a:spcBef>
                <a:spcPts val="1400"/>
              </a:spcBef>
              <a:spcAft>
                <a:spcPts val="0"/>
              </a:spcAft>
              <a:buSzPts val="1600"/>
              <a:buNone/>
            </a:pPr>
            <a:r>
              <a:rPr lang="es-SV" sz="1600"/>
              <a:t>*El examen puede ser necesario  en caso de que se decida hacer un aborto mediante aspiración manual endouterina.</a:t>
            </a:r>
            <a:endParaRPr/>
          </a:p>
        </p:txBody>
      </p:sp>
      <p:sp>
        <p:nvSpPr>
          <p:cNvPr id="325" name="Google Shape;325;p16"/>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6"/>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sp>
        <p:nvSpPr>
          <p:cNvPr id="332" name="Google Shape;332;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es-SV" sz="4400"/>
              <a:t>Seguridad del aborto en menores de 15 años </a:t>
            </a:r>
            <a:endParaRPr/>
          </a:p>
        </p:txBody>
      </p:sp>
      <p:pic>
        <p:nvPicPr>
          <p:cNvPr descr="Medical Abortion Services | Choices Women's Medical CenterChoices Women's  Medical Center" id="333" name="Google Shape;333;p17"/>
          <p:cNvPicPr preferRelativeResize="0"/>
          <p:nvPr/>
        </p:nvPicPr>
        <p:blipFill rotWithShape="1">
          <a:blip r:embed="rId3">
            <a:alphaModFix/>
          </a:blip>
          <a:srcRect b="-3" l="21923" r="14384" t="0"/>
          <a:stretch/>
        </p:blipFill>
        <p:spPr>
          <a:xfrm>
            <a:off x="1076432" y="1916318"/>
            <a:ext cx="3094997" cy="3471012"/>
          </a:xfrm>
          <a:prstGeom prst="rect">
            <a:avLst/>
          </a:prstGeom>
          <a:noFill/>
          <a:ln>
            <a:noFill/>
          </a:ln>
        </p:spPr>
      </p:pic>
      <p:grpSp>
        <p:nvGrpSpPr>
          <p:cNvPr id="334" name="Google Shape;334;p17"/>
          <p:cNvGrpSpPr/>
          <p:nvPr/>
        </p:nvGrpSpPr>
        <p:grpSpPr>
          <a:xfrm>
            <a:off x="4650550" y="1847269"/>
            <a:ext cx="6494311" cy="4020288"/>
            <a:chOff x="10817" y="1535"/>
            <a:chExt cx="6494311" cy="4020288"/>
          </a:xfrm>
        </p:grpSpPr>
        <p:sp>
          <p:nvSpPr>
            <p:cNvPr id="335" name="Google Shape;335;p17"/>
            <p:cNvSpPr/>
            <p:nvPr/>
          </p:nvSpPr>
          <p:spPr>
            <a:xfrm>
              <a:off x="10817" y="1535"/>
              <a:ext cx="3092529" cy="1855517"/>
            </a:xfrm>
            <a:prstGeom prst="rect">
              <a:avLst/>
            </a:prstGeom>
            <a:solidFill>
              <a:srgbClr val="BB582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txBox="1"/>
            <p:nvPr/>
          </p:nvSpPr>
          <p:spPr>
            <a:xfrm>
              <a:off x="10817" y="1535"/>
              <a:ext cx="3092529" cy="185551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es-SV" sz="1600" u="none" cap="none" strike="noStrike">
                  <a:solidFill>
                    <a:schemeClr val="lt1"/>
                  </a:solidFill>
                  <a:latin typeface="Calibri"/>
                  <a:ea typeface="Calibri"/>
                  <a:cs typeface="Calibri"/>
                  <a:sym typeface="Calibri"/>
                </a:rPr>
                <a:t>En cuanto a la inseguridad del aborto para las adolescentes, se considera un mito en la actualidad</a:t>
              </a:r>
              <a:endParaRPr b="0" i="0" sz="1600" u="none" cap="none" strike="noStrike">
                <a:solidFill>
                  <a:schemeClr val="lt1"/>
                </a:solidFill>
                <a:latin typeface="Calibri"/>
                <a:ea typeface="Calibri"/>
                <a:cs typeface="Calibri"/>
                <a:sym typeface="Calibri"/>
              </a:endParaRPr>
            </a:p>
          </p:txBody>
        </p:sp>
        <p:sp>
          <p:nvSpPr>
            <p:cNvPr id="337" name="Google Shape;337;p17"/>
            <p:cNvSpPr/>
            <p:nvPr/>
          </p:nvSpPr>
          <p:spPr>
            <a:xfrm>
              <a:off x="3412599" y="1535"/>
              <a:ext cx="3092529" cy="1855517"/>
            </a:xfrm>
            <a:prstGeom prst="rect">
              <a:avLst/>
            </a:prstGeom>
            <a:solidFill>
              <a:srgbClr val="BB582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txBox="1"/>
            <p:nvPr/>
          </p:nvSpPr>
          <p:spPr>
            <a:xfrm>
              <a:off x="3412599" y="1535"/>
              <a:ext cx="3092529" cy="185551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es-SV" sz="1600" u="none" cap="none" strike="noStrike">
                  <a:solidFill>
                    <a:schemeClr val="lt1"/>
                  </a:solidFill>
                  <a:latin typeface="Calibri"/>
                  <a:ea typeface="Calibri"/>
                  <a:cs typeface="Calibri"/>
                  <a:sym typeface="Calibri"/>
                </a:rPr>
                <a:t>Si el aborto seguro se lleva a cabo durante el primer trimestre, las adolescentes suelen  incluso tener menos complicaciones que las mujeres adultas</a:t>
              </a:r>
              <a:endParaRPr b="0" i="0" sz="1600" u="none" cap="none" strike="noStrike">
                <a:solidFill>
                  <a:schemeClr val="lt1"/>
                </a:solidFill>
                <a:latin typeface="Calibri"/>
                <a:ea typeface="Calibri"/>
                <a:cs typeface="Calibri"/>
                <a:sym typeface="Calibri"/>
              </a:endParaRPr>
            </a:p>
          </p:txBody>
        </p:sp>
        <p:sp>
          <p:nvSpPr>
            <p:cNvPr id="339" name="Google Shape;339;p17"/>
            <p:cNvSpPr/>
            <p:nvPr/>
          </p:nvSpPr>
          <p:spPr>
            <a:xfrm>
              <a:off x="10817" y="2166306"/>
              <a:ext cx="3092529" cy="1855517"/>
            </a:xfrm>
            <a:prstGeom prst="rect">
              <a:avLst/>
            </a:prstGeom>
            <a:solidFill>
              <a:srgbClr val="BB582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txBox="1"/>
            <p:nvPr/>
          </p:nvSpPr>
          <p:spPr>
            <a:xfrm>
              <a:off x="10817" y="2166306"/>
              <a:ext cx="3092529" cy="185551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es-SV" sz="1600" u="none" cap="none" strike="noStrike">
                  <a:solidFill>
                    <a:schemeClr val="lt1"/>
                  </a:solidFill>
                  <a:latin typeface="Calibri"/>
                  <a:ea typeface="Calibri"/>
                  <a:cs typeface="Calibri"/>
                  <a:sym typeface="Calibri"/>
                </a:rPr>
                <a:t>La tasa de mortalidad asociada al embarazo entre las mujeres que dieron a luz a neonatos vivos es  de 8,8 muertes por cada 100.000 nacidos vivos ;  </a:t>
              </a:r>
              <a:r>
                <a:rPr b="1" i="0" lang="es-SV" sz="1600" u="none" cap="none" strike="noStrike">
                  <a:solidFill>
                    <a:schemeClr val="lt1"/>
                  </a:solidFill>
                  <a:latin typeface="Calibri"/>
                  <a:ea typeface="Calibri"/>
                  <a:cs typeface="Calibri"/>
                  <a:sym typeface="Calibri"/>
                </a:rPr>
                <a:t>para menores de 15 anos seria cerca 27 x 100,000 nv </a:t>
              </a:r>
              <a:endParaRPr b="0" i="0" sz="1600" u="none" cap="none" strike="noStrike">
                <a:solidFill>
                  <a:schemeClr val="lt1"/>
                </a:solidFill>
                <a:latin typeface="Calibri"/>
                <a:ea typeface="Calibri"/>
                <a:cs typeface="Calibri"/>
                <a:sym typeface="Calibri"/>
              </a:endParaRPr>
            </a:p>
          </p:txBody>
        </p:sp>
        <p:sp>
          <p:nvSpPr>
            <p:cNvPr id="341" name="Google Shape;341;p17"/>
            <p:cNvSpPr/>
            <p:nvPr/>
          </p:nvSpPr>
          <p:spPr>
            <a:xfrm>
              <a:off x="3412599" y="2166306"/>
              <a:ext cx="3092529" cy="1855517"/>
            </a:xfrm>
            <a:prstGeom prst="rect">
              <a:avLst/>
            </a:prstGeom>
            <a:solidFill>
              <a:srgbClr val="BB582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txBox="1"/>
            <p:nvPr/>
          </p:nvSpPr>
          <p:spPr>
            <a:xfrm>
              <a:off x="3412599" y="2166306"/>
              <a:ext cx="3092529" cy="185551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es-SV" sz="1600" u="none" cap="none" strike="noStrike">
                  <a:solidFill>
                    <a:schemeClr val="lt1"/>
                  </a:solidFill>
                  <a:latin typeface="Calibri"/>
                  <a:ea typeface="Calibri"/>
                  <a:cs typeface="Calibri"/>
                  <a:sym typeface="Calibri"/>
                </a:rPr>
                <a:t>La tasa de mortalidad relacionada con el aborto inducido es de 0,6 muertes por cada 100.000 abortos.</a:t>
              </a:r>
              <a:endParaRPr/>
            </a:p>
            <a:p>
              <a:pPr indent="0" lvl="0" marL="0" marR="0" rtl="0" algn="ctr">
                <a:lnSpc>
                  <a:spcPct val="90000"/>
                </a:lnSpc>
                <a:spcBef>
                  <a:spcPts val="560"/>
                </a:spcBef>
                <a:spcAft>
                  <a:spcPts val="0"/>
                </a:spcAft>
                <a:buClr>
                  <a:schemeClr val="lt1"/>
                </a:buClr>
                <a:buSzPts val="1600"/>
                <a:buFont typeface="Calibri"/>
                <a:buNone/>
              </a:pPr>
              <a:br>
                <a:rPr b="0" i="0" lang="es-SV" sz="1600" u="none" cap="none" strike="noStrike">
                  <a:solidFill>
                    <a:schemeClr val="lt1"/>
                  </a:solidFill>
                  <a:latin typeface="Calibri"/>
                  <a:ea typeface="Calibri"/>
                  <a:cs typeface="Calibri"/>
                  <a:sym typeface="Calibri"/>
                </a:rPr>
              </a:br>
              <a:r>
                <a:rPr b="0" i="0" lang="es-SV" sz="1600" u="none" cap="none" strike="noStrike">
                  <a:solidFill>
                    <a:schemeClr val="lt1"/>
                  </a:solidFill>
                  <a:latin typeface="Calibri"/>
                  <a:ea typeface="Calibri"/>
                  <a:cs typeface="Calibri"/>
                  <a:sym typeface="Calibri"/>
                </a:rPr>
                <a:t>El riesgo de muerte asociado con el parto es aproximadamente 14 veces mayor que el del aborto</a:t>
              </a:r>
              <a:endParaRPr b="0" i="0" sz="1600" u="none" cap="none" strike="noStrike">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18"/>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8" name="Google Shape;348;p18"/>
          <p:cNvSpPr txBox="1"/>
          <p:nvPr>
            <p:ph type="title"/>
          </p:nvPr>
        </p:nvSpPr>
        <p:spPr>
          <a:xfrm>
            <a:off x="7859485" y="634946"/>
            <a:ext cx="3690257"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es-SV" sz="2600"/>
              <a:t>S E G U R I D A D  D E L  </a:t>
            </a:r>
            <a:br>
              <a:rPr lang="es-SV" sz="2600"/>
            </a:br>
            <a:r>
              <a:rPr lang="es-SV" sz="2600"/>
              <a:t>A B O R T O  C O N            </a:t>
            </a:r>
            <a:br>
              <a:rPr lang="es-SV" sz="2600"/>
            </a:br>
            <a:r>
              <a:rPr lang="es-SV" sz="2600"/>
              <a:t>M E D I C A M E N T O S  E N  </a:t>
            </a:r>
            <a:br>
              <a:rPr lang="es-SV" sz="2600"/>
            </a:br>
            <a:r>
              <a:rPr lang="es-SV" sz="2600"/>
              <a:t>M E N O R E S  D E    1 5 A Ñ O S</a:t>
            </a:r>
            <a:endParaRPr sz="2600"/>
          </a:p>
        </p:txBody>
      </p:sp>
      <p:pic>
        <p:nvPicPr>
          <p:cNvPr descr="Table&#10;&#10;Description automatically generated" id="349" name="Google Shape;349;p18"/>
          <p:cNvPicPr preferRelativeResize="0"/>
          <p:nvPr/>
        </p:nvPicPr>
        <p:blipFill rotWithShape="1">
          <a:blip r:embed="rId3">
            <a:alphaModFix/>
          </a:blip>
          <a:srcRect b="0" l="0" r="0" t="0"/>
          <a:stretch/>
        </p:blipFill>
        <p:spPr>
          <a:xfrm>
            <a:off x="633999" y="1731278"/>
            <a:ext cx="6909801" cy="3132012"/>
          </a:xfrm>
          <a:prstGeom prst="rect">
            <a:avLst/>
          </a:prstGeom>
          <a:noFill/>
          <a:ln>
            <a:noFill/>
          </a:ln>
        </p:spPr>
      </p:pic>
      <p:cxnSp>
        <p:nvCxnSpPr>
          <p:cNvPr id="350" name="Google Shape;350;p18"/>
          <p:cNvCxnSpPr/>
          <p:nvPr/>
        </p:nvCxnSpPr>
        <p:spPr>
          <a:xfrm>
            <a:off x="7892143" y="2085703"/>
            <a:ext cx="3566160"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351" name="Google Shape;351;p18"/>
          <p:cNvSpPr txBox="1"/>
          <p:nvPr>
            <p:ph idx="1" type="body"/>
          </p:nvPr>
        </p:nvSpPr>
        <p:spPr>
          <a:xfrm>
            <a:off x="7859485" y="2198914"/>
            <a:ext cx="3690257" cy="3670180"/>
          </a:xfrm>
          <a:prstGeom prst="rect">
            <a:avLst/>
          </a:prstGeom>
          <a:noFill/>
          <a:ln>
            <a:noFill/>
          </a:ln>
        </p:spPr>
        <p:txBody>
          <a:bodyPr anchorCtr="0" anchor="t" bIns="45700" lIns="0" spcFirstLastPara="1" rIns="0" wrap="square" tIns="45700">
            <a:normAutofit/>
          </a:bodyPr>
          <a:lstStyle/>
          <a:p>
            <a:pPr indent="-107950" lvl="0" marL="91440" rtl="0" algn="l">
              <a:lnSpc>
                <a:spcPct val="90000"/>
              </a:lnSpc>
              <a:spcBef>
                <a:spcPts val="0"/>
              </a:spcBef>
              <a:spcAft>
                <a:spcPts val="0"/>
              </a:spcAft>
              <a:buSzPts val="1700"/>
              <a:buChar char=" "/>
            </a:pPr>
            <a:r>
              <a:rPr lang="es-SV" sz="1700"/>
              <a:t>A pesar de que existe diferencia con el peso promedio de una mujer adulta , los ensayos clínicos y estudios de cohorte han demostrado que dosis convencionales de mifepristona y misoprostol, en menores de 15 años, presentan las mismas o incluso mayores tasas de eficacia en comparación con mujeres con mayor peso </a:t>
            </a:r>
            <a:endParaRPr/>
          </a:p>
          <a:p>
            <a:pPr indent="-107950" lvl="0" marL="91440" rtl="0" algn="l">
              <a:lnSpc>
                <a:spcPct val="90000"/>
              </a:lnSpc>
              <a:spcBef>
                <a:spcPts val="1400"/>
              </a:spcBef>
              <a:spcAft>
                <a:spcPts val="0"/>
              </a:spcAft>
              <a:buSzPts val="1700"/>
              <a:buChar char=" "/>
            </a:pPr>
            <a:r>
              <a:rPr lang="es-SV" sz="1700"/>
              <a:t>Haimov-Kochman, Arbel, Sciaky-Tamir, Brzezinski, Laufer y Yagel, 2007)</a:t>
            </a:r>
            <a:endParaRPr/>
          </a:p>
        </p:txBody>
      </p:sp>
      <p:sp>
        <p:nvSpPr>
          <p:cNvPr id="352" name="Google Shape;352;p18"/>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p19"/>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0" name="Google Shape;360;p19"/>
          <p:cNvSpPr txBox="1"/>
          <p:nvPr>
            <p:ph type="title"/>
          </p:nvPr>
        </p:nvSpPr>
        <p:spPr>
          <a:xfrm>
            <a:off x="6728459" y="634946"/>
            <a:ext cx="4821283"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t/>
            </a:r>
            <a:endParaRPr/>
          </a:p>
        </p:txBody>
      </p:sp>
      <p:sp>
        <p:nvSpPr>
          <p:cNvPr id="361" name="Google Shape;361;p19"/>
          <p:cNvSpPr/>
          <p:nvPr/>
        </p:nvSpPr>
        <p:spPr>
          <a:xfrm>
            <a:off x="321733" y="321733"/>
            <a:ext cx="3057906" cy="3408237"/>
          </a:xfrm>
          <a:prstGeom prst="rect">
            <a:avLst/>
          </a:prstGeom>
          <a:solidFill>
            <a:srgbClr val="FFFFFF"/>
          </a:solid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62" name="Google Shape;362;p19"/>
          <p:cNvPicPr preferRelativeResize="0"/>
          <p:nvPr/>
        </p:nvPicPr>
        <p:blipFill rotWithShape="1">
          <a:blip r:embed="rId3">
            <a:alphaModFix/>
          </a:blip>
          <a:srcRect b="5203" l="50735" r="10690" t="1"/>
          <a:stretch/>
        </p:blipFill>
        <p:spPr>
          <a:xfrm>
            <a:off x="458336" y="1212897"/>
            <a:ext cx="2784700" cy="1625909"/>
          </a:xfrm>
          <a:prstGeom prst="rect">
            <a:avLst/>
          </a:prstGeom>
          <a:noFill/>
          <a:ln>
            <a:noFill/>
          </a:ln>
        </p:spPr>
      </p:pic>
      <p:sp>
        <p:nvSpPr>
          <p:cNvPr id="363" name="Google Shape;363;p19"/>
          <p:cNvSpPr/>
          <p:nvPr/>
        </p:nvSpPr>
        <p:spPr>
          <a:xfrm>
            <a:off x="3512061" y="321733"/>
            <a:ext cx="2583939" cy="19552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364" name="Google Shape;364;p19"/>
          <p:cNvCxnSpPr/>
          <p:nvPr/>
        </p:nvCxnSpPr>
        <p:spPr>
          <a:xfrm>
            <a:off x="6840096" y="2085703"/>
            <a:ext cx="4114800"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365" name="Google Shape;365;p19"/>
          <p:cNvSpPr/>
          <p:nvPr/>
        </p:nvSpPr>
        <p:spPr>
          <a:xfrm>
            <a:off x="321733" y="3879167"/>
            <a:ext cx="3057906" cy="2135564"/>
          </a:xfrm>
          <a:prstGeom prst="rect">
            <a:avLst/>
          </a:prstGeom>
          <a:solidFill>
            <a:srgbClr val="ACC8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6" name="Google Shape;366;p19"/>
          <p:cNvSpPr/>
          <p:nvPr/>
        </p:nvSpPr>
        <p:spPr>
          <a:xfrm>
            <a:off x="3528588" y="2451014"/>
            <a:ext cx="2567411" cy="3532765"/>
          </a:xfrm>
          <a:prstGeom prst="rect">
            <a:avLst/>
          </a:prstGeom>
          <a:solidFill>
            <a:srgbClr val="FFFFFF"/>
          </a:solid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isoprostol, el cuestionado fármaco que salva la vida de las mujeres" id="367" name="Google Shape;367;p19"/>
          <p:cNvPicPr preferRelativeResize="0"/>
          <p:nvPr/>
        </p:nvPicPr>
        <p:blipFill rotWithShape="1">
          <a:blip r:embed="rId4">
            <a:alphaModFix/>
          </a:blip>
          <a:srcRect b="1" l="2215" r="6558" t="0"/>
          <a:stretch/>
        </p:blipFill>
        <p:spPr>
          <a:xfrm>
            <a:off x="3664752" y="3510618"/>
            <a:ext cx="2295082" cy="1413556"/>
          </a:xfrm>
          <a:prstGeom prst="rect">
            <a:avLst/>
          </a:prstGeom>
          <a:noFill/>
          <a:ln>
            <a:noFill/>
          </a:ln>
        </p:spPr>
      </p:pic>
      <p:sp>
        <p:nvSpPr>
          <p:cNvPr id="368" name="Google Shape;368;p19"/>
          <p:cNvSpPr txBox="1"/>
          <p:nvPr>
            <p:ph idx="1" type="body"/>
          </p:nvPr>
        </p:nvSpPr>
        <p:spPr>
          <a:xfrm>
            <a:off x="6728459" y="2198914"/>
            <a:ext cx="4821283" cy="3670180"/>
          </a:xfrm>
          <a:prstGeom prst="rect">
            <a:avLst/>
          </a:prstGeom>
          <a:noFill/>
          <a:ln>
            <a:noFill/>
          </a:ln>
        </p:spPr>
        <p:txBody>
          <a:bodyPr anchorCtr="0" anchor="t" bIns="45700" lIns="0" spcFirstLastPara="1" rIns="0" wrap="square" tIns="45700">
            <a:normAutofit/>
          </a:bodyPr>
          <a:lstStyle/>
          <a:p>
            <a:pPr indent="-107950" lvl="0" marL="91440" rtl="0" algn="l">
              <a:lnSpc>
                <a:spcPct val="90000"/>
              </a:lnSpc>
              <a:spcBef>
                <a:spcPts val="0"/>
              </a:spcBef>
              <a:spcAft>
                <a:spcPts val="0"/>
              </a:spcAft>
              <a:buSzPts val="1700"/>
              <a:buChar char=" "/>
            </a:pPr>
            <a:r>
              <a:rPr lang="es-SV" sz="1700"/>
              <a:t>Aunque no hay ninguna diferencia en cuanto a la técnica a seguir en mujeres menores de 15 años, ya que el riesgo de accidentes es prácticamente el mismo, sí la hay con relación a la preparación cervical, debido a los riesgos de lesión cervical </a:t>
            </a:r>
            <a:endParaRPr/>
          </a:p>
          <a:p>
            <a:pPr indent="0" lvl="0" marL="0" rtl="0" algn="l">
              <a:lnSpc>
                <a:spcPct val="90000"/>
              </a:lnSpc>
              <a:spcBef>
                <a:spcPts val="1400"/>
              </a:spcBef>
              <a:spcAft>
                <a:spcPts val="0"/>
              </a:spcAft>
              <a:buSzPts val="1700"/>
              <a:buNone/>
            </a:pPr>
            <a:r>
              <a:rPr lang="es-SV" sz="1700"/>
              <a:t>Las mujeres, antes de cumplir los 15 años, tienen un cuello de útero o cérvix fisiológicamente inmaduro, que podría sufrir desgarros cuando se introduce la cánula.</a:t>
            </a:r>
            <a:endParaRPr/>
          </a:p>
          <a:p>
            <a:pPr indent="0" lvl="0" marL="91440" rtl="0" algn="l">
              <a:lnSpc>
                <a:spcPct val="90000"/>
              </a:lnSpc>
              <a:spcBef>
                <a:spcPts val="1400"/>
              </a:spcBef>
              <a:spcAft>
                <a:spcPts val="0"/>
              </a:spcAft>
              <a:buSzPts val="1700"/>
              <a:buNone/>
            </a:pPr>
            <a:r>
              <a:t/>
            </a:r>
            <a:endParaRPr sz="1700"/>
          </a:p>
          <a:p>
            <a:pPr indent="-107950" lvl="0" marL="91440" rtl="0" algn="l">
              <a:lnSpc>
                <a:spcPct val="90000"/>
              </a:lnSpc>
              <a:spcBef>
                <a:spcPts val="1400"/>
              </a:spcBef>
              <a:spcAft>
                <a:spcPts val="0"/>
              </a:spcAft>
              <a:buSzPts val="1700"/>
              <a:buChar char=" "/>
            </a:pPr>
            <a:r>
              <a:rPr lang="es-SV" sz="1700"/>
              <a:t>Allen y Goldberg, 2016; Schulz, Grimes y Cates, 1983</a:t>
            </a:r>
            <a:endParaRPr/>
          </a:p>
          <a:p>
            <a:pPr indent="-107950" lvl="0" marL="91440" rtl="0" algn="l">
              <a:lnSpc>
                <a:spcPct val="90000"/>
              </a:lnSpc>
              <a:spcBef>
                <a:spcPts val="1400"/>
              </a:spcBef>
              <a:spcAft>
                <a:spcPts val="0"/>
              </a:spcAft>
              <a:buSzPts val="1700"/>
              <a:buChar char=" "/>
            </a:pPr>
            <a:r>
              <a:rPr lang="es-SV" sz="1700"/>
              <a:t>Meirik, Huong, Piaggio, Bergel y Von Hertzen, 2012</a:t>
            </a:r>
            <a:endParaRPr/>
          </a:p>
        </p:txBody>
      </p:sp>
      <p:sp>
        <p:nvSpPr>
          <p:cNvPr id="369" name="Google Shape;369;p19"/>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9"/>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2"/>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2"/>
          <p:cNvSpPr/>
          <p:nvPr/>
        </p:nvSpPr>
        <p:spPr>
          <a:xfrm>
            <a:off x="321733" y="321733"/>
            <a:ext cx="3057906" cy="3408237"/>
          </a:xfrm>
          <a:prstGeom prst="rect">
            <a:avLst/>
          </a:prstGeom>
          <a:solidFill>
            <a:srgbClr val="FFFFFF"/>
          </a:solid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rganización Mundial de la Salud" id="123" name="Google Shape;123;p2"/>
          <p:cNvPicPr preferRelativeResize="0"/>
          <p:nvPr/>
        </p:nvPicPr>
        <p:blipFill rotWithShape="1">
          <a:blip r:embed="rId3">
            <a:alphaModFix/>
          </a:blip>
          <a:srcRect b="0" l="0" r="0" t="0"/>
          <a:stretch/>
        </p:blipFill>
        <p:spPr>
          <a:xfrm>
            <a:off x="458336" y="1468912"/>
            <a:ext cx="2784700" cy="1113880"/>
          </a:xfrm>
          <a:prstGeom prst="rect">
            <a:avLst/>
          </a:prstGeom>
          <a:noFill/>
          <a:ln>
            <a:noFill/>
          </a:ln>
        </p:spPr>
      </p:pic>
      <p:sp>
        <p:nvSpPr>
          <p:cNvPr id="124" name="Google Shape;124;p2"/>
          <p:cNvSpPr/>
          <p:nvPr/>
        </p:nvSpPr>
        <p:spPr>
          <a:xfrm>
            <a:off x="3512061" y="321733"/>
            <a:ext cx="2583939" cy="19552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25" name="Google Shape;125;p2"/>
          <p:cNvCxnSpPr/>
          <p:nvPr/>
        </p:nvCxnSpPr>
        <p:spPr>
          <a:xfrm>
            <a:off x="6840096" y="2085703"/>
            <a:ext cx="4114800"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126" name="Google Shape;126;p2"/>
          <p:cNvSpPr/>
          <p:nvPr/>
        </p:nvSpPr>
        <p:spPr>
          <a:xfrm>
            <a:off x="321733" y="3879167"/>
            <a:ext cx="3057906" cy="2135564"/>
          </a:xfrm>
          <a:prstGeom prst="rect">
            <a:avLst/>
          </a:prstGeom>
          <a:solidFill>
            <a:srgbClr val="ACC8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2"/>
          <p:cNvSpPr/>
          <p:nvPr/>
        </p:nvSpPr>
        <p:spPr>
          <a:xfrm>
            <a:off x="3528588" y="2451014"/>
            <a:ext cx="2567411" cy="3532765"/>
          </a:xfrm>
          <a:prstGeom prst="rect">
            <a:avLst/>
          </a:prstGeom>
          <a:solidFill>
            <a:srgbClr val="FFFFFF"/>
          </a:solid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United Nations Children's Fund - United Nations and the Rule of Law" id="128" name="Google Shape;128;p2"/>
          <p:cNvPicPr preferRelativeResize="0"/>
          <p:nvPr/>
        </p:nvPicPr>
        <p:blipFill rotWithShape="1">
          <a:blip r:embed="rId4">
            <a:alphaModFix/>
          </a:blip>
          <a:srcRect b="0" l="0" r="0" t="0"/>
          <a:stretch/>
        </p:blipFill>
        <p:spPr>
          <a:xfrm>
            <a:off x="3664752" y="3245174"/>
            <a:ext cx="2295082" cy="1944444"/>
          </a:xfrm>
          <a:prstGeom prst="rect">
            <a:avLst/>
          </a:prstGeom>
          <a:noFill/>
          <a:ln>
            <a:noFill/>
          </a:ln>
        </p:spPr>
      </p:pic>
      <p:sp>
        <p:nvSpPr>
          <p:cNvPr id="129" name="Google Shape;129;p2"/>
          <p:cNvSpPr txBox="1"/>
          <p:nvPr>
            <p:ph idx="1" type="body"/>
          </p:nvPr>
        </p:nvSpPr>
        <p:spPr>
          <a:xfrm>
            <a:off x="6771624" y="457200"/>
            <a:ext cx="5136909" cy="6381922"/>
          </a:xfrm>
          <a:prstGeom prst="rect">
            <a:avLst/>
          </a:prstGeom>
          <a:noFill/>
          <a:ln>
            <a:noFill/>
          </a:ln>
        </p:spPr>
        <p:txBody>
          <a:bodyPr anchorCtr="0" anchor="t" bIns="45700" lIns="0" spcFirstLastPara="1" rIns="0" wrap="square" tIns="45700">
            <a:normAutofit/>
          </a:bodyPr>
          <a:lstStyle/>
          <a:p>
            <a:pPr indent="0" lvl="0" marL="0" marR="0" rtl="0" algn="l">
              <a:lnSpc>
                <a:spcPct val="90000"/>
              </a:lnSpc>
              <a:spcBef>
                <a:spcPts val="0"/>
              </a:spcBef>
              <a:spcAft>
                <a:spcPts val="0"/>
              </a:spcAft>
              <a:buSzPts val="2400"/>
              <a:buNone/>
            </a:pPr>
            <a:r>
              <a:rPr lang="es-SV" sz="2400">
                <a:latin typeface="Arial Narrow"/>
                <a:ea typeface="Arial Narrow"/>
                <a:cs typeface="Arial Narrow"/>
                <a:sym typeface="Arial Narrow"/>
              </a:rPr>
              <a:t>La OMS define la adolescencia como el periodo de crecimiento y desarrollo humano que se produce después de la niñez y antes de la edad adulta, entre los 10 y los 19 años</a:t>
            </a:r>
            <a:endParaRPr/>
          </a:p>
          <a:p>
            <a:pPr indent="0" lvl="0" marL="0" marR="0" rtl="0" algn="l">
              <a:lnSpc>
                <a:spcPct val="90000"/>
              </a:lnSpc>
              <a:spcBef>
                <a:spcPts val="800"/>
              </a:spcBef>
              <a:spcAft>
                <a:spcPts val="0"/>
              </a:spcAft>
              <a:buSzPts val="2400"/>
              <a:buNone/>
            </a:pPr>
            <a:r>
              <a:t/>
            </a:r>
            <a:endParaRPr sz="2400">
              <a:latin typeface="Calibri"/>
              <a:ea typeface="Calibri"/>
              <a:cs typeface="Calibri"/>
              <a:sym typeface="Calibri"/>
            </a:endParaRPr>
          </a:p>
          <a:p>
            <a:pPr indent="0" lvl="0" marL="0" marR="0" rtl="0" algn="l">
              <a:lnSpc>
                <a:spcPct val="90000"/>
              </a:lnSpc>
              <a:spcBef>
                <a:spcPts val="800"/>
              </a:spcBef>
              <a:spcAft>
                <a:spcPts val="0"/>
              </a:spcAft>
              <a:buSzPts val="2400"/>
              <a:buNone/>
            </a:pPr>
            <a:r>
              <a:rPr lang="es-SV" sz="2400">
                <a:latin typeface="Arial Narrow"/>
                <a:ea typeface="Arial Narrow"/>
                <a:cs typeface="Arial Narrow"/>
                <a:sym typeface="Arial Narrow"/>
              </a:rPr>
              <a:t>A su vez se divide en adolescencia temprana (10 a 14 años) y la tardía (15 a 19 años); en este apartado nos enfocaremos mas que todo a la adolescencia temprana  </a:t>
            </a:r>
            <a:endParaRPr sz="2400">
              <a:latin typeface="Calibri"/>
              <a:ea typeface="Calibri"/>
              <a:cs typeface="Calibri"/>
              <a:sym typeface="Calibri"/>
            </a:endParaRPr>
          </a:p>
          <a:p>
            <a:pPr indent="0" lvl="0" marL="0" marR="0" rtl="0" algn="l">
              <a:lnSpc>
                <a:spcPct val="90000"/>
              </a:lnSpc>
              <a:spcBef>
                <a:spcPts val="800"/>
              </a:spcBef>
              <a:spcAft>
                <a:spcPts val="0"/>
              </a:spcAft>
              <a:buSzPts val="1600"/>
              <a:buNone/>
            </a:pPr>
            <a:r>
              <a:t/>
            </a:r>
            <a:endParaRPr sz="1600">
              <a:latin typeface="Calibri"/>
              <a:ea typeface="Calibri"/>
              <a:cs typeface="Calibri"/>
              <a:sym typeface="Calibri"/>
            </a:endParaRPr>
          </a:p>
          <a:p>
            <a:pPr indent="0" lvl="0" marL="0" marR="0" rtl="0" algn="l">
              <a:lnSpc>
                <a:spcPct val="90000"/>
              </a:lnSpc>
              <a:spcBef>
                <a:spcPts val="0"/>
              </a:spcBef>
              <a:spcAft>
                <a:spcPts val="0"/>
              </a:spcAft>
              <a:buSzPts val="1600"/>
              <a:buNone/>
            </a:pPr>
            <a:r>
              <a:t/>
            </a:r>
            <a:endParaRPr sz="1600">
              <a:latin typeface="Calibri"/>
              <a:ea typeface="Calibri"/>
              <a:cs typeface="Calibri"/>
              <a:sym typeface="Calibri"/>
            </a:endParaRPr>
          </a:p>
          <a:p>
            <a:pPr indent="0" lvl="0" marL="0" marR="0" rtl="0" algn="l">
              <a:lnSpc>
                <a:spcPct val="90000"/>
              </a:lnSpc>
              <a:spcBef>
                <a:spcPts val="0"/>
              </a:spcBef>
              <a:spcAft>
                <a:spcPts val="0"/>
              </a:spcAft>
              <a:buSzPts val="1600"/>
              <a:buNone/>
            </a:pPr>
            <a:r>
              <a:t/>
            </a:r>
            <a:endParaRPr sz="1600">
              <a:latin typeface="Calibri"/>
              <a:ea typeface="Calibri"/>
              <a:cs typeface="Calibri"/>
              <a:sym typeface="Calibri"/>
            </a:endParaRPr>
          </a:p>
          <a:p>
            <a:pPr indent="0" lvl="0" marL="0" marR="0" rtl="0" algn="l">
              <a:lnSpc>
                <a:spcPct val="90000"/>
              </a:lnSpc>
              <a:spcBef>
                <a:spcPts val="0"/>
              </a:spcBef>
              <a:spcAft>
                <a:spcPts val="0"/>
              </a:spcAft>
              <a:buSzPts val="1600"/>
              <a:buNone/>
            </a:pPr>
            <a:r>
              <a:rPr lang="es-SV" sz="1600">
                <a:latin typeface="Calibri"/>
                <a:ea typeface="Calibri"/>
                <a:cs typeface="Calibri"/>
                <a:sym typeface="Calibri"/>
              </a:rPr>
              <a:t>UNICEF “La adolescencia temprana y tardía” </a:t>
            </a:r>
            <a:r>
              <a:rPr lang="es-SV" sz="1600" u="sng">
                <a:solidFill>
                  <a:schemeClr val="hlink"/>
                </a:solidFill>
                <a:latin typeface="Calibri"/>
                <a:ea typeface="Calibri"/>
                <a:cs typeface="Calibri"/>
                <a:sym typeface="Calibri"/>
                <a:hlinkClick r:id="rId5"/>
              </a:rPr>
              <a:t>https://www.unicef.org/spanish/sowc2011/pdfs/La-adolenscencia-temprana-y-tardia.pdf</a:t>
            </a:r>
            <a:endParaRPr sz="1600">
              <a:latin typeface="Calibri"/>
              <a:ea typeface="Calibri"/>
              <a:cs typeface="Calibri"/>
              <a:sym typeface="Calibri"/>
            </a:endParaRPr>
          </a:p>
          <a:p>
            <a:pPr indent="0" lvl="0" marL="91440" rtl="0" algn="l">
              <a:lnSpc>
                <a:spcPct val="90000"/>
              </a:lnSpc>
              <a:spcBef>
                <a:spcPts val="1200"/>
              </a:spcBef>
              <a:spcAft>
                <a:spcPts val="0"/>
              </a:spcAft>
              <a:buSzPts val="1600"/>
              <a:buNone/>
            </a:pPr>
            <a:r>
              <a:t/>
            </a:r>
            <a:endParaRPr sz="1600"/>
          </a:p>
        </p:txBody>
      </p:sp>
      <p:sp>
        <p:nvSpPr>
          <p:cNvPr id="130" name="Google Shape;130;p2"/>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20"/>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7" name="Google Shape;377;p20"/>
          <p:cNvSpPr txBox="1"/>
          <p:nvPr>
            <p:ph type="title"/>
          </p:nvPr>
        </p:nvSpPr>
        <p:spPr>
          <a:xfrm>
            <a:off x="6956868" y="634946"/>
            <a:ext cx="459287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t/>
            </a:r>
            <a:endParaRPr/>
          </a:p>
        </p:txBody>
      </p:sp>
      <p:sp>
        <p:nvSpPr>
          <p:cNvPr id="378" name="Google Shape;378;p20"/>
          <p:cNvSpPr/>
          <p:nvPr/>
        </p:nvSpPr>
        <p:spPr>
          <a:xfrm>
            <a:off x="0" y="0"/>
            <a:ext cx="6479458" cy="633431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9" name="Google Shape;379;p20"/>
          <p:cNvSpPr/>
          <p:nvPr/>
        </p:nvSpPr>
        <p:spPr>
          <a:xfrm>
            <a:off x="321733" y="321733"/>
            <a:ext cx="3057906" cy="34082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borto con medicamentos | Fondo MARIA" id="380" name="Google Shape;380;p20"/>
          <p:cNvPicPr preferRelativeResize="0"/>
          <p:nvPr/>
        </p:nvPicPr>
        <p:blipFill rotWithShape="1">
          <a:blip r:embed="rId3">
            <a:alphaModFix/>
          </a:blip>
          <a:srcRect b="0" l="0" r="0" t="0"/>
          <a:stretch/>
        </p:blipFill>
        <p:spPr>
          <a:xfrm>
            <a:off x="966075" y="473902"/>
            <a:ext cx="1769222" cy="3103900"/>
          </a:xfrm>
          <a:prstGeom prst="rect">
            <a:avLst/>
          </a:prstGeom>
          <a:noFill/>
          <a:ln>
            <a:noFill/>
          </a:ln>
        </p:spPr>
      </p:pic>
      <p:sp>
        <p:nvSpPr>
          <p:cNvPr id="381" name="Google Shape;381;p20"/>
          <p:cNvSpPr/>
          <p:nvPr/>
        </p:nvSpPr>
        <p:spPr>
          <a:xfrm>
            <a:off x="3528588" y="321733"/>
            <a:ext cx="2567411" cy="1978453"/>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How to Talk to Your Doctor About Pain – Health Essentials from Cleveland  Clinic" id="382" name="Google Shape;382;p20"/>
          <p:cNvPicPr preferRelativeResize="0"/>
          <p:nvPr/>
        </p:nvPicPr>
        <p:blipFill rotWithShape="1">
          <a:blip r:embed="rId4">
            <a:alphaModFix/>
          </a:blip>
          <a:srcRect b="0" l="0" r="0" t="0"/>
          <a:stretch/>
        </p:blipFill>
        <p:spPr>
          <a:xfrm>
            <a:off x="3686185" y="473902"/>
            <a:ext cx="2273649" cy="1574712"/>
          </a:xfrm>
          <a:prstGeom prst="rect">
            <a:avLst/>
          </a:prstGeom>
          <a:noFill/>
          <a:ln>
            <a:noFill/>
          </a:ln>
        </p:spPr>
      </p:pic>
      <p:cxnSp>
        <p:nvCxnSpPr>
          <p:cNvPr id="383" name="Google Shape;383;p20"/>
          <p:cNvCxnSpPr/>
          <p:nvPr/>
        </p:nvCxnSpPr>
        <p:spPr>
          <a:xfrm>
            <a:off x="7046569" y="2085703"/>
            <a:ext cx="4114800"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384" name="Google Shape;384;p20"/>
          <p:cNvSpPr/>
          <p:nvPr/>
        </p:nvSpPr>
        <p:spPr>
          <a:xfrm>
            <a:off x="321733" y="3879167"/>
            <a:ext cx="3057906" cy="2135564"/>
          </a:xfrm>
          <a:prstGeom prst="rect">
            <a:avLst/>
          </a:prstGeom>
          <a:solidFill>
            <a:srgbClr val="7EA9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5" name="Google Shape;385;p20"/>
          <p:cNvSpPr/>
          <p:nvPr/>
        </p:nvSpPr>
        <p:spPr>
          <a:xfrm>
            <a:off x="3528588" y="2451014"/>
            <a:ext cx="2567411" cy="353276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borto con medicamentos | Fondo MARIA" id="386" name="Google Shape;386;p20"/>
          <p:cNvPicPr preferRelativeResize="0"/>
          <p:nvPr/>
        </p:nvPicPr>
        <p:blipFill rotWithShape="1">
          <a:blip r:embed="rId5">
            <a:alphaModFix/>
          </a:blip>
          <a:srcRect b="0" l="0" r="0" t="0"/>
          <a:stretch/>
        </p:blipFill>
        <p:spPr>
          <a:xfrm>
            <a:off x="4149501" y="2601842"/>
            <a:ext cx="1325583" cy="3231109"/>
          </a:xfrm>
          <a:prstGeom prst="rect">
            <a:avLst/>
          </a:prstGeom>
          <a:noFill/>
          <a:ln>
            <a:noFill/>
          </a:ln>
        </p:spPr>
      </p:pic>
      <p:sp>
        <p:nvSpPr>
          <p:cNvPr id="387" name="Google Shape;387;p20"/>
          <p:cNvSpPr txBox="1"/>
          <p:nvPr>
            <p:ph idx="1" type="body"/>
          </p:nvPr>
        </p:nvSpPr>
        <p:spPr>
          <a:xfrm>
            <a:off x="6956868" y="2198914"/>
            <a:ext cx="4592874" cy="3670180"/>
          </a:xfrm>
          <a:prstGeom prst="rect">
            <a:avLst/>
          </a:prstGeom>
          <a:noFill/>
          <a:ln>
            <a:noFill/>
          </a:ln>
        </p:spPr>
        <p:txBody>
          <a:bodyPr anchorCtr="0" anchor="t" bIns="45700" lIns="0" spcFirstLastPara="1" rIns="0" wrap="square" tIns="45700">
            <a:normAutofit/>
          </a:bodyPr>
          <a:lstStyle/>
          <a:p>
            <a:pPr indent="-381000" lvl="0" marL="91440" rtl="0" algn="ctr">
              <a:lnSpc>
                <a:spcPct val="90000"/>
              </a:lnSpc>
              <a:spcBef>
                <a:spcPts val="0"/>
              </a:spcBef>
              <a:spcAft>
                <a:spcPts val="0"/>
              </a:spcAft>
              <a:buSzPts val="6000"/>
              <a:buChar char=" "/>
            </a:pPr>
            <a:r>
              <a:rPr lang="es-SV" sz="6000"/>
              <a:t>Manejo del dolor </a:t>
            </a:r>
            <a:endParaRPr sz="6000"/>
          </a:p>
        </p:txBody>
      </p:sp>
      <p:sp>
        <p:nvSpPr>
          <p:cNvPr id="388" name="Google Shape;388;p20"/>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0"/>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sp>
        <p:nvSpPr>
          <p:cNvPr id="395" name="Google Shape;395;p2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7" name="Google Shape;397;p2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398" name="Google Shape;398;p21"/>
          <p:cNvSpPr/>
          <p:nvPr/>
        </p:nvSpPr>
        <p:spPr>
          <a:xfrm>
            <a:off x="0" y="0"/>
            <a:ext cx="12190458"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9" name="Google Shape;399;p21"/>
          <p:cNvSpPr/>
          <p:nvPr/>
        </p:nvSpPr>
        <p:spPr>
          <a:xfrm>
            <a:off x="1507" y="4953000"/>
            <a:ext cx="12188952"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1"/>
          <p:cNvSpPr txBox="1"/>
          <p:nvPr>
            <p:ph idx="4294967295" type="title"/>
          </p:nvPr>
        </p:nvSpPr>
        <p:spPr>
          <a:xfrm>
            <a:off x="1065197" y="5120640"/>
            <a:ext cx="10058400" cy="8229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r>
              <a:rPr lang="es-SV" sz="3600">
                <a:solidFill>
                  <a:srgbClr val="FFFFFF"/>
                </a:solidFill>
              </a:rPr>
              <a:t>Como medir el dolor en menores de 15 años ?</a:t>
            </a:r>
            <a:endParaRPr/>
          </a:p>
        </p:txBody>
      </p:sp>
      <p:pic>
        <p:nvPicPr>
          <p:cNvPr descr="A picture containing outdoor&#10;&#10;Description automatically generated" id="401" name="Google Shape;401;p21"/>
          <p:cNvPicPr preferRelativeResize="0"/>
          <p:nvPr/>
        </p:nvPicPr>
        <p:blipFill rotWithShape="1">
          <a:blip r:embed="rId3">
            <a:alphaModFix/>
          </a:blip>
          <a:srcRect b="0" l="0" r="0" t="0"/>
          <a:stretch/>
        </p:blipFill>
        <p:spPr>
          <a:xfrm>
            <a:off x="635458" y="1509727"/>
            <a:ext cx="3312784" cy="1863441"/>
          </a:xfrm>
          <a:prstGeom prst="rect">
            <a:avLst/>
          </a:prstGeom>
          <a:noFill/>
          <a:ln>
            <a:noFill/>
          </a:ln>
        </p:spPr>
      </p:pic>
      <p:sp>
        <p:nvSpPr>
          <p:cNvPr id="402" name="Google Shape;402;p21"/>
          <p:cNvSpPr/>
          <p:nvPr/>
        </p:nvSpPr>
        <p:spPr>
          <a:xfrm>
            <a:off x="4158553" y="886968"/>
            <a:ext cx="64008" cy="3108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chart&#10;&#10;Description automatically generated" id="403" name="Google Shape;403;p21"/>
          <p:cNvPicPr preferRelativeResize="0"/>
          <p:nvPr/>
        </p:nvPicPr>
        <p:blipFill rotWithShape="1">
          <a:blip r:embed="rId4">
            <a:alphaModFix/>
          </a:blip>
          <a:srcRect b="0" l="0" r="0" t="0"/>
          <a:stretch/>
        </p:blipFill>
        <p:spPr>
          <a:xfrm>
            <a:off x="4432872" y="1776283"/>
            <a:ext cx="3312785" cy="1330330"/>
          </a:xfrm>
          <a:prstGeom prst="rect">
            <a:avLst/>
          </a:prstGeom>
          <a:noFill/>
          <a:ln>
            <a:noFill/>
          </a:ln>
        </p:spPr>
      </p:pic>
      <p:sp>
        <p:nvSpPr>
          <p:cNvPr id="404" name="Google Shape;404;p21"/>
          <p:cNvSpPr/>
          <p:nvPr/>
        </p:nvSpPr>
        <p:spPr>
          <a:xfrm>
            <a:off x="7955969" y="886968"/>
            <a:ext cx="64008" cy="3108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calendar&#10;&#10;Description automatically generated" id="405" name="Google Shape;405;p21"/>
          <p:cNvPicPr preferRelativeResize="0"/>
          <p:nvPr/>
        </p:nvPicPr>
        <p:blipFill rotWithShape="1">
          <a:blip r:embed="rId5">
            <a:alphaModFix/>
          </a:blip>
          <a:srcRect b="0" l="0" r="0" t="0"/>
          <a:stretch/>
        </p:blipFill>
        <p:spPr>
          <a:xfrm>
            <a:off x="8230289" y="1737481"/>
            <a:ext cx="3312784" cy="1407933"/>
          </a:xfrm>
          <a:prstGeom prst="rect">
            <a:avLst/>
          </a:prstGeom>
          <a:noFill/>
          <a:ln>
            <a:noFill/>
          </a:ln>
        </p:spPr>
      </p:pic>
      <p:sp>
        <p:nvSpPr>
          <p:cNvPr id="406" name="Google Shape;406;p21"/>
          <p:cNvSpPr/>
          <p:nvPr/>
        </p:nvSpPr>
        <p:spPr>
          <a:xfrm>
            <a:off x="1507" y="4906176"/>
            <a:ext cx="12188952"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1" name="Shape 411"/>
        <p:cNvGrpSpPr/>
        <p:nvPr/>
      </p:nvGrpSpPr>
      <p:grpSpPr>
        <a:xfrm>
          <a:off x="0" y="0"/>
          <a:ext cx="0" cy="0"/>
          <a:chOff x="0" y="0"/>
          <a:chExt cx="0" cy="0"/>
        </a:xfrm>
      </p:grpSpPr>
      <p:sp>
        <p:nvSpPr>
          <p:cNvPr id="412" name="Google Shape;412;p22"/>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2"/>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4" name="Google Shape;414;p22"/>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
        <p:nvSpPr>
          <p:cNvPr id="415" name="Google Shape;415;p22"/>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6" name="Google Shape;416;p22"/>
          <p:cNvSpPr/>
          <p:nvPr/>
        </p:nvSpPr>
        <p:spPr>
          <a:xfrm>
            <a:off x="0" y="0"/>
            <a:ext cx="6479458" cy="633431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7" name="Google Shape;417;p22"/>
          <p:cNvSpPr/>
          <p:nvPr/>
        </p:nvSpPr>
        <p:spPr>
          <a:xfrm>
            <a:off x="321733" y="321733"/>
            <a:ext cx="3057906" cy="34082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olocación de la epidural para el trabajo de parto | MedicalRecords.com" id="418" name="Google Shape;418;p22"/>
          <p:cNvPicPr preferRelativeResize="0"/>
          <p:nvPr/>
        </p:nvPicPr>
        <p:blipFill rotWithShape="1">
          <a:blip r:embed="rId3">
            <a:alphaModFix/>
          </a:blip>
          <a:srcRect b="0" l="0" r="0" t="0"/>
          <a:stretch/>
        </p:blipFill>
        <p:spPr>
          <a:xfrm>
            <a:off x="458336" y="1119322"/>
            <a:ext cx="2784700" cy="1813060"/>
          </a:xfrm>
          <a:prstGeom prst="rect">
            <a:avLst/>
          </a:prstGeom>
          <a:noFill/>
          <a:ln>
            <a:noFill/>
          </a:ln>
        </p:spPr>
      </p:pic>
      <p:sp>
        <p:nvSpPr>
          <p:cNvPr id="419" name="Google Shape;419;p22"/>
          <p:cNvSpPr/>
          <p:nvPr/>
        </p:nvSpPr>
        <p:spPr>
          <a:xfrm>
            <a:off x="3528588" y="321733"/>
            <a:ext cx="2567411" cy="1978453"/>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BC's opioid users are unable to access safest drugs during pandemic" id="420" name="Google Shape;420;p22"/>
          <p:cNvPicPr preferRelativeResize="0"/>
          <p:nvPr/>
        </p:nvPicPr>
        <p:blipFill rotWithShape="1">
          <a:blip r:embed="rId4">
            <a:alphaModFix/>
          </a:blip>
          <a:srcRect b="0" l="0" r="0" t="0"/>
          <a:stretch/>
        </p:blipFill>
        <p:spPr>
          <a:xfrm>
            <a:off x="3686185" y="911384"/>
            <a:ext cx="2273649" cy="795777"/>
          </a:xfrm>
          <a:prstGeom prst="rect">
            <a:avLst/>
          </a:prstGeom>
          <a:noFill/>
          <a:ln>
            <a:noFill/>
          </a:ln>
        </p:spPr>
      </p:pic>
      <p:cxnSp>
        <p:nvCxnSpPr>
          <p:cNvPr id="421" name="Google Shape;421;p22"/>
          <p:cNvCxnSpPr/>
          <p:nvPr/>
        </p:nvCxnSpPr>
        <p:spPr>
          <a:xfrm>
            <a:off x="7046569" y="2085703"/>
            <a:ext cx="4114800"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422" name="Google Shape;422;p22"/>
          <p:cNvSpPr/>
          <p:nvPr/>
        </p:nvSpPr>
        <p:spPr>
          <a:xfrm>
            <a:off x="321733" y="3879167"/>
            <a:ext cx="3057906" cy="2135564"/>
          </a:xfrm>
          <a:prstGeom prst="rect">
            <a:avLst/>
          </a:prstGeom>
          <a:solidFill>
            <a:srgbClr val="7EA9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3" name="Google Shape;423;p22"/>
          <p:cNvSpPr/>
          <p:nvPr/>
        </p:nvSpPr>
        <p:spPr>
          <a:xfrm>
            <a:off x="3528588" y="2451014"/>
            <a:ext cx="2567411" cy="353276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nestesia Espinal y Epidural - Western New York Urology Associates, LLC" id="424" name="Google Shape;424;p22"/>
          <p:cNvPicPr preferRelativeResize="0"/>
          <p:nvPr/>
        </p:nvPicPr>
        <p:blipFill rotWithShape="1">
          <a:blip r:embed="rId5">
            <a:alphaModFix/>
          </a:blip>
          <a:srcRect b="0" l="0" r="0" t="0"/>
          <a:stretch/>
        </p:blipFill>
        <p:spPr>
          <a:xfrm>
            <a:off x="3664752" y="3372070"/>
            <a:ext cx="2295082" cy="1690652"/>
          </a:xfrm>
          <a:prstGeom prst="rect">
            <a:avLst/>
          </a:prstGeom>
          <a:noFill/>
          <a:ln>
            <a:noFill/>
          </a:ln>
        </p:spPr>
      </p:pic>
      <p:sp>
        <p:nvSpPr>
          <p:cNvPr id="425" name="Google Shape;425;p22"/>
          <p:cNvSpPr txBox="1"/>
          <p:nvPr/>
        </p:nvSpPr>
        <p:spPr>
          <a:xfrm>
            <a:off x="6637055" y="589682"/>
            <a:ext cx="5096609" cy="5279412"/>
          </a:xfrm>
          <a:prstGeom prst="rect">
            <a:avLst/>
          </a:prstGeom>
          <a:noFill/>
          <a:ln>
            <a:noFill/>
          </a:ln>
        </p:spPr>
        <p:txBody>
          <a:bodyPr anchorCtr="0" anchor="t" bIns="45700" lIns="0" spcFirstLastPara="1" rIns="0" wrap="square" tIns="45700">
            <a:normAutofit/>
          </a:bodyPr>
          <a:lstStyle/>
          <a:p>
            <a:pPr indent="0" lvl="0" marL="0" marR="0" rtl="0" algn="l">
              <a:lnSpc>
                <a:spcPct val="90000"/>
              </a:lnSpc>
              <a:spcBef>
                <a:spcPts val="0"/>
              </a:spcBef>
              <a:spcAft>
                <a:spcPts val="0"/>
              </a:spcAft>
              <a:buNone/>
            </a:pPr>
            <a:r>
              <a:rPr b="0" i="0" lang="es-SV" sz="1800" u="none" cap="none" strike="noStrike">
                <a:solidFill>
                  <a:srgbClr val="3F3F3F"/>
                </a:solidFill>
                <a:latin typeface="Calibri"/>
                <a:ea typeface="Calibri"/>
                <a:cs typeface="Calibri"/>
                <a:sym typeface="Calibri"/>
              </a:rPr>
              <a:t>Si se dispone de personal, equipo y monitoreo, las adolescentes en proceso de aborto después de 13 semanas de gestación pueden beneficiarse de anestesia epidural o analgesia controlada por ella misma </a:t>
            </a:r>
            <a:endParaRPr/>
          </a:p>
          <a:p>
            <a:pPr indent="0" lvl="0" marL="0" marR="0" rtl="0" algn="l">
              <a:lnSpc>
                <a:spcPct val="90000"/>
              </a:lnSpc>
              <a:spcBef>
                <a:spcPts val="600"/>
              </a:spcBef>
              <a:spcAft>
                <a:spcPts val="0"/>
              </a:spcAft>
              <a:buNone/>
            </a:pPr>
            <a:r>
              <a:t/>
            </a:r>
            <a:endParaRPr b="0" i="0" sz="1800" u="none" cap="none" strike="noStrike">
              <a:solidFill>
                <a:srgbClr val="3F3F3F"/>
              </a:solidFill>
              <a:latin typeface="Calibri"/>
              <a:ea typeface="Calibri"/>
              <a:cs typeface="Calibri"/>
              <a:sym typeface="Calibri"/>
            </a:endParaRPr>
          </a:p>
          <a:p>
            <a:pPr indent="0" lvl="0" marL="0" marR="0" rtl="0" algn="r">
              <a:lnSpc>
                <a:spcPct val="90000"/>
              </a:lnSpc>
              <a:spcBef>
                <a:spcPts val="600"/>
              </a:spcBef>
              <a:spcAft>
                <a:spcPts val="0"/>
              </a:spcAft>
              <a:buNone/>
            </a:pPr>
            <a:r>
              <a:rPr b="0" i="0" lang="es-SV" sz="1800" u="none" cap="none" strike="noStrike">
                <a:solidFill>
                  <a:srgbClr val="3F3F3F"/>
                </a:solidFill>
                <a:latin typeface="Calibri"/>
                <a:ea typeface="Calibri"/>
                <a:cs typeface="Calibri"/>
                <a:sym typeface="Calibri"/>
              </a:rPr>
              <a:t>Smith et al., 2016; Maggiore et al., 2016</a:t>
            </a:r>
            <a:endParaRPr/>
          </a:p>
          <a:p>
            <a:pPr indent="0" lvl="0" marL="0" marR="0" rtl="0" algn="l">
              <a:lnSpc>
                <a:spcPct val="90000"/>
              </a:lnSpc>
              <a:spcBef>
                <a:spcPts val="600"/>
              </a:spcBef>
              <a:spcAft>
                <a:spcPts val="0"/>
              </a:spcAft>
              <a:buNone/>
            </a:pPr>
            <a:r>
              <a:t/>
            </a:r>
            <a:endParaRPr b="0" i="0" sz="1800" u="none" cap="none" strike="noStrike">
              <a:solidFill>
                <a:srgbClr val="3F3F3F"/>
              </a:solidFill>
              <a:latin typeface="Calibri"/>
              <a:ea typeface="Calibri"/>
              <a:cs typeface="Calibri"/>
              <a:sym typeface="Calibri"/>
            </a:endParaRPr>
          </a:p>
          <a:p>
            <a:pPr indent="0" lvl="0" marL="0" marR="0" rtl="0" algn="l">
              <a:lnSpc>
                <a:spcPct val="90000"/>
              </a:lnSpc>
              <a:spcBef>
                <a:spcPts val="600"/>
              </a:spcBef>
              <a:spcAft>
                <a:spcPts val="0"/>
              </a:spcAft>
              <a:buNone/>
            </a:pPr>
            <a:r>
              <a:rPr b="0" i="0" lang="es-SV" sz="1800" u="none" cap="none" strike="noStrike">
                <a:solidFill>
                  <a:srgbClr val="3F3F3F"/>
                </a:solidFill>
                <a:latin typeface="Calibri"/>
                <a:ea typeface="Calibri"/>
                <a:cs typeface="Calibri"/>
                <a:sym typeface="Calibri"/>
              </a:rPr>
              <a:t>Dosis por Kg/peso </a:t>
            </a:r>
            <a:endParaRPr/>
          </a:p>
          <a:p>
            <a:pPr indent="0" lvl="0" marL="0" marR="0" rtl="0" algn="l">
              <a:lnSpc>
                <a:spcPct val="90000"/>
              </a:lnSpc>
              <a:spcBef>
                <a:spcPts val="600"/>
              </a:spcBef>
              <a:spcAft>
                <a:spcPts val="0"/>
              </a:spcAft>
              <a:buNone/>
            </a:pPr>
            <a:r>
              <a:rPr b="0" i="0" lang="es-SV" sz="1800" u="none" cap="none" strike="noStrike">
                <a:solidFill>
                  <a:srgbClr val="3F3F3F"/>
                </a:solidFill>
                <a:latin typeface="Calibri"/>
                <a:ea typeface="Calibri"/>
                <a:cs typeface="Calibri"/>
                <a:sym typeface="Calibri"/>
              </a:rPr>
              <a:t>IBUPROFENO :</a:t>
            </a:r>
            <a:endParaRPr/>
          </a:p>
          <a:p>
            <a:pPr indent="0" lvl="0" marL="0" marR="0" rtl="0" algn="l">
              <a:lnSpc>
                <a:spcPct val="90000"/>
              </a:lnSpc>
              <a:spcBef>
                <a:spcPts val="600"/>
              </a:spcBef>
              <a:spcAft>
                <a:spcPts val="0"/>
              </a:spcAft>
              <a:buNone/>
            </a:pPr>
            <a:r>
              <a:rPr b="0" i="0" lang="es-SV" sz="1800" u="none" cap="none" strike="noStrike">
                <a:solidFill>
                  <a:srgbClr val="3F3F3F"/>
                </a:solidFill>
                <a:latin typeface="Calibri"/>
                <a:ea typeface="Calibri"/>
                <a:cs typeface="Calibri"/>
                <a:sym typeface="Calibri"/>
              </a:rPr>
              <a:t>Vía oral: 5-10 mg/kg cada 6-8 horas. En procesos reumatológicos, la dosis se puede aumentar hasta 20 mg/kg. Dosis máxima:</a:t>
            </a:r>
            <a:endParaRPr/>
          </a:p>
          <a:p>
            <a:pPr indent="0" lvl="0" marL="0" marR="0" rtl="0" algn="l">
              <a:lnSpc>
                <a:spcPct val="90000"/>
              </a:lnSpc>
              <a:spcBef>
                <a:spcPts val="600"/>
              </a:spcBef>
              <a:spcAft>
                <a:spcPts val="0"/>
              </a:spcAft>
              <a:buNone/>
            </a:pPr>
            <a:r>
              <a:rPr b="0" i="0" lang="es-SV" sz="1800" u="none" cap="none" strike="noStrike">
                <a:solidFill>
                  <a:srgbClr val="3F3F3F"/>
                </a:solidFill>
                <a:latin typeface="Calibri"/>
                <a:ea typeface="Calibri"/>
                <a:cs typeface="Calibri"/>
                <a:sym typeface="Calibri"/>
              </a:rPr>
              <a:t>MEPERIDINA : </a:t>
            </a:r>
            <a:endParaRPr/>
          </a:p>
          <a:p>
            <a:pPr indent="0" lvl="0" marL="0" marR="0" rtl="0" algn="l">
              <a:lnSpc>
                <a:spcPct val="90000"/>
              </a:lnSpc>
              <a:spcBef>
                <a:spcPts val="600"/>
              </a:spcBef>
              <a:spcAft>
                <a:spcPts val="0"/>
              </a:spcAft>
              <a:buNone/>
            </a:pPr>
            <a:r>
              <a:rPr b="0" i="0" lang="es-SV" sz="1800" u="none" cap="none" strike="noStrike">
                <a:solidFill>
                  <a:srgbClr val="3F3F3F"/>
                </a:solidFill>
                <a:latin typeface="Calibri"/>
                <a:ea typeface="Calibri"/>
                <a:cs typeface="Calibri"/>
                <a:sym typeface="Calibri"/>
              </a:rPr>
              <a:t>Dosis máxima para menores de 50 kg: 100 mg/dosis. Dosis máxima para mayores de 50 kg: 150 mg/dosis.</a:t>
            </a:r>
            <a:endParaRPr/>
          </a:p>
        </p:txBody>
      </p:sp>
      <p:sp>
        <p:nvSpPr>
          <p:cNvPr id="426" name="Google Shape;426;p22"/>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2"/>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2" name="Shape 432"/>
        <p:cNvGrpSpPr/>
        <p:nvPr/>
      </p:nvGrpSpPr>
      <p:grpSpPr>
        <a:xfrm>
          <a:off x="0" y="0"/>
          <a:ext cx="0" cy="0"/>
          <a:chOff x="0" y="0"/>
          <a:chExt cx="0" cy="0"/>
        </a:xfrm>
      </p:grpSpPr>
      <p:sp>
        <p:nvSpPr>
          <p:cNvPr id="433" name="Google Shape;433;p23"/>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4" name="Google Shape;434;p23"/>
          <p:cNvSpPr txBox="1"/>
          <p:nvPr>
            <p:ph type="title"/>
          </p:nvPr>
        </p:nvSpPr>
        <p:spPr>
          <a:xfrm>
            <a:off x="4974771" y="634946"/>
            <a:ext cx="6574972"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s-SV"/>
              <a:t>Contraceptivos </a:t>
            </a:r>
            <a:endParaRPr/>
          </a:p>
        </p:txBody>
      </p:sp>
      <p:pic>
        <p:nvPicPr>
          <p:cNvPr descr="A picture containing text&#10;&#10;Description automatically generated" id="435" name="Google Shape;435;p23"/>
          <p:cNvPicPr preferRelativeResize="0"/>
          <p:nvPr/>
        </p:nvPicPr>
        <p:blipFill rotWithShape="1">
          <a:blip r:embed="rId3">
            <a:alphaModFix/>
          </a:blip>
          <a:srcRect b="-1" l="0" r="-1" t="11345"/>
          <a:stretch/>
        </p:blipFill>
        <p:spPr>
          <a:xfrm>
            <a:off x="633999" y="640081"/>
            <a:ext cx="4001315" cy="5314406"/>
          </a:xfrm>
          <a:prstGeom prst="rect">
            <a:avLst/>
          </a:prstGeom>
          <a:noFill/>
          <a:ln>
            <a:noFill/>
          </a:ln>
        </p:spPr>
      </p:pic>
      <p:cxnSp>
        <p:nvCxnSpPr>
          <p:cNvPr id="436" name="Google Shape;436;p23"/>
          <p:cNvCxnSpPr/>
          <p:nvPr/>
        </p:nvCxnSpPr>
        <p:spPr>
          <a:xfrm>
            <a:off x="4974770" y="2086188"/>
            <a:ext cx="6089768"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437" name="Google Shape;437;p23"/>
          <p:cNvSpPr txBox="1"/>
          <p:nvPr>
            <p:ph idx="1" type="body"/>
          </p:nvPr>
        </p:nvSpPr>
        <p:spPr>
          <a:xfrm>
            <a:off x="4974769" y="2198914"/>
            <a:ext cx="6574973" cy="367018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SV"/>
              <a:t>“Las víctimas de agresión sexual requieren servicios de salud integrales y sensibles al género para hacer frente a las consecuencias de salud física y mental de su experiencia y ayudarles a recuperarse de un evento extremadamente angustiante y traumático.</a:t>
            </a:r>
            <a:endParaRPr/>
          </a:p>
          <a:p>
            <a:pPr indent="0" lvl="0" marL="91440" rtl="0" algn="l">
              <a:lnSpc>
                <a:spcPct val="90000"/>
              </a:lnSpc>
              <a:spcBef>
                <a:spcPts val="1400"/>
              </a:spcBef>
              <a:spcAft>
                <a:spcPts val="0"/>
              </a:spcAft>
              <a:buSzPts val="2000"/>
              <a:buNone/>
            </a:pPr>
            <a:r>
              <a:t/>
            </a:r>
            <a:endParaRPr/>
          </a:p>
          <a:p>
            <a:pPr indent="-127000" lvl="0" marL="91440" rtl="0" algn="l">
              <a:lnSpc>
                <a:spcPct val="90000"/>
              </a:lnSpc>
              <a:spcBef>
                <a:spcPts val="1400"/>
              </a:spcBef>
              <a:spcAft>
                <a:spcPts val="0"/>
              </a:spcAft>
              <a:buSzPts val="2000"/>
              <a:buChar char=" "/>
            </a:pPr>
            <a:r>
              <a:rPr lang="es-SV"/>
              <a:t>Es necesario remarcar la innegable necesidad del acceso a contraceptivos en adolescentes menores de 15 años, ya que ellas, casi con certeza, están expuestas a relaciones sexuales no protegidas y a entornos de abuso</a:t>
            </a:r>
            <a:endParaRPr/>
          </a:p>
        </p:txBody>
      </p:sp>
      <p:sp>
        <p:nvSpPr>
          <p:cNvPr id="438" name="Google Shape;438;p23"/>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3"/>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4" name="Shape 444"/>
        <p:cNvGrpSpPr/>
        <p:nvPr/>
      </p:nvGrpSpPr>
      <p:grpSpPr>
        <a:xfrm>
          <a:off x="0" y="0"/>
          <a:ext cx="0" cy="0"/>
          <a:chOff x="0" y="0"/>
          <a:chExt cx="0" cy="0"/>
        </a:xfrm>
      </p:grpSpPr>
      <p:sp>
        <p:nvSpPr>
          <p:cNvPr id="445" name="Google Shape;445;p24"/>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6" name="Google Shape;446;p24"/>
          <p:cNvSpPr txBox="1"/>
          <p:nvPr>
            <p:ph type="title"/>
          </p:nvPr>
        </p:nvSpPr>
        <p:spPr>
          <a:xfrm>
            <a:off x="4974771" y="634946"/>
            <a:ext cx="6574972"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s-SV"/>
              <a:t>Q U I C K  S T A R T </a:t>
            </a:r>
            <a:endParaRPr/>
          </a:p>
        </p:txBody>
      </p:sp>
      <p:pic>
        <p:nvPicPr>
          <p:cNvPr descr="Shape&#10;&#10;Description automatically generated with medium confidence" id="447" name="Google Shape;447;p24"/>
          <p:cNvPicPr preferRelativeResize="0"/>
          <p:nvPr/>
        </p:nvPicPr>
        <p:blipFill rotWithShape="1">
          <a:blip r:embed="rId3">
            <a:alphaModFix/>
          </a:blip>
          <a:srcRect b="-1" l="0" r="-1" t="5700"/>
          <a:stretch/>
        </p:blipFill>
        <p:spPr>
          <a:xfrm>
            <a:off x="633999" y="640081"/>
            <a:ext cx="4001315" cy="5314406"/>
          </a:xfrm>
          <a:prstGeom prst="rect">
            <a:avLst/>
          </a:prstGeom>
          <a:noFill/>
          <a:ln>
            <a:noFill/>
          </a:ln>
        </p:spPr>
      </p:pic>
      <p:cxnSp>
        <p:nvCxnSpPr>
          <p:cNvPr id="448" name="Google Shape;448;p24"/>
          <p:cNvCxnSpPr/>
          <p:nvPr/>
        </p:nvCxnSpPr>
        <p:spPr>
          <a:xfrm>
            <a:off x="4974770" y="2086188"/>
            <a:ext cx="6089768"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449" name="Google Shape;449;p24"/>
          <p:cNvSpPr txBox="1"/>
          <p:nvPr>
            <p:ph idx="1" type="body"/>
          </p:nvPr>
        </p:nvSpPr>
        <p:spPr>
          <a:xfrm>
            <a:off x="4974769" y="2198914"/>
            <a:ext cx="6574973" cy="3670180"/>
          </a:xfrm>
          <a:prstGeom prst="rect">
            <a:avLst/>
          </a:prstGeom>
          <a:noFill/>
          <a:ln>
            <a:noFill/>
          </a:ln>
        </p:spPr>
        <p:txBody>
          <a:bodyPr anchorCtr="0" anchor="t" bIns="45700" lIns="0" spcFirstLastPara="1" rIns="0" wrap="square" tIns="45700">
            <a:normAutofit/>
          </a:bodyPr>
          <a:lstStyle/>
          <a:p>
            <a:pPr indent="-152400" lvl="0" marL="91440" rtl="0" algn="l">
              <a:lnSpc>
                <a:spcPct val="90000"/>
              </a:lnSpc>
              <a:spcBef>
                <a:spcPts val="0"/>
              </a:spcBef>
              <a:spcAft>
                <a:spcPts val="0"/>
              </a:spcAft>
              <a:buSzPts val="2400"/>
              <a:buChar char=" "/>
            </a:pPr>
            <a:r>
              <a:rPr lang="es-SV" sz="2400"/>
              <a:t>Los profesionales de la salud pueden ofrecer un inicio rápido de cualquier método anticonceptivo en cualquier momento del ciclo menstrual si es razonablemente seguro que una mujer no está embarazada o en riesgo de embarazo por relaciones sexuales recientes sin protección. </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114300" lvl="0" marL="91440" rtl="0" algn="r">
              <a:lnSpc>
                <a:spcPct val="90000"/>
              </a:lnSpc>
              <a:spcBef>
                <a:spcPts val="1400"/>
              </a:spcBef>
              <a:spcAft>
                <a:spcPts val="0"/>
              </a:spcAft>
              <a:buSzPts val="1800"/>
              <a:buChar char=" "/>
            </a:pPr>
            <a:r>
              <a:rPr lang="es-SV" sz="1800"/>
              <a:t>Faculty of Sexual &amp; Reproductive Healthcare, 2017</a:t>
            </a:r>
            <a:endParaRPr/>
          </a:p>
        </p:txBody>
      </p:sp>
      <p:sp>
        <p:nvSpPr>
          <p:cNvPr id="450" name="Google Shape;450;p24"/>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4"/>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5" name="Shape 455"/>
        <p:cNvGrpSpPr/>
        <p:nvPr/>
      </p:nvGrpSpPr>
      <p:grpSpPr>
        <a:xfrm>
          <a:off x="0" y="0"/>
          <a:ext cx="0" cy="0"/>
          <a:chOff x="0" y="0"/>
          <a:chExt cx="0" cy="0"/>
        </a:xfrm>
      </p:grpSpPr>
      <p:sp>
        <p:nvSpPr>
          <p:cNvPr id="456" name="Google Shape;456;p25"/>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7" name="Google Shape;457;p25"/>
          <p:cNvSpPr txBox="1"/>
          <p:nvPr>
            <p:ph type="ctrTitle"/>
          </p:nvPr>
        </p:nvSpPr>
        <p:spPr>
          <a:xfrm>
            <a:off x="633999" y="4550229"/>
            <a:ext cx="10909073" cy="105765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6000"/>
              <a:buFont typeface="Calibri"/>
              <a:buNone/>
            </a:pPr>
            <a:r>
              <a:rPr lang="es-SV" sz="6000"/>
              <a:t>Gracias </a:t>
            </a:r>
            <a:endParaRPr sz="6000"/>
          </a:p>
        </p:txBody>
      </p:sp>
      <p:sp>
        <p:nvSpPr>
          <p:cNvPr id="458" name="Google Shape;458;p25"/>
          <p:cNvSpPr txBox="1"/>
          <p:nvPr>
            <p:ph idx="1" type="subTitle"/>
          </p:nvPr>
        </p:nvSpPr>
        <p:spPr>
          <a:xfrm>
            <a:off x="633999" y="5727515"/>
            <a:ext cx="10925101" cy="51547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lang="es-SV" sz="2000">
                <a:solidFill>
                  <a:srgbClr val="262626"/>
                </a:solidFill>
              </a:rPr>
              <a:t> </a:t>
            </a:r>
            <a:endParaRPr sz="2000">
              <a:solidFill>
                <a:srgbClr val="262626"/>
              </a:solidFill>
            </a:endParaRPr>
          </a:p>
        </p:txBody>
      </p:sp>
      <p:pic>
        <p:nvPicPr>
          <p:cNvPr descr="Logo, company name&#10;&#10;Description automatically generated" id="459" name="Google Shape;459;p25"/>
          <p:cNvPicPr preferRelativeResize="0"/>
          <p:nvPr/>
        </p:nvPicPr>
        <p:blipFill rotWithShape="1">
          <a:blip r:embed="rId3">
            <a:alphaModFix/>
          </a:blip>
          <a:srcRect b="0" l="0" r="0" t="0"/>
          <a:stretch/>
        </p:blipFill>
        <p:spPr>
          <a:xfrm>
            <a:off x="635457" y="1109569"/>
            <a:ext cx="5131653" cy="2663758"/>
          </a:xfrm>
          <a:prstGeom prst="rect">
            <a:avLst/>
          </a:prstGeom>
          <a:noFill/>
          <a:ln>
            <a:noFill/>
          </a:ln>
        </p:spPr>
      </p:pic>
      <p:sp>
        <p:nvSpPr>
          <p:cNvPr id="460" name="Google Shape;460;p25"/>
          <p:cNvSpPr/>
          <p:nvPr/>
        </p:nvSpPr>
        <p:spPr>
          <a:xfrm>
            <a:off x="6063996" y="886968"/>
            <a:ext cx="64008" cy="31089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461" name="Google Shape;461;p25"/>
          <p:cNvPicPr preferRelativeResize="0"/>
          <p:nvPr/>
        </p:nvPicPr>
        <p:blipFill rotWithShape="1">
          <a:blip r:embed="rId4">
            <a:alphaModFix/>
          </a:blip>
          <a:srcRect b="-1" l="7256" r="10293" t="0"/>
          <a:stretch/>
        </p:blipFill>
        <p:spPr>
          <a:xfrm>
            <a:off x="6424891" y="640080"/>
            <a:ext cx="2833856" cy="3602736"/>
          </a:xfrm>
          <a:prstGeom prst="rect">
            <a:avLst/>
          </a:prstGeom>
          <a:noFill/>
          <a:ln>
            <a:noFill/>
          </a:ln>
        </p:spPr>
      </p:pic>
      <p:cxnSp>
        <p:nvCxnSpPr>
          <p:cNvPr id="462" name="Google Shape;462;p25"/>
          <p:cNvCxnSpPr/>
          <p:nvPr/>
        </p:nvCxnSpPr>
        <p:spPr>
          <a:xfrm>
            <a:off x="721086" y="5618770"/>
            <a:ext cx="10515600" cy="0"/>
          </a:xfrm>
          <a:prstGeom prst="straightConnector1">
            <a:avLst/>
          </a:prstGeom>
          <a:noFill/>
          <a:ln cap="flat" cmpd="sng" w="9525">
            <a:solidFill>
              <a:schemeClr val="dk2">
                <a:alpha val="89803"/>
              </a:schemeClr>
            </a:solidFill>
            <a:prstDash val="solid"/>
            <a:round/>
            <a:headEnd len="sm" w="sm" type="none"/>
            <a:tailEnd len="sm" w="sm" type="none"/>
          </a:ln>
        </p:spPr>
      </p:cxnSp>
      <p:sp>
        <p:nvSpPr>
          <p:cNvPr id="463" name="Google Shape;463;p25"/>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5"/>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57"/>
                                        </p:tgtEl>
                                        <p:attrNameLst>
                                          <p:attrName>style.visibility</p:attrName>
                                        </p:attrNameLst>
                                      </p:cBhvr>
                                      <p:to>
                                        <p:strVal val="visible"/>
                                      </p:to>
                                    </p:set>
                                    <p:animEffect filter="fade" transition="in">
                                      <p:cBhvr>
                                        <p:cTn dur="4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3"/>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3"/>
          <p:cNvSpPr txBox="1"/>
          <p:nvPr>
            <p:ph type="title"/>
          </p:nvPr>
        </p:nvSpPr>
        <p:spPr>
          <a:xfrm>
            <a:off x="6956868" y="634946"/>
            <a:ext cx="4592874"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arial"/>
              <a:buNone/>
            </a:pPr>
            <a:br>
              <a:rPr b="1" i="0" lang="es-SV" sz="1200">
                <a:latin typeface="arial"/>
                <a:ea typeface="arial"/>
                <a:cs typeface="arial"/>
                <a:sym typeface="arial"/>
              </a:rPr>
            </a:br>
            <a:br>
              <a:rPr b="1" i="0" lang="es-SV" sz="1200">
                <a:latin typeface="arial"/>
                <a:ea typeface="arial"/>
                <a:cs typeface="arial"/>
                <a:sym typeface="arial"/>
              </a:rPr>
            </a:br>
            <a:br>
              <a:rPr b="1" i="0" lang="es-SV" sz="1200">
                <a:latin typeface="arial"/>
                <a:ea typeface="arial"/>
                <a:cs typeface="arial"/>
                <a:sym typeface="arial"/>
              </a:rPr>
            </a:br>
            <a:br>
              <a:rPr b="1" i="0" lang="es-SV" sz="1200">
                <a:latin typeface="arial"/>
                <a:ea typeface="arial"/>
                <a:cs typeface="arial"/>
                <a:sym typeface="arial"/>
              </a:rPr>
            </a:br>
            <a:br>
              <a:rPr b="1" i="0" lang="es-SV" sz="1200">
                <a:latin typeface="arial"/>
                <a:ea typeface="arial"/>
                <a:cs typeface="arial"/>
                <a:sym typeface="arial"/>
              </a:rPr>
            </a:br>
            <a:br>
              <a:rPr b="1" i="0" lang="es-SV" sz="1200">
                <a:latin typeface="arial"/>
                <a:ea typeface="arial"/>
                <a:cs typeface="arial"/>
                <a:sym typeface="arial"/>
              </a:rPr>
            </a:br>
            <a:br>
              <a:rPr b="1" i="0" lang="es-SV" sz="1200">
                <a:latin typeface="arial"/>
                <a:ea typeface="arial"/>
                <a:cs typeface="arial"/>
                <a:sym typeface="arial"/>
              </a:rPr>
            </a:br>
            <a:r>
              <a:rPr b="1" i="0" lang="es-SV" sz="1200">
                <a:latin typeface="arial"/>
                <a:ea typeface="arial"/>
                <a:cs typeface="arial"/>
                <a:sym typeface="arial"/>
              </a:rPr>
              <a:t>			</a:t>
            </a:r>
            <a:br>
              <a:rPr b="1" i="0" lang="es-SV" sz="1200">
                <a:latin typeface="arial"/>
                <a:ea typeface="arial"/>
                <a:cs typeface="arial"/>
                <a:sym typeface="arial"/>
              </a:rPr>
            </a:br>
            <a:br>
              <a:rPr b="1" i="0" lang="es-SV" sz="1200">
                <a:latin typeface="arial"/>
                <a:ea typeface="arial"/>
                <a:cs typeface="arial"/>
                <a:sym typeface="arial"/>
              </a:rPr>
            </a:br>
            <a:br>
              <a:rPr b="1" i="0" lang="es-SV" sz="1200">
                <a:latin typeface="arial"/>
                <a:ea typeface="arial"/>
                <a:cs typeface="arial"/>
                <a:sym typeface="arial"/>
              </a:rPr>
            </a:br>
            <a:br>
              <a:rPr b="1" i="0" lang="es-SV" sz="1200">
                <a:latin typeface="arial"/>
                <a:ea typeface="arial"/>
                <a:cs typeface="arial"/>
                <a:sym typeface="arial"/>
              </a:rPr>
            </a:br>
            <a:br>
              <a:rPr b="1" lang="es-SV" sz="1200">
                <a:latin typeface="arial"/>
                <a:ea typeface="arial"/>
                <a:cs typeface="arial"/>
                <a:sym typeface="arial"/>
              </a:rPr>
            </a:br>
            <a:br>
              <a:rPr b="1" lang="es-SV" sz="2200">
                <a:latin typeface="arial"/>
                <a:ea typeface="arial"/>
                <a:cs typeface="arial"/>
                <a:sym typeface="arial"/>
              </a:rPr>
            </a:br>
            <a:r>
              <a:rPr b="1" lang="es-SV" sz="2200">
                <a:latin typeface="arial"/>
                <a:ea typeface="arial"/>
                <a:cs typeface="arial"/>
                <a:sym typeface="arial"/>
              </a:rPr>
              <a:t>Pubertad</a:t>
            </a:r>
            <a:br>
              <a:rPr b="1" i="0" lang="es-SV" sz="2200">
                <a:latin typeface="arial"/>
                <a:ea typeface="arial"/>
                <a:cs typeface="arial"/>
                <a:sym typeface="arial"/>
              </a:rPr>
            </a:br>
            <a:br>
              <a:rPr b="1" i="0" lang="es-SV" sz="1200">
                <a:latin typeface="arial"/>
                <a:ea typeface="arial"/>
                <a:cs typeface="arial"/>
                <a:sym typeface="arial"/>
              </a:rPr>
            </a:br>
            <a:endParaRPr b="0" i="0" sz="1200">
              <a:latin typeface="arial"/>
              <a:ea typeface="arial"/>
              <a:cs typeface="arial"/>
              <a:sym typeface="arial"/>
            </a:endParaRPr>
          </a:p>
        </p:txBody>
      </p:sp>
      <p:sp>
        <p:nvSpPr>
          <p:cNvPr id="139" name="Google Shape;139;p3"/>
          <p:cNvSpPr/>
          <p:nvPr/>
        </p:nvSpPr>
        <p:spPr>
          <a:xfrm>
            <a:off x="0" y="0"/>
            <a:ext cx="6479458" cy="633431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3"/>
          <p:cNvSpPr/>
          <p:nvPr/>
        </p:nvSpPr>
        <p:spPr>
          <a:xfrm>
            <a:off x="321733" y="321733"/>
            <a:ext cx="3057906" cy="34082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Ο χρήστης ConSentido στο Twitter: &amp;quot;#Salud | La #pubertad marca el inicio  del proceso de #adolescencia; se trata un proceso fisiológico; se considera  #PubertadPrecoz cuando la niña comienza con los cambios antes" id="141" name="Google Shape;141;p3"/>
          <p:cNvPicPr preferRelativeResize="0"/>
          <p:nvPr/>
        </p:nvPicPr>
        <p:blipFill rotWithShape="1">
          <a:blip r:embed="rId3">
            <a:alphaModFix/>
          </a:blip>
          <a:srcRect b="0" l="0" r="0" t="0"/>
          <a:stretch/>
        </p:blipFill>
        <p:spPr>
          <a:xfrm>
            <a:off x="458336" y="633502"/>
            <a:ext cx="2784700" cy="2784700"/>
          </a:xfrm>
          <a:prstGeom prst="rect">
            <a:avLst/>
          </a:prstGeom>
          <a:noFill/>
          <a:ln>
            <a:noFill/>
          </a:ln>
        </p:spPr>
      </p:pic>
      <p:sp>
        <p:nvSpPr>
          <p:cNvPr id="142" name="Google Shape;142;p3"/>
          <p:cNvSpPr/>
          <p:nvPr/>
        </p:nvSpPr>
        <p:spPr>
          <a:xfrm>
            <a:off x="3512061" y="321733"/>
            <a:ext cx="2583939" cy="19552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43" name="Google Shape;143;p3"/>
          <p:cNvCxnSpPr/>
          <p:nvPr/>
        </p:nvCxnSpPr>
        <p:spPr>
          <a:xfrm>
            <a:off x="7046569" y="2085703"/>
            <a:ext cx="4114800"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144" name="Google Shape;144;p3"/>
          <p:cNvSpPr/>
          <p:nvPr/>
        </p:nvSpPr>
        <p:spPr>
          <a:xfrm>
            <a:off x="321733" y="3879167"/>
            <a:ext cx="3057906" cy="2135564"/>
          </a:xfrm>
          <a:prstGeom prst="rect">
            <a:avLst/>
          </a:prstGeom>
          <a:solidFill>
            <a:srgbClr val="7EA9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3"/>
          <p:cNvSpPr/>
          <p:nvPr/>
        </p:nvSpPr>
        <p:spPr>
          <a:xfrm>
            <a:off x="3528588" y="2451014"/>
            <a:ext cx="2567411" cy="353276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Why is puberty coming earlier for girls today? | HowStuffWorks" id="146" name="Google Shape;146;p3"/>
          <p:cNvPicPr preferRelativeResize="0"/>
          <p:nvPr/>
        </p:nvPicPr>
        <p:blipFill rotWithShape="1">
          <a:blip r:embed="rId4">
            <a:alphaModFix/>
          </a:blip>
          <a:srcRect b="0" l="0" r="0" t="0"/>
          <a:stretch/>
        </p:blipFill>
        <p:spPr>
          <a:xfrm>
            <a:off x="3737215" y="2601842"/>
            <a:ext cx="2150156" cy="3231109"/>
          </a:xfrm>
          <a:prstGeom prst="rect">
            <a:avLst/>
          </a:prstGeom>
          <a:noFill/>
          <a:ln>
            <a:noFill/>
          </a:ln>
        </p:spPr>
      </p:pic>
      <p:sp>
        <p:nvSpPr>
          <p:cNvPr id="147" name="Google Shape;147;p3"/>
          <p:cNvSpPr txBox="1"/>
          <p:nvPr>
            <p:ph idx="1" type="body"/>
          </p:nvPr>
        </p:nvSpPr>
        <p:spPr>
          <a:xfrm>
            <a:off x="6956868" y="2198914"/>
            <a:ext cx="5023850" cy="3670180"/>
          </a:xfrm>
          <a:prstGeom prst="rect">
            <a:avLst/>
          </a:prstGeom>
          <a:noFill/>
          <a:ln>
            <a:noFill/>
          </a:ln>
        </p:spPr>
        <p:txBody>
          <a:bodyPr anchorCtr="0" anchor="t" bIns="45700" lIns="0" spcFirstLastPara="1" rIns="0" wrap="square" tIns="45700">
            <a:normAutofit/>
          </a:bodyPr>
          <a:lstStyle/>
          <a:p>
            <a:pPr indent="-107950" lvl="0" marL="91440" rtl="0" algn="l">
              <a:lnSpc>
                <a:spcPct val="90000"/>
              </a:lnSpc>
              <a:spcBef>
                <a:spcPts val="0"/>
              </a:spcBef>
              <a:spcAft>
                <a:spcPts val="0"/>
              </a:spcAft>
              <a:buSzPts val="1700"/>
              <a:buChar char=" "/>
            </a:pPr>
            <a:r>
              <a:rPr b="0" i="0" lang="es-SV" sz="1700">
                <a:latin typeface="Arial"/>
                <a:ea typeface="Arial"/>
                <a:cs typeface="Arial"/>
                <a:sym typeface="Arial"/>
              </a:rPr>
              <a:t>Es un proceso que suele ocurrir entre los 10 y 14 años para las niñas y entre los 12 y 16 para los varones.</a:t>
            </a:r>
            <a:r>
              <a:rPr lang="es-SV" sz="1700">
                <a:latin typeface="Arial"/>
                <a:ea typeface="Arial"/>
                <a:cs typeface="Arial"/>
                <a:sym typeface="Arial"/>
              </a:rPr>
              <a:t> </a:t>
            </a:r>
            <a:endParaRPr/>
          </a:p>
          <a:p>
            <a:pPr indent="-107950" lvl="0" marL="91440" rtl="0" algn="l">
              <a:lnSpc>
                <a:spcPct val="90000"/>
              </a:lnSpc>
              <a:spcBef>
                <a:spcPts val="1400"/>
              </a:spcBef>
              <a:spcAft>
                <a:spcPts val="0"/>
              </a:spcAft>
              <a:buSzPts val="1700"/>
              <a:buChar char=" "/>
            </a:pPr>
            <a:r>
              <a:rPr lang="es-SV" sz="1700">
                <a:latin typeface="Arial"/>
                <a:ea typeface="Arial"/>
                <a:cs typeface="Arial"/>
                <a:sym typeface="Arial"/>
              </a:rPr>
              <a:t>Los cambios entre la niñez y la adolescencia se inician con la pubertad, etapa en la cual </a:t>
            </a:r>
            <a:r>
              <a:rPr b="1" lang="es-SV" sz="1700">
                <a:latin typeface="Arial"/>
                <a:ea typeface="Arial"/>
                <a:cs typeface="Arial"/>
                <a:sym typeface="Arial"/>
              </a:rPr>
              <a:t>se producen una serie de cambios físicos y psicológicos, estos últimos muy vinculados con el entorno social</a:t>
            </a:r>
            <a:endParaRPr sz="1700">
              <a:latin typeface="Arial"/>
              <a:ea typeface="Arial"/>
              <a:cs typeface="Arial"/>
              <a:sym typeface="Arial"/>
            </a:endParaRPr>
          </a:p>
          <a:p>
            <a:pPr indent="-107950" lvl="0" marL="91440" rtl="0" algn="l">
              <a:lnSpc>
                <a:spcPct val="90000"/>
              </a:lnSpc>
              <a:spcBef>
                <a:spcPts val="1400"/>
              </a:spcBef>
              <a:spcAft>
                <a:spcPts val="0"/>
              </a:spcAft>
              <a:buSzPts val="1700"/>
              <a:buChar char=" "/>
            </a:pPr>
            <a:r>
              <a:rPr lang="es-SV" sz="1700">
                <a:latin typeface="Arial"/>
                <a:ea typeface="Arial"/>
                <a:cs typeface="Arial"/>
                <a:sym typeface="Arial"/>
              </a:rPr>
              <a:t>Incluye la maduración cognitiva, psicosocial y biológica, y el crecimiento y desarrollo de características sexuales secundarias son las manifestaciones más visibles de la aparición de la pubertad</a:t>
            </a:r>
            <a:endParaRPr/>
          </a:p>
          <a:p>
            <a:pPr indent="0" lvl="0" marL="91440" rtl="0" algn="l">
              <a:lnSpc>
                <a:spcPct val="90000"/>
              </a:lnSpc>
              <a:spcBef>
                <a:spcPts val="1400"/>
              </a:spcBef>
              <a:spcAft>
                <a:spcPts val="0"/>
              </a:spcAft>
              <a:buSzPts val="1700"/>
              <a:buNone/>
            </a:pPr>
            <a:r>
              <a:t/>
            </a:r>
            <a:endParaRPr sz="1700"/>
          </a:p>
        </p:txBody>
      </p:sp>
      <p:sp>
        <p:nvSpPr>
          <p:cNvPr id="148" name="Google Shape;148;p3"/>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txBox="1"/>
          <p:nvPr/>
        </p:nvSpPr>
        <p:spPr>
          <a:xfrm>
            <a:off x="10118980" y="1649887"/>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SV" sz="1800" u="none" cap="none" strike="noStrike">
                <a:solidFill>
                  <a:schemeClr val="dk1"/>
                </a:solidFill>
                <a:latin typeface="arial"/>
                <a:ea typeface="arial"/>
                <a:cs typeface="arial"/>
                <a:sym typeface="arial"/>
              </a:rPr>
              <a:t>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4"/>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8" name="Google Shape;158;p4"/>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
        <p:nvSpPr>
          <p:cNvPr id="159" name="Google Shape;159;p4"/>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computer&amp;nbsp;model shows views of the female pelvis from the front (top row) and from above&amp;nbsp;(bottom row) as it change" id="160" name="Google Shape;160;p4"/>
          <p:cNvPicPr preferRelativeResize="0"/>
          <p:nvPr/>
        </p:nvPicPr>
        <p:blipFill rotWithShape="1">
          <a:blip r:embed="rId3">
            <a:alphaModFix/>
          </a:blip>
          <a:srcRect b="0" l="30229" r="0" t="50000"/>
          <a:stretch/>
        </p:blipFill>
        <p:spPr>
          <a:xfrm>
            <a:off x="633999" y="1242953"/>
            <a:ext cx="4020297" cy="1152425"/>
          </a:xfrm>
          <a:prstGeom prst="rect">
            <a:avLst/>
          </a:prstGeom>
          <a:noFill/>
          <a:ln>
            <a:noFill/>
          </a:ln>
        </p:spPr>
      </p:pic>
      <p:cxnSp>
        <p:nvCxnSpPr>
          <p:cNvPr id="161" name="Google Shape;161;p4"/>
          <p:cNvCxnSpPr/>
          <p:nvPr/>
        </p:nvCxnSpPr>
        <p:spPr>
          <a:xfrm>
            <a:off x="5181247" y="2086188"/>
            <a:ext cx="5852160" cy="0"/>
          </a:xfrm>
          <a:prstGeom prst="straightConnector1">
            <a:avLst/>
          </a:prstGeom>
          <a:noFill/>
          <a:ln cap="flat" cmpd="sng" w="9525">
            <a:solidFill>
              <a:srgbClr val="7F7F7F">
                <a:alpha val="89803"/>
              </a:srgbClr>
            </a:solidFill>
            <a:prstDash val="solid"/>
            <a:round/>
            <a:headEnd len="sm" w="sm" type="none"/>
            <a:tailEnd len="sm" w="sm" type="none"/>
          </a:ln>
        </p:spPr>
      </p:cxnSp>
      <p:pic>
        <p:nvPicPr>
          <p:cNvPr descr="Disorders of Puberty" id="162" name="Google Shape;162;p4"/>
          <p:cNvPicPr preferRelativeResize="0"/>
          <p:nvPr/>
        </p:nvPicPr>
        <p:blipFill rotWithShape="1">
          <a:blip r:embed="rId4">
            <a:alphaModFix/>
          </a:blip>
          <a:srcRect b="0" l="0" r="0" t="0"/>
          <a:stretch/>
        </p:blipFill>
        <p:spPr>
          <a:xfrm>
            <a:off x="633999" y="2619854"/>
            <a:ext cx="4110721" cy="3496465"/>
          </a:xfrm>
          <a:prstGeom prst="rect">
            <a:avLst/>
          </a:prstGeom>
          <a:noFill/>
          <a:ln>
            <a:noFill/>
          </a:ln>
        </p:spPr>
      </p:pic>
      <p:sp>
        <p:nvSpPr>
          <p:cNvPr id="163" name="Google Shape;163;p4"/>
          <p:cNvSpPr txBox="1"/>
          <p:nvPr>
            <p:ph idx="4294967295" type="body"/>
          </p:nvPr>
        </p:nvSpPr>
        <p:spPr>
          <a:xfrm>
            <a:off x="5144679" y="1242953"/>
            <a:ext cx="6833961" cy="4626141"/>
          </a:xfrm>
          <a:prstGeom prst="rect">
            <a:avLst/>
          </a:prstGeom>
          <a:noFill/>
          <a:ln>
            <a:noFill/>
          </a:ln>
        </p:spPr>
        <p:txBody>
          <a:bodyPr anchorCtr="0" anchor="t" bIns="45700" lIns="0" spcFirstLastPara="1" rIns="0" wrap="square" tIns="45700">
            <a:normAutofit/>
          </a:bodyPr>
          <a:lstStyle/>
          <a:p>
            <a:pPr indent="-27939" lvl="0" marL="91440" rtl="0" algn="l">
              <a:lnSpc>
                <a:spcPct val="90000"/>
              </a:lnSpc>
              <a:spcBef>
                <a:spcPts val="0"/>
              </a:spcBef>
              <a:spcAft>
                <a:spcPts val="0"/>
              </a:spcAft>
              <a:buSzPts val="1000"/>
              <a:buNone/>
            </a:pPr>
            <a:r>
              <a:t/>
            </a:r>
            <a:endParaRPr b="1" sz="1000">
              <a:latin typeface="Arial"/>
              <a:ea typeface="Arial"/>
              <a:cs typeface="Arial"/>
              <a:sym typeface="Arial"/>
            </a:endParaRPr>
          </a:p>
          <a:p>
            <a:pPr indent="0" lvl="0" marL="0" rtl="0" algn="l">
              <a:lnSpc>
                <a:spcPct val="90000"/>
              </a:lnSpc>
              <a:spcBef>
                <a:spcPts val="1400"/>
              </a:spcBef>
              <a:spcAft>
                <a:spcPts val="0"/>
              </a:spcAft>
              <a:buSzPts val="1500"/>
              <a:buFont typeface="Calibri"/>
              <a:buNone/>
            </a:pPr>
            <a:r>
              <a:rPr b="1" lang="es-SV" sz="1500">
                <a:latin typeface="Arial"/>
                <a:ea typeface="Arial"/>
                <a:cs typeface="Arial"/>
                <a:sym typeface="Arial"/>
              </a:rPr>
              <a:t>CAMBIOS FÍSICOS DE LA MUJER QUE SE PRESENTAN EN LA PUBERTAD, EN PROMEDIO ENTRE LOS 10 Y 12 AÑOS</a:t>
            </a:r>
            <a:endParaRPr b="1" sz="1500">
              <a:latin typeface="Arial"/>
              <a:ea typeface="Arial"/>
              <a:cs typeface="Arial"/>
              <a:sym typeface="Arial"/>
            </a:endParaRPr>
          </a:p>
          <a:p>
            <a:pPr indent="0" lvl="0" marL="0" rtl="0" algn="l">
              <a:lnSpc>
                <a:spcPct val="90000"/>
              </a:lnSpc>
              <a:spcBef>
                <a:spcPts val="1400"/>
              </a:spcBef>
              <a:spcAft>
                <a:spcPts val="0"/>
              </a:spcAft>
              <a:buSzPts val="1500"/>
              <a:buFont typeface="Calibri"/>
              <a:buNone/>
            </a:pPr>
            <a:r>
              <a:t/>
            </a:r>
            <a:endParaRPr b="1" sz="1500">
              <a:latin typeface="Arial"/>
              <a:ea typeface="Arial"/>
              <a:cs typeface="Arial"/>
              <a:sym typeface="Arial"/>
            </a:endParaRPr>
          </a:p>
          <a:p>
            <a:pPr indent="-95250" lvl="0" marL="91440" rtl="0" algn="l">
              <a:lnSpc>
                <a:spcPct val="90000"/>
              </a:lnSpc>
              <a:spcBef>
                <a:spcPts val="1400"/>
              </a:spcBef>
              <a:spcAft>
                <a:spcPts val="0"/>
              </a:spcAft>
              <a:buSzPts val="1500"/>
              <a:buChar char=" "/>
            </a:pPr>
            <a:r>
              <a:rPr b="1" lang="es-SV" sz="1500">
                <a:latin typeface="Arial"/>
                <a:ea typeface="Arial"/>
                <a:cs typeface="Arial"/>
                <a:sym typeface="Arial"/>
              </a:rPr>
              <a:t>1. Aparecimiento del pezón mamario, también llamado telarquia </a:t>
            </a:r>
            <a:endParaRPr/>
          </a:p>
          <a:p>
            <a:pPr indent="-95250" lvl="0" marL="91440" rtl="0" algn="l">
              <a:lnSpc>
                <a:spcPct val="90000"/>
              </a:lnSpc>
              <a:spcBef>
                <a:spcPts val="1400"/>
              </a:spcBef>
              <a:spcAft>
                <a:spcPts val="0"/>
              </a:spcAft>
              <a:buSzPts val="1500"/>
              <a:buChar char=" "/>
            </a:pPr>
            <a:r>
              <a:rPr b="1" lang="es-SV" sz="1500">
                <a:latin typeface="Arial"/>
                <a:ea typeface="Arial"/>
                <a:cs typeface="Arial"/>
                <a:sym typeface="Arial"/>
              </a:rPr>
              <a:t>2. Aparecimiento del vello púbico (pubarquia) </a:t>
            </a:r>
            <a:endParaRPr/>
          </a:p>
          <a:p>
            <a:pPr indent="-95250" lvl="0" marL="91440" rtl="0" algn="l">
              <a:lnSpc>
                <a:spcPct val="90000"/>
              </a:lnSpc>
              <a:spcBef>
                <a:spcPts val="1400"/>
              </a:spcBef>
              <a:spcAft>
                <a:spcPts val="0"/>
              </a:spcAft>
              <a:buSzPts val="1500"/>
              <a:buChar char=" "/>
            </a:pPr>
            <a:r>
              <a:rPr b="1" lang="es-SV" sz="1500">
                <a:latin typeface="Arial"/>
                <a:ea typeface="Arial"/>
                <a:cs typeface="Arial"/>
                <a:sym typeface="Arial"/>
              </a:rPr>
              <a:t>3. Crecimiento acelerado </a:t>
            </a:r>
            <a:endParaRPr/>
          </a:p>
          <a:p>
            <a:pPr indent="-95250" lvl="0" marL="91440" rtl="0" algn="l">
              <a:lnSpc>
                <a:spcPct val="90000"/>
              </a:lnSpc>
              <a:spcBef>
                <a:spcPts val="1400"/>
              </a:spcBef>
              <a:spcAft>
                <a:spcPts val="0"/>
              </a:spcAft>
              <a:buSzPts val="1500"/>
              <a:buChar char=" "/>
            </a:pPr>
            <a:r>
              <a:rPr b="1" lang="es-SV" sz="1500">
                <a:latin typeface="Arial"/>
                <a:ea typeface="Arial"/>
                <a:cs typeface="Arial"/>
                <a:sym typeface="Arial"/>
              </a:rPr>
              <a:t>4. Menarquia</a:t>
            </a:r>
            <a:endParaRPr b="1" sz="1500">
              <a:latin typeface="Arial"/>
              <a:ea typeface="Arial"/>
              <a:cs typeface="Arial"/>
              <a:sym typeface="Arial"/>
            </a:endParaRPr>
          </a:p>
          <a:p>
            <a:pPr indent="0" lvl="0" marL="91440" rtl="0" algn="l">
              <a:lnSpc>
                <a:spcPct val="90000"/>
              </a:lnSpc>
              <a:spcBef>
                <a:spcPts val="1400"/>
              </a:spcBef>
              <a:spcAft>
                <a:spcPts val="0"/>
              </a:spcAft>
              <a:buSzPts val="1500"/>
              <a:buNone/>
            </a:pPr>
            <a:r>
              <a:t/>
            </a:r>
            <a:endParaRPr b="1" sz="1500">
              <a:latin typeface="Arial"/>
              <a:ea typeface="Arial"/>
              <a:cs typeface="Arial"/>
              <a:sym typeface="Arial"/>
            </a:endParaRPr>
          </a:p>
          <a:p>
            <a:pPr indent="-182880" lvl="1" marL="384048" rtl="0" algn="l">
              <a:lnSpc>
                <a:spcPct val="90000"/>
              </a:lnSpc>
              <a:spcBef>
                <a:spcPts val="400"/>
              </a:spcBef>
              <a:spcAft>
                <a:spcPts val="0"/>
              </a:spcAft>
              <a:buSzPts val="1500"/>
              <a:buFont typeface="Calibri"/>
              <a:buChar char="o"/>
            </a:pPr>
            <a:r>
              <a:rPr b="1" lang="es-SV" sz="1500">
                <a:latin typeface="Arial"/>
                <a:ea typeface="Arial"/>
                <a:cs typeface="Arial"/>
                <a:sym typeface="Arial"/>
              </a:rPr>
              <a:t>Las hormonas sexuales ejercen cambios en la pelvis, aumentando su tamaño hasta alcanzar su amplitud y forma definitiva a los 16 años. </a:t>
            </a:r>
            <a:endParaRPr/>
          </a:p>
          <a:p>
            <a:pPr indent="-182880" lvl="1" marL="384048" rtl="0" algn="l">
              <a:lnSpc>
                <a:spcPct val="90000"/>
              </a:lnSpc>
              <a:spcBef>
                <a:spcPts val="600"/>
              </a:spcBef>
              <a:spcAft>
                <a:spcPts val="0"/>
              </a:spcAft>
              <a:buSzPts val="1500"/>
              <a:buFont typeface="Calibri"/>
              <a:buChar char="o"/>
            </a:pPr>
            <a:r>
              <a:rPr b="1" i="1" lang="es-SV" sz="1500">
                <a:latin typeface="Arial"/>
                <a:ea typeface="Arial"/>
                <a:cs typeface="Arial"/>
                <a:sym typeface="Arial"/>
              </a:rPr>
              <a:t>Previo a este alcance, la pelvis es considerada una arquitectura aun  infantil</a:t>
            </a:r>
            <a:endParaRPr b="1" i="1" sz="1500">
              <a:latin typeface="Arial"/>
              <a:ea typeface="Arial"/>
              <a:cs typeface="Arial"/>
              <a:sym typeface="Arial"/>
            </a:endParaRPr>
          </a:p>
          <a:p>
            <a:pPr indent="0" lvl="1" marL="201168" rtl="0" algn="l">
              <a:lnSpc>
                <a:spcPct val="90000"/>
              </a:lnSpc>
              <a:spcBef>
                <a:spcPts val="600"/>
              </a:spcBef>
              <a:spcAft>
                <a:spcPts val="0"/>
              </a:spcAft>
              <a:buSzPts val="1000"/>
              <a:buFont typeface="Calibri"/>
              <a:buNone/>
            </a:pPr>
            <a:r>
              <a:t/>
            </a:r>
            <a:endParaRPr b="1" sz="1000">
              <a:latin typeface="Arial"/>
              <a:ea typeface="Arial"/>
              <a:cs typeface="Arial"/>
              <a:sym typeface="Arial"/>
            </a:endParaRPr>
          </a:p>
          <a:p>
            <a:pPr indent="0" lvl="1" marL="201168" rtl="0" algn="r">
              <a:lnSpc>
                <a:spcPct val="90000"/>
              </a:lnSpc>
              <a:spcBef>
                <a:spcPts val="600"/>
              </a:spcBef>
              <a:spcAft>
                <a:spcPts val="0"/>
              </a:spcAft>
              <a:buSzPts val="1000"/>
              <a:buFont typeface="Calibri"/>
              <a:buNone/>
            </a:pPr>
            <a:r>
              <a:rPr b="1" lang="es-SV" sz="1000">
                <a:latin typeface="Arial"/>
                <a:ea typeface="Arial"/>
                <a:cs typeface="Arial"/>
                <a:sym typeface="Arial"/>
              </a:rPr>
              <a:t>Cabero, Saldivar y Cabrillo, 2007</a:t>
            </a:r>
            <a:endParaRPr/>
          </a:p>
        </p:txBody>
      </p:sp>
      <p:sp>
        <p:nvSpPr>
          <p:cNvPr id="164" name="Google Shape;164;p4"/>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5"/>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5"/>
          <p:cNvSpPr txBox="1"/>
          <p:nvPr>
            <p:ph type="title"/>
          </p:nvPr>
        </p:nvSpPr>
        <p:spPr>
          <a:xfrm>
            <a:off x="6956868" y="634946"/>
            <a:ext cx="4592874"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es-SV" sz="3700"/>
              <a:t>Cuando y como se da la primera ovulación/menstruación  ? </a:t>
            </a:r>
            <a:endParaRPr/>
          </a:p>
        </p:txBody>
      </p:sp>
      <p:sp>
        <p:nvSpPr>
          <p:cNvPr id="173" name="Google Shape;173;p5"/>
          <p:cNvSpPr/>
          <p:nvPr/>
        </p:nvSpPr>
        <p:spPr>
          <a:xfrm>
            <a:off x="0" y="0"/>
            <a:ext cx="6479458" cy="633431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p5"/>
          <p:cNvSpPr/>
          <p:nvPr/>
        </p:nvSpPr>
        <p:spPr>
          <a:xfrm>
            <a:off x="321733" y="321733"/>
            <a:ext cx="3057906" cy="34082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5" name="Google Shape;175;p5"/>
          <p:cNvPicPr preferRelativeResize="0"/>
          <p:nvPr/>
        </p:nvPicPr>
        <p:blipFill rotWithShape="1">
          <a:blip r:embed="rId3">
            <a:alphaModFix/>
          </a:blip>
          <a:srcRect b="0" l="0" r="0" t="0"/>
          <a:stretch/>
        </p:blipFill>
        <p:spPr>
          <a:xfrm>
            <a:off x="458336" y="932857"/>
            <a:ext cx="2784700" cy="2185989"/>
          </a:xfrm>
          <a:prstGeom prst="rect">
            <a:avLst/>
          </a:prstGeom>
          <a:noFill/>
          <a:ln>
            <a:noFill/>
          </a:ln>
        </p:spPr>
      </p:pic>
      <p:sp>
        <p:nvSpPr>
          <p:cNvPr id="176" name="Google Shape;176;p5"/>
          <p:cNvSpPr/>
          <p:nvPr/>
        </p:nvSpPr>
        <p:spPr>
          <a:xfrm>
            <a:off x="3512061" y="321733"/>
            <a:ext cx="2583939" cy="19552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77" name="Google Shape;177;p5"/>
          <p:cNvCxnSpPr/>
          <p:nvPr/>
        </p:nvCxnSpPr>
        <p:spPr>
          <a:xfrm>
            <a:off x="7046569" y="2085703"/>
            <a:ext cx="4114800"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178" name="Google Shape;178;p5"/>
          <p:cNvSpPr/>
          <p:nvPr/>
        </p:nvSpPr>
        <p:spPr>
          <a:xfrm>
            <a:off x="321733" y="3879167"/>
            <a:ext cx="3057906" cy="2135564"/>
          </a:xfrm>
          <a:prstGeom prst="rect">
            <a:avLst/>
          </a:prstGeom>
          <a:solidFill>
            <a:srgbClr val="7EA9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9" name="Google Shape;179;p5"/>
          <p:cNvSpPr/>
          <p:nvPr/>
        </p:nvSpPr>
        <p:spPr>
          <a:xfrm>
            <a:off x="3528588" y="2451014"/>
            <a:ext cx="2567411" cy="353276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Figure: El eje sistema nervioso central -hipotálamo-hipofisario-gonadal y  órganos diana - Manual Merck versión para profesionales" id="180" name="Google Shape;180;p5"/>
          <p:cNvPicPr preferRelativeResize="0"/>
          <p:nvPr/>
        </p:nvPicPr>
        <p:blipFill rotWithShape="1">
          <a:blip r:embed="rId4">
            <a:alphaModFix/>
          </a:blip>
          <a:srcRect b="0" l="0" r="0" t="0"/>
          <a:stretch/>
        </p:blipFill>
        <p:spPr>
          <a:xfrm>
            <a:off x="3829497" y="2601842"/>
            <a:ext cx="1965591" cy="3231109"/>
          </a:xfrm>
          <a:prstGeom prst="rect">
            <a:avLst/>
          </a:prstGeom>
          <a:noFill/>
          <a:ln>
            <a:noFill/>
          </a:ln>
        </p:spPr>
      </p:pic>
      <p:sp>
        <p:nvSpPr>
          <p:cNvPr id="181" name="Google Shape;181;p5"/>
          <p:cNvSpPr txBox="1"/>
          <p:nvPr>
            <p:ph idx="1" type="body"/>
          </p:nvPr>
        </p:nvSpPr>
        <p:spPr>
          <a:xfrm>
            <a:off x="6956868" y="2198914"/>
            <a:ext cx="4592874" cy="367018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SV"/>
              <a:t>Aunque no se conoce cuál es el disparador del proceso de la primera menstruación , aparece con una serie de cambios hormonales que conectan el encéfalo o el sistema límbico influidos por factores genéticos, medio ambiente, el contexto social y las exposiciones ambientales que participan activamente en el proceso de maduración.</a:t>
            </a:r>
            <a:endParaRPr/>
          </a:p>
          <a:p>
            <a:pPr indent="0" lvl="0" marL="91440" rtl="0" algn="l">
              <a:lnSpc>
                <a:spcPct val="90000"/>
              </a:lnSpc>
              <a:spcBef>
                <a:spcPts val="1400"/>
              </a:spcBef>
              <a:spcAft>
                <a:spcPts val="0"/>
              </a:spcAft>
              <a:buSzPts val="2000"/>
              <a:buNone/>
            </a:pPr>
            <a:r>
              <a:t/>
            </a:r>
            <a:endParaRPr/>
          </a:p>
          <a:p>
            <a:pPr indent="-127000" lvl="0" marL="91440" rtl="0" algn="r">
              <a:lnSpc>
                <a:spcPct val="90000"/>
              </a:lnSpc>
              <a:spcBef>
                <a:spcPts val="1400"/>
              </a:spcBef>
              <a:spcAft>
                <a:spcPts val="0"/>
              </a:spcAft>
              <a:buSzPts val="2000"/>
              <a:buChar char=" "/>
            </a:pPr>
            <a:r>
              <a:rPr lang="es-SV"/>
              <a:t>Guyton y Hall, 2011</a:t>
            </a:r>
            <a:endParaRPr/>
          </a:p>
        </p:txBody>
      </p:sp>
      <p:sp>
        <p:nvSpPr>
          <p:cNvPr id="182" name="Google Shape;182;p5"/>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Diagram&#10;&#10;Description automatically generated" id="189" name="Google Shape;189;p6"/>
          <p:cNvPicPr preferRelativeResize="0"/>
          <p:nvPr/>
        </p:nvPicPr>
        <p:blipFill rotWithShape="1">
          <a:blip r:embed="rId3">
            <a:alphaModFix/>
          </a:blip>
          <a:srcRect b="2" l="1289" r="9648" t="0"/>
          <a:stretch/>
        </p:blipFill>
        <p:spPr>
          <a:xfrm>
            <a:off x="633999" y="640081"/>
            <a:ext cx="6909801" cy="5314406"/>
          </a:xfrm>
          <a:prstGeom prst="rect">
            <a:avLst/>
          </a:prstGeom>
          <a:noFill/>
          <a:ln>
            <a:noFill/>
          </a:ln>
        </p:spPr>
      </p:pic>
      <p:sp>
        <p:nvSpPr>
          <p:cNvPr id="190" name="Google Shape;190;p6"/>
          <p:cNvSpPr txBox="1"/>
          <p:nvPr/>
        </p:nvSpPr>
        <p:spPr>
          <a:xfrm>
            <a:off x="7855494" y="1436922"/>
            <a:ext cx="3936275" cy="5192478"/>
          </a:xfrm>
          <a:prstGeom prst="rect">
            <a:avLst/>
          </a:prstGeom>
          <a:noFill/>
          <a:ln>
            <a:noFill/>
          </a:ln>
        </p:spPr>
        <p:txBody>
          <a:bodyPr anchorCtr="0" anchor="t" bIns="45700" lIns="0" spcFirstLastPara="1" rIns="0" wrap="square" tIns="45700">
            <a:normAutofit fontScale="85000" lnSpcReduction="20000"/>
          </a:bodyPr>
          <a:lstStyle/>
          <a:p>
            <a:pPr indent="0" lvl="0" marL="0" marR="0" rtl="0" algn="l">
              <a:lnSpc>
                <a:spcPct val="90000"/>
              </a:lnSpc>
              <a:spcBef>
                <a:spcPts val="0"/>
              </a:spcBef>
              <a:spcAft>
                <a:spcPts val="0"/>
              </a:spcAft>
              <a:buNone/>
            </a:pPr>
            <a:r>
              <a:rPr b="0" i="0" lang="es-SV" sz="2600" u="none" cap="none" strike="noStrike">
                <a:solidFill>
                  <a:srgbClr val="3F3F3F"/>
                </a:solidFill>
                <a:latin typeface="Calibri"/>
                <a:ea typeface="Calibri"/>
                <a:cs typeface="Calibri"/>
                <a:sym typeface="Calibri"/>
              </a:rPr>
              <a:t>El abuso sexual se asoció con un inicio puberal más temprano: </a:t>
            </a:r>
            <a:endParaRPr/>
          </a:p>
          <a:p>
            <a:pPr indent="0" lvl="0" marL="0" marR="0" rtl="0" algn="l">
              <a:lnSpc>
                <a:spcPct val="90000"/>
              </a:lnSpc>
              <a:spcBef>
                <a:spcPts val="600"/>
              </a:spcBef>
              <a:spcAft>
                <a:spcPts val="0"/>
              </a:spcAft>
              <a:buNone/>
            </a:pPr>
            <a:r>
              <a:t/>
            </a:r>
            <a:endParaRPr b="0" i="0" sz="2600" u="none" cap="none" strike="noStrike">
              <a:solidFill>
                <a:srgbClr val="3F3F3F"/>
              </a:solidFill>
              <a:latin typeface="Calibri"/>
              <a:ea typeface="Calibri"/>
              <a:cs typeface="Calibri"/>
              <a:sym typeface="Calibri"/>
            </a:endParaRPr>
          </a:p>
          <a:p>
            <a:pPr indent="-457200" lvl="0" marL="457200" marR="0" rtl="0" algn="l">
              <a:lnSpc>
                <a:spcPct val="90000"/>
              </a:lnSpc>
              <a:spcBef>
                <a:spcPts val="600"/>
              </a:spcBef>
              <a:spcAft>
                <a:spcPts val="0"/>
              </a:spcAft>
              <a:buClr>
                <a:schemeClr val="accent1"/>
              </a:buClr>
              <a:buSzPct val="100000"/>
              <a:buFont typeface="Arial"/>
              <a:buChar char="•"/>
            </a:pPr>
            <a:r>
              <a:rPr b="0" i="0" lang="es-SV" sz="2600" u="none" cap="none" strike="noStrike">
                <a:solidFill>
                  <a:srgbClr val="3F3F3F"/>
                </a:solidFill>
                <a:latin typeface="Calibri"/>
                <a:ea typeface="Calibri"/>
                <a:cs typeface="Calibri"/>
                <a:sym typeface="Calibri"/>
              </a:rPr>
              <a:t>8 meses antes para los senos 3,06 </a:t>
            </a:r>
            <a:endParaRPr/>
          </a:p>
          <a:p>
            <a:pPr indent="-457200" lvl="0" marL="457200" marR="0" rtl="0" algn="l">
              <a:lnSpc>
                <a:spcPct val="90000"/>
              </a:lnSpc>
              <a:spcBef>
                <a:spcPts val="600"/>
              </a:spcBef>
              <a:spcAft>
                <a:spcPts val="0"/>
              </a:spcAft>
              <a:buClr>
                <a:schemeClr val="accent1"/>
              </a:buClr>
              <a:buSzPct val="100000"/>
              <a:buFont typeface="Arial"/>
              <a:buChar char="•"/>
            </a:pPr>
            <a:r>
              <a:rPr b="0" i="0" lang="es-SV" sz="2600" u="none" cap="none" strike="noStrike">
                <a:solidFill>
                  <a:srgbClr val="3F3F3F"/>
                </a:solidFill>
                <a:latin typeface="Calibri"/>
                <a:ea typeface="Calibri"/>
                <a:cs typeface="Calibri"/>
                <a:sym typeface="Calibri"/>
              </a:rPr>
              <a:t>12 meses antes para el vello púbico 3,49</a:t>
            </a:r>
            <a:endParaRPr/>
          </a:p>
          <a:p>
            <a:pPr indent="-316865" lvl="0" marL="457200" marR="0" rtl="0" algn="l">
              <a:lnSpc>
                <a:spcPct val="90000"/>
              </a:lnSpc>
              <a:spcBef>
                <a:spcPts val="600"/>
              </a:spcBef>
              <a:spcAft>
                <a:spcPts val="0"/>
              </a:spcAft>
              <a:buClr>
                <a:schemeClr val="accent1"/>
              </a:buClr>
              <a:buSzPct val="100000"/>
              <a:buFont typeface="Arial"/>
              <a:buNone/>
            </a:pPr>
            <a:r>
              <a:t/>
            </a:r>
            <a:endParaRPr b="0" i="0" sz="2600" u="none" cap="none" strike="noStrike">
              <a:solidFill>
                <a:srgbClr val="3F3F3F"/>
              </a:solidFill>
              <a:latin typeface="Calibri"/>
              <a:ea typeface="Calibri"/>
              <a:cs typeface="Calibri"/>
              <a:sym typeface="Calibri"/>
            </a:endParaRPr>
          </a:p>
          <a:p>
            <a:pPr indent="0" lvl="0" marL="0" marR="0" rtl="0" algn="l">
              <a:lnSpc>
                <a:spcPct val="90000"/>
              </a:lnSpc>
              <a:spcBef>
                <a:spcPts val="600"/>
              </a:spcBef>
              <a:spcAft>
                <a:spcPts val="0"/>
              </a:spcAft>
              <a:buNone/>
            </a:pPr>
            <a:r>
              <a:rPr b="0" i="0" lang="es-SV" sz="2600" u="none" cap="none" strike="noStrike">
                <a:solidFill>
                  <a:srgbClr val="3F3F3F"/>
                </a:solidFill>
                <a:latin typeface="Calibri"/>
                <a:ea typeface="Calibri"/>
                <a:cs typeface="Calibri"/>
                <a:sym typeface="Calibri"/>
              </a:rPr>
              <a:t>Las explicaciones alternativas incluyendo pertenencia étnica, obesidad, y ausencia biológica del padre no erradicaron estos hallazgos</a:t>
            </a:r>
            <a:br>
              <a:rPr b="0" i="0" lang="es-SV" sz="1100" u="none" cap="none" strike="noStrike">
                <a:solidFill>
                  <a:srgbClr val="3F3F3F"/>
                </a:solidFill>
                <a:latin typeface="Calibri"/>
                <a:ea typeface="Calibri"/>
                <a:cs typeface="Calibri"/>
                <a:sym typeface="Calibri"/>
              </a:rPr>
            </a:br>
            <a:endParaRPr/>
          </a:p>
          <a:p>
            <a:pPr indent="0" lvl="0" marL="0" marR="0" rtl="0" algn="l">
              <a:lnSpc>
                <a:spcPct val="90000"/>
              </a:lnSpc>
              <a:spcBef>
                <a:spcPts val="600"/>
              </a:spcBef>
              <a:spcAft>
                <a:spcPts val="0"/>
              </a:spcAft>
              <a:buNone/>
            </a:pPr>
            <a:r>
              <a:t/>
            </a:r>
            <a:endParaRPr b="0" i="1" sz="1100" u="none" cap="none" strike="noStrike">
              <a:solidFill>
                <a:srgbClr val="3F3F3F"/>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0" i="1" sz="1100" u="none" cap="none" strike="noStrike">
              <a:solidFill>
                <a:srgbClr val="3F3F3F"/>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0" i="1" sz="1100" u="none" cap="none" strike="noStrike">
              <a:solidFill>
                <a:srgbClr val="3F3F3F"/>
              </a:solidFill>
              <a:latin typeface="Calibri"/>
              <a:ea typeface="Calibri"/>
              <a:cs typeface="Calibri"/>
              <a:sym typeface="Calibri"/>
            </a:endParaRPr>
          </a:p>
          <a:p>
            <a:pPr indent="0" lvl="0" marL="0" marR="0" rtl="0" algn="l">
              <a:lnSpc>
                <a:spcPct val="90000"/>
              </a:lnSpc>
              <a:spcBef>
                <a:spcPts val="600"/>
              </a:spcBef>
              <a:spcAft>
                <a:spcPts val="0"/>
              </a:spcAft>
              <a:buNone/>
            </a:pPr>
            <a:r>
              <a:rPr b="0" i="1" lang="es-SV" sz="1100" u="none" cap="none" strike="noStrike">
                <a:solidFill>
                  <a:srgbClr val="3F3F3F"/>
                </a:solidFill>
                <a:latin typeface="Calibri"/>
                <a:ea typeface="Calibri"/>
                <a:cs typeface="Calibri"/>
                <a:sym typeface="Calibri"/>
              </a:rPr>
              <a:t>The falling age of puberty in US girls: What we know, what we need to know by Sandra Steingraber (Breast Cancer Fund, 2007) and State of Evidence: The Connection Between Breast Cancer and the Environment edited by Janet Gray (Breast Cancer Fund, 2008)</a:t>
            </a:r>
            <a:endParaRPr/>
          </a:p>
          <a:p>
            <a:pPr indent="0" lvl="0" marL="0" marR="0" rtl="0" algn="l">
              <a:lnSpc>
                <a:spcPct val="90000"/>
              </a:lnSpc>
              <a:spcBef>
                <a:spcPts val="600"/>
              </a:spcBef>
              <a:spcAft>
                <a:spcPts val="0"/>
              </a:spcAft>
              <a:buNone/>
            </a:pPr>
            <a:r>
              <a:rPr b="0" i="1" lang="es-SV" sz="1100" u="none" cap="none" strike="noStrike">
                <a:solidFill>
                  <a:srgbClr val="3F3F3F"/>
                </a:solidFill>
                <a:latin typeface="Calibri"/>
                <a:ea typeface="Calibri"/>
                <a:cs typeface="Calibri"/>
                <a:sym typeface="Calibri"/>
              </a:rPr>
              <a:t>Jennie G, Childhood Sexual Abuse and Early Timing of Puberty; Journal of Adolescent Health 60 (2017) 65e71</a:t>
            </a:r>
            <a:br>
              <a:rPr b="0" i="1" lang="es-SV" sz="1100" u="none" cap="none" strike="noStrike">
                <a:solidFill>
                  <a:srgbClr val="3F3F3F"/>
                </a:solidFill>
                <a:latin typeface="Calibri"/>
                <a:ea typeface="Calibri"/>
                <a:cs typeface="Calibri"/>
                <a:sym typeface="Calibri"/>
              </a:rPr>
            </a:br>
            <a:endParaRPr b="0" i="0" sz="1100" u="none" cap="none" strike="noStrike">
              <a:solidFill>
                <a:srgbClr val="3F3F3F"/>
              </a:solidFill>
              <a:latin typeface="Calibri"/>
              <a:ea typeface="Calibri"/>
              <a:cs typeface="Calibri"/>
              <a:sym typeface="Calibri"/>
            </a:endParaRPr>
          </a:p>
        </p:txBody>
      </p:sp>
      <p:sp>
        <p:nvSpPr>
          <p:cNvPr id="191" name="Google Shape;191;p6"/>
          <p:cNvSpPr txBox="1"/>
          <p:nvPr/>
        </p:nvSpPr>
        <p:spPr>
          <a:xfrm>
            <a:off x="3048000" y="3105835"/>
            <a:ext cx="6096000"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es-SV" sz="1800" u="none" cap="none" strike="noStrike">
                <a:solidFill>
                  <a:srgbClr val="000000"/>
                </a:solidFill>
                <a:latin typeface="Trebuchet MS"/>
                <a:ea typeface="Trebuchet MS"/>
                <a:cs typeface="Trebuchet MS"/>
                <a:sym typeface="Trebuchet MS"/>
              </a:rPr>
            </a:br>
            <a:endParaRPr b="0" i="0" sz="1800" u="none" cap="none" strike="noStrike">
              <a:solidFill>
                <a:srgbClr val="000000"/>
              </a:solidFill>
              <a:latin typeface="Trebuchet MS"/>
              <a:ea typeface="Trebuchet MS"/>
              <a:cs typeface="Trebuchet MS"/>
              <a:sym typeface="Trebuchet MS"/>
            </a:endParaRPr>
          </a:p>
        </p:txBody>
      </p:sp>
      <p:pic>
        <p:nvPicPr>
          <p:cNvPr descr="La Madre más Joven en la Historia de la Medicina | Ambulantes del Web" id="192" name="Google Shape;192;p6"/>
          <p:cNvPicPr preferRelativeResize="0"/>
          <p:nvPr/>
        </p:nvPicPr>
        <p:blipFill rotWithShape="1">
          <a:blip r:embed="rId4">
            <a:alphaModFix/>
          </a:blip>
          <a:srcRect b="0" l="0" r="0" t="0"/>
          <a:stretch/>
        </p:blipFill>
        <p:spPr>
          <a:xfrm>
            <a:off x="1300480" y="995680"/>
            <a:ext cx="6555013" cy="42773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7"/>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7"/>
          <p:cNvSpPr/>
          <p:nvPr/>
        </p:nvSpPr>
        <p:spPr>
          <a:xfrm>
            <a:off x="321733" y="321733"/>
            <a:ext cx="3057906" cy="3408237"/>
          </a:xfrm>
          <a:prstGeom prst="rect">
            <a:avLst/>
          </a:prstGeom>
          <a:solidFill>
            <a:srgbClr val="FFFFFF"/>
          </a:solid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person, ground, outdoor&#10;&#10;Description automatically generated" id="200" name="Google Shape;200;p7"/>
          <p:cNvPicPr preferRelativeResize="0"/>
          <p:nvPr/>
        </p:nvPicPr>
        <p:blipFill rotWithShape="1">
          <a:blip r:embed="rId3">
            <a:alphaModFix/>
          </a:blip>
          <a:srcRect b="-1" l="35090" r="20841" t="0"/>
          <a:stretch/>
        </p:blipFill>
        <p:spPr>
          <a:xfrm>
            <a:off x="814465" y="473902"/>
            <a:ext cx="2072443" cy="3103900"/>
          </a:xfrm>
          <a:prstGeom prst="rect">
            <a:avLst/>
          </a:prstGeom>
          <a:noFill/>
          <a:ln>
            <a:noFill/>
          </a:ln>
        </p:spPr>
      </p:pic>
      <p:sp>
        <p:nvSpPr>
          <p:cNvPr id="201" name="Google Shape;201;p7"/>
          <p:cNvSpPr/>
          <p:nvPr/>
        </p:nvSpPr>
        <p:spPr>
          <a:xfrm>
            <a:off x="3512061" y="321733"/>
            <a:ext cx="2583939" cy="19552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02" name="Google Shape;202;p7"/>
          <p:cNvCxnSpPr/>
          <p:nvPr/>
        </p:nvCxnSpPr>
        <p:spPr>
          <a:xfrm>
            <a:off x="6840096" y="2085703"/>
            <a:ext cx="4114800"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203" name="Google Shape;203;p7"/>
          <p:cNvSpPr/>
          <p:nvPr/>
        </p:nvSpPr>
        <p:spPr>
          <a:xfrm>
            <a:off x="321733" y="3879167"/>
            <a:ext cx="3057906" cy="2135564"/>
          </a:xfrm>
          <a:prstGeom prst="rect">
            <a:avLst/>
          </a:prstGeom>
          <a:solidFill>
            <a:srgbClr val="ACC8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4" name="Google Shape;204;p7"/>
          <p:cNvSpPr/>
          <p:nvPr/>
        </p:nvSpPr>
        <p:spPr>
          <a:xfrm>
            <a:off x="3528588" y="2451014"/>
            <a:ext cx="2567411" cy="3532765"/>
          </a:xfrm>
          <a:prstGeom prst="rect">
            <a:avLst/>
          </a:prstGeom>
          <a:solidFill>
            <a:srgbClr val="FFFFFF"/>
          </a:solid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 company name&#10;&#10;Description automatically generated" id="205" name="Google Shape;205;p7"/>
          <p:cNvPicPr preferRelativeResize="0"/>
          <p:nvPr/>
        </p:nvPicPr>
        <p:blipFill rotWithShape="1">
          <a:blip r:embed="rId4">
            <a:alphaModFix/>
          </a:blip>
          <a:srcRect b="0" l="0" r="0" t="0"/>
          <a:stretch/>
        </p:blipFill>
        <p:spPr>
          <a:xfrm>
            <a:off x="3664752" y="3069855"/>
            <a:ext cx="2295082" cy="2295082"/>
          </a:xfrm>
          <a:prstGeom prst="rect">
            <a:avLst/>
          </a:prstGeom>
          <a:noFill/>
          <a:ln>
            <a:noFill/>
          </a:ln>
        </p:spPr>
      </p:pic>
      <p:sp>
        <p:nvSpPr>
          <p:cNvPr id="206" name="Google Shape;206;p7"/>
          <p:cNvSpPr txBox="1"/>
          <p:nvPr>
            <p:ph idx="1" type="body"/>
          </p:nvPr>
        </p:nvSpPr>
        <p:spPr>
          <a:xfrm>
            <a:off x="6728459" y="751840"/>
            <a:ext cx="5141808" cy="5117254"/>
          </a:xfrm>
          <a:prstGeom prst="rect">
            <a:avLst/>
          </a:prstGeom>
          <a:noFill/>
          <a:ln>
            <a:noFill/>
          </a:ln>
        </p:spPr>
        <p:txBody>
          <a:bodyPr anchorCtr="0" anchor="t" bIns="45700" lIns="0" spcFirstLastPara="1" rIns="0" wrap="square" tIns="45700">
            <a:normAutofit/>
          </a:bodyPr>
          <a:lstStyle/>
          <a:p>
            <a:pPr indent="-114300" lvl="0" marL="91440" rtl="0" algn="l">
              <a:lnSpc>
                <a:spcPct val="90000"/>
              </a:lnSpc>
              <a:spcBef>
                <a:spcPts val="0"/>
              </a:spcBef>
              <a:spcAft>
                <a:spcPts val="0"/>
              </a:spcAft>
              <a:buSzPts val="1800"/>
              <a:buChar char=" "/>
            </a:pPr>
            <a:r>
              <a:rPr b="1" lang="es-SV" sz="1800">
                <a:solidFill>
                  <a:srgbClr val="3C4245"/>
                </a:solidFill>
                <a:latin typeface="Arial"/>
                <a:ea typeface="Arial"/>
                <a:cs typeface="Arial"/>
                <a:sym typeface="Arial"/>
              </a:rPr>
              <a:t>Aproximadamente 12 millones de niñas de 15 a 19 años de edad y al menos 777.000 niñas menores de 15 años dan a luz cada año en las regiones en desarrollo(OMS 2020 )</a:t>
            </a:r>
            <a:endParaRPr/>
          </a:p>
          <a:p>
            <a:pPr indent="0" lvl="0" marL="91440" rtl="0" algn="l">
              <a:lnSpc>
                <a:spcPct val="90000"/>
              </a:lnSpc>
              <a:spcBef>
                <a:spcPts val="1400"/>
              </a:spcBef>
              <a:spcAft>
                <a:spcPts val="0"/>
              </a:spcAft>
              <a:buSzPts val="1800"/>
              <a:buNone/>
            </a:pPr>
            <a:r>
              <a:t/>
            </a:r>
            <a:endParaRPr b="1" sz="1800">
              <a:solidFill>
                <a:srgbClr val="3C4245"/>
              </a:solidFill>
              <a:latin typeface="Arial"/>
              <a:ea typeface="Arial"/>
              <a:cs typeface="Arial"/>
              <a:sym typeface="Arial"/>
            </a:endParaRPr>
          </a:p>
          <a:p>
            <a:pPr indent="-114300" lvl="0" marL="91440" rtl="0" algn="l">
              <a:lnSpc>
                <a:spcPct val="90000"/>
              </a:lnSpc>
              <a:spcBef>
                <a:spcPts val="1400"/>
              </a:spcBef>
              <a:spcAft>
                <a:spcPts val="0"/>
              </a:spcAft>
              <a:buSzPts val="1800"/>
              <a:buChar char=" "/>
            </a:pPr>
            <a:r>
              <a:rPr lang="es-SV" sz="1800"/>
              <a:t>El embarazo en adolescentes es ampliamente conocido como un problema creciente en la región Latinoamericana, con serias implicaciones en la salud de las jóvenes. </a:t>
            </a:r>
            <a:endParaRPr/>
          </a:p>
          <a:p>
            <a:pPr indent="-114300" lvl="0" marL="91440" rtl="0" algn="l">
              <a:lnSpc>
                <a:spcPct val="90000"/>
              </a:lnSpc>
              <a:spcBef>
                <a:spcPts val="1400"/>
              </a:spcBef>
              <a:spcAft>
                <a:spcPts val="0"/>
              </a:spcAft>
              <a:buSzPts val="1800"/>
              <a:buChar char=" "/>
            </a:pPr>
            <a:r>
              <a:rPr lang="es-SV" sz="1800"/>
              <a:t>Sin embargo, se encuentra poca información para el abordaje clínico; específicamente para el grupo de la adolescencia temprana, el cual corresponde a las menores de 15 años. </a:t>
            </a:r>
            <a:endParaRPr/>
          </a:p>
        </p:txBody>
      </p:sp>
      <p:sp>
        <p:nvSpPr>
          <p:cNvPr id="207" name="Google Shape;207;p7"/>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8"/>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5" name="Google Shape;215;p8"/>
          <p:cNvPicPr preferRelativeResize="0"/>
          <p:nvPr/>
        </p:nvPicPr>
        <p:blipFill rotWithShape="1">
          <a:blip r:embed="rId3">
            <a:alphaModFix/>
          </a:blip>
          <a:srcRect b="0" l="0" r="0" t="0"/>
          <a:stretch/>
        </p:blipFill>
        <p:spPr>
          <a:xfrm>
            <a:off x="633999" y="1194120"/>
            <a:ext cx="4020297" cy="1250092"/>
          </a:xfrm>
          <a:prstGeom prst="rect">
            <a:avLst/>
          </a:prstGeom>
          <a:noFill/>
          <a:ln>
            <a:noFill/>
          </a:ln>
        </p:spPr>
      </p:pic>
      <p:cxnSp>
        <p:nvCxnSpPr>
          <p:cNvPr id="216" name="Google Shape;216;p8"/>
          <p:cNvCxnSpPr/>
          <p:nvPr/>
        </p:nvCxnSpPr>
        <p:spPr>
          <a:xfrm>
            <a:off x="5181247" y="2086188"/>
            <a:ext cx="5852160" cy="0"/>
          </a:xfrm>
          <a:prstGeom prst="straightConnector1">
            <a:avLst/>
          </a:prstGeom>
          <a:noFill/>
          <a:ln cap="flat" cmpd="sng" w="9525">
            <a:solidFill>
              <a:srgbClr val="7F7F7F">
                <a:alpha val="89803"/>
              </a:srgbClr>
            </a:solidFill>
            <a:prstDash val="solid"/>
            <a:round/>
            <a:headEnd len="sm" w="sm" type="none"/>
            <a:tailEnd len="sm" w="sm" type="none"/>
          </a:ln>
        </p:spPr>
      </p:cxnSp>
      <p:pic>
        <p:nvPicPr>
          <p:cNvPr descr="Timeline&#10;&#10;Description automatically generated" id="217" name="Google Shape;217;p8"/>
          <p:cNvPicPr preferRelativeResize="0"/>
          <p:nvPr/>
        </p:nvPicPr>
        <p:blipFill rotWithShape="1">
          <a:blip r:embed="rId4">
            <a:alphaModFix/>
          </a:blip>
          <a:srcRect b="0" l="0" r="0" t="0"/>
          <a:stretch/>
        </p:blipFill>
        <p:spPr>
          <a:xfrm>
            <a:off x="633999" y="2444212"/>
            <a:ext cx="4020297" cy="3250025"/>
          </a:xfrm>
          <a:prstGeom prst="rect">
            <a:avLst/>
          </a:prstGeom>
          <a:noFill/>
          <a:ln>
            <a:noFill/>
          </a:ln>
        </p:spPr>
      </p:pic>
      <p:sp>
        <p:nvSpPr>
          <p:cNvPr id="218" name="Google Shape;218;p8"/>
          <p:cNvSpPr txBox="1"/>
          <p:nvPr>
            <p:ph idx="1" type="body"/>
          </p:nvPr>
        </p:nvSpPr>
        <p:spPr>
          <a:xfrm>
            <a:off x="5152938" y="457200"/>
            <a:ext cx="6405063" cy="5046134"/>
          </a:xfrm>
          <a:prstGeom prst="rect">
            <a:avLst/>
          </a:prstGeom>
          <a:noFill/>
          <a:ln>
            <a:noFill/>
          </a:ln>
        </p:spPr>
        <p:txBody>
          <a:bodyPr anchorCtr="0" anchor="t" bIns="45700" lIns="0" spcFirstLastPara="1" rIns="0" wrap="square" tIns="45700">
            <a:normAutofit fontScale="47500" lnSpcReduction="20000"/>
          </a:bodyPr>
          <a:lstStyle/>
          <a:p>
            <a:pPr indent="0" lvl="0" marL="91440" rtl="0" algn="l">
              <a:lnSpc>
                <a:spcPct val="90000"/>
              </a:lnSpc>
              <a:spcBef>
                <a:spcPts val="0"/>
              </a:spcBef>
              <a:spcAft>
                <a:spcPts val="0"/>
              </a:spcAft>
              <a:buSzPct val="100000"/>
              <a:buNone/>
            </a:pPr>
            <a:r>
              <a:t/>
            </a:r>
            <a:endParaRPr sz="4500"/>
          </a:p>
          <a:p>
            <a:pPr indent="-135731" lvl="0" marL="91440" rtl="0" algn="l">
              <a:lnSpc>
                <a:spcPct val="90000"/>
              </a:lnSpc>
              <a:spcBef>
                <a:spcPts val="1400"/>
              </a:spcBef>
              <a:spcAft>
                <a:spcPts val="0"/>
              </a:spcAft>
              <a:buSzPct val="100000"/>
              <a:buChar char=" "/>
            </a:pPr>
            <a:r>
              <a:rPr lang="es-SV" sz="4500"/>
              <a:t>El aborto en adolescentes menores de 15 años reviste consecuencias trágicas y aunque no se dispone de suficiente información, este problema de salud pública está muy vinculado a factores de riesgo, como son: </a:t>
            </a:r>
            <a:endParaRPr/>
          </a:p>
          <a:p>
            <a:pPr indent="0" lvl="0" marL="91440" rtl="0" algn="l">
              <a:lnSpc>
                <a:spcPct val="90000"/>
              </a:lnSpc>
              <a:spcBef>
                <a:spcPts val="1400"/>
              </a:spcBef>
              <a:spcAft>
                <a:spcPts val="0"/>
              </a:spcAft>
              <a:buSzPct val="100000"/>
              <a:buNone/>
            </a:pPr>
            <a:r>
              <a:t/>
            </a:r>
            <a:endParaRPr sz="3100"/>
          </a:p>
          <a:p>
            <a:pPr indent="0" lvl="0" marL="91440" rtl="0" algn="l">
              <a:lnSpc>
                <a:spcPct val="90000"/>
              </a:lnSpc>
              <a:spcBef>
                <a:spcPts val="1400"/>
              </a:spcBef>
              <a:spcAft>
                <a:spcPts val="0"/>
              </a:spcAft>
              <a:buSzPct val="100000"/>
              <a:buNone/>
            </a:pPr>
            <a:r>
              <a:t/>
            </a:r>
            <a:endParaRPr sz="3600"/>
          </a:p>
          <a:p>
            <a:pPr indent="-126682" lvl="0" marL="91440" rtl="0" algn="l">
              <a:lnSpc>
                <a:spcPct val="90000"/>
              </a:lnSpc>
              <a:spcBef>
                <a:spcPts val="1400"/>
              </a:spcBef>
              <a:spcAft>
                <a:spcPts val="0"/>
              </a:spcAft>
              <a:buSzPct val="100000"/>
              <a:buFont typeface="Arial"/>
              <a:buChar char="•"/>
            </a:pPr>
            <a:r>
              <a:rPr lang="es-SV" sz="4200"/>
              <a:t>Primera relación sexual antes de los 12 a 14 años, </a:t>
            </a:r>
            <a:endParaRPr/>
          </a:p>
          <a:p>
            <a:pPr indent="-126682" lvl="0" marL="91440" rtl="0" algn="l">
              <a:lnSpc>
                <a:spcPct val="90000"/>
              </a:lnSpc>
              <a:spcBef>
                <a:spcPts val="1400"/>
              </a:spcBef>
              <a:spcAft>
                <a:spcPts val="0"/>
              </a:spcAft>
              <a:buSzPct val="100000"/>
              <a:buFont typeface="Arial"/>
              <a:buChar char="•"/>
            </a:pPr>
            <a:r>
              <a:rPr lang="es-SV" sz="4200"/>
              <a:t>Primer embarazo entre 13 y 15 años, </a:t>
            </a:r>
            <a:endParaRPr/>
          </a:p>
          <a:p>
            <a:pPr indent="-126682" lvl="0" marL="91440" rtl="0" algn="l">
              <a:lnSpc>
                <a:spcPct val="90000"/>
              </a:lnSpc>
              <a:spcBef>
                <a:spcPts val="1400"/>
              </a:spcBef>
              <a:spcAft>
                <a:spcPts val="0"/>
              </a:spcAft>
              <a:buSzPct val="100000"/>
              <a:buFont typeface="Arial"/>
              <a:buChar char="•"/>
            </a:pPr>
            <a:r>
              <a:rPr lang="es-SV" sz="4200"/>
              <a:t>Escolaridad básica, </a:t>
            </a:r>
            <a:endParaRPr/>
          </a:p>
          <a:p>
            <a:pPr indent="-126682" lvl="0" marL="91440" rtl="0" algn="l">
              <a:lnSpc>
                <a:spcPct val="90000"/>
              </a:lnSpc>
              <a:spcBef>
                <a:spcPts val="1400"/>
              </a:spcBef>
              <a:spcAft>
                <a:spcPts val="0"/>
              </a:spcAft>
              <a:buSzPct val="100000"/>
              <a:buFont typeface="Arial"/>
              <a:buChar char="•"/>
            </a:pPr>
            <a:r>
              <a:rPr lang="es-SV" sz="4200"/>
              <a:t>Condición obrera o trabajadora del hogar, </a:t>
            </a:r>
            <a:endParaRPr/>
          </a:p>
          <a:p>
            <a:pPr indent="-126682" lvl="0" marL="91440" rtl="0" algn="l">
              <a:lnSpc>
                <a:spcPct val="90000"/>
              </a:lnSpc>
              <a:spcBef>
                <a:spcPts val="1400"/>
              </a:spcBef>
              <a:spcAft>
                <a:spcPts val="0"/>
              </a:spcAft>
              <a:buSzPct val="100000"/>
              <a:buFont typeface="Arial"/>
              <a:buChar char="•"/>
            </a:pPr>
            <a:r>
              <a:rPr lang="es-SV" sz="4200"/>
              <a:t>Vivienda precaria o familia sin religión.</a:t>
            </a:r>
            <a:endParaRPr/>
          </a:p>
          <a:p>
            <a:pPr indent="-16065" lvl="0" marL="91440" rtl="0" algn="l">
              <a:lnSpc>
                <a:spcPct val="90000"/>
              </a:lnSpc>
              <a:spcBef>
                <a:spcPts val="1400"/>
              </a:spcBef>
              <a:spcAft>
                <a:spcPts val="0"/>
              </a:spcAft>
              <a:buSzPct val="100000"/>
              <a:buNone/>
            </a:pPr>
            <a:r>
              <a:t/>
            </a:r>
            <a:endParaRPr sz="2500"/>
          </a:p>
          <a:p>
            <a:pPr indent="-91440" lvl="0" marL="91440" rtl="0" algn="l">
              <a:lnSpc>
                <a:spcPct val="90000"/>
              </a:lnSpc>
              <a:spcBef>
                <a:spcPts val="1400"/>
              </a:spcBef>
              <a:spcAft>
                <a:spcPts val="0"/>
              </a:spcAft>
              <a:buSzPct val="100000"/>
              <a:buChar char=" "/>
            </a:pPr>
            <a:br>
              <a:rPr b="1" lang="es-SV">
                <a:solidFill>
                  <a:srgbClr val="3C4245"/>
                </a:solidFill>
                <a:latin typeface="Arial"/>
                <a:ea typeface="Arial"/>
                <a:cs typeface="Arial"/>
                <a:sym typeface="Arial"/>
              </a:rPr>
            </a:br>
            <a:endParaRPr/>
          </a:p>
        </p:txBody>
      </p:sp>
      <p:sp>
        <p:nvSpPr>
          <p:cNvPr id="219" name="Google Shape;219;p8"/>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9"/>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7" name="Google Shape;227;p9"/>
          <p:cNvSpPr txBox="1"/>
          <p:nvPr>
            <p:ph type="title"/>
          </p:nvPr>
        </p:nvSpPr>
        <p:spPr>
          <a:xfrm>
            <a:off x="4974771" y="634946"/>
            <a:ext cx="6574972"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2300"/>
              <a:buFont typeface="Calibri"/>
              <a:buNone/>
            </a:pPr>
            <a:r>
              <a:rPr lang="es-SV" sz="2300"/>
              <a:t>Para este  cerca de un millón de niñas menores de 15 años que tienen embarazos / partos cada año</a:t>
            </a:r>
            <a:br>
              <a:rPr lang="es-SV" sz="2300"/>
            </a:br>
            <a:endParaRPr sz="2300"/>
          </a:p>
        </p:txBody>
      </p:sp>
      <p:pic>
        <p:nvPicPr>
          <p:cNvPr descr="Graphical user interface, application&#10;&#10;Description automatically generated" id="228" name="Google Shape;228;p9"/>
          <p:cNvPicPr preferRelativeResize="0"/>
          <p:nvPr/>
        </p:nvPicPr>
        <p:blipFill rotWithShape="1">
          <a:blip r:embed="rId3">
            <a:alphaModFix/>
          </a:blip>
          <a:srcRect b="5369" l="0" r="2" t="0"/>
          <a:stretch/>
        </p:blipFill>
        <p:spPr>
          <a:xfrm>
            <a:off x="633999" y="640081"/>
            <a:ext cx="4001315" cy="5314406"/>
          </a:xfrm>
          <a:prstGeom prst="rect">
            <a:avLst/>
          </a:prstGeom>
          <a:noFill/>
          <a:ln>
            <a:noFill/>
          </a:ln>
        </p:spPr>
      </p:pic>
      <p:cxnSp>
        <p:nvCxnSpPr>
          <p:cNvPr id="229" name="Google Shape;229;p9"/>
          <p:cNvCxnSpPr/>
          <p:nvPr/>
        </p:nvCxnSpPr>
        <p:spPr>
          <a:xfrm>
            <a:off x="4974770" y="2086188"/>
            <a:ext cx="6089768"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230" name="Google Shape;230;p9"/>
          <p:cNvSpPr txBox="1"/>
          <p:nvPr>
            <p:ph idx="1" type="body"/>
          </p:nvPr>
        </p:nvSpPr>
        <p:spPr>
          <a:xfrm>
            <a:off x="4974769" y="2198914"/>
            <a:ext cx="6574973" cy="367018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SV"/>
              <a:t>Las opciones que esas niñas y adolescentes embarazadas deben tener son muy claras: </a:t>
            </a:r>
            <a:endParaRPr/>
          </a:p>
          <a:p>
            <a:pPr indent="-127000" lvl="0" marL="91440" rtl="0" algn="l">
              <a:lnSpc>
                <a:spcPct val="90000"/>
              </a:lnSpc>
              <a:spcBef>
                <a:spcPts val="1400"/>
              </a:spcBef>
              <a:spcAft>
                <a:spcPts val="0"/>
              </a:spcAft>
              <a:buSzPts val="2000"/>
              <a:buChar char=" "/>
            </a:pPr>
            <a:r>
              <a:rPr lang="es-SV"/>
              <a:t>1) interrumpir el embarazo con atención médica de calidad y según los parámetros del marco normativo vigente en cada país; </a:t>
            </a:r>
            <a:endParaRPr/>
          </a:p>
          <a:p>
            <a:pPr indent="-127000" lvl="0" marL="91440" rtl="0" algn="l">
              <a:lnSpc>
                <a:spcPct val="90000"/>
              </a:lnSpc>
              <a:spcBef>
                <a:spcPts val="1400"/>
              </a:spcBef>
              <a:spcAft>
                <a:spcPts val="0"/>
              </a:spcAft>
              <a:buSzPts val="2000"/>
              <a:buChar char=" "/>
            </a:pPr>
            <a:r>
              <a:rPr lang="es-SV"/>
              <a:t>2) Recibir apoyo integral para llevar adelante el embarazo y ser madre con toda la protección social a la cual tiene derecho; o </a:t>
            </a:r>
            <a:endParaRPr/>
          </a:p>
          <a:p>
            <a:pPr indent="-127000" lvl="0" marL="91440" rtl="0" algn="l">
              <a:lnSpc>
                <a:spcPct val="90000"/>
              </a:lnSpc>
              <a:spcBef>
                <a:spcPts val="1400"/>
              </a:spcBef>
              <a:spcAft>
                <a:spcPts val="0"/>
              </a:spcAft>
              <a:buSzPts val="2000"/>
              <a:buChar char=" "/>
            </a:pPr>
            <a:r>
              <a:rPr lang="es-SV"/>
              <a:t>3) Recibir apoyo para, eventualmente, optar por la adopción con todos los resguardos éticos y legales y los cuidados necesarios para proteger su subjetividad y desarrollo persona</a:t>
            </a:r>
            <a:endParaRPr/>
          </a:p>
        </p:txBody>
      </p:sp>
      <p:sp>
        <p:nvSpPr>
          <p:cNvPr id="231" name="Google Shape;231;p9"/>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2021-05-17T17:29:43Z</dcterms:created>
  <dc:creator>Guillermo Ortiz</dc:creator>
</cp:coreProperties>
</file>