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5" r:id="rId2"/>
    <p:sldId id="256" r:id="rId3"/>
    <p:sldId id="264" r:id="rId4"/>
    <p:sldId id="269" r:id="rId5"/>
    <p:sldId id="257" r:id="rId6"/>
    <p:sldId id="258" r:id="rId7"/>
    <p:sldId id="262" r:id="rId8"/>
    <p:sldId id="268" r:id="rId9"/>
    <p:sldId id="446" r:id="rId10"/>
    <p:sldId id="447" r:id="rId11"/>
    <p:sldId id="448" r:id="rId12"/>
    <p:sldId id="449" r:id="rId13"/>
    <p:sldId id="260" r:id="rId14"/>
    <p:sldId id="261" r:id="rId15"/>
    <p:sldId id="452" r:id="rId16"/>
    <p:sldId id="451" r:id="rId17"/>
    <p:sldId id="445" r:id="rId18"/>
    <p:sldId id="259" r:id="rId19"/>
    <p:sldId id="438" r:id="rId20"/>
    <p:sldId id="441" r:id="rId21"/>
    <p:sldId id="442" r:id="rId22"/>
    <p:sldId id="443" r:id="rId23"/>
    <p:sldId id="456" r:id="rId24"/>
    <p:sldId id="454" r:id="rId25"/>
    <p:sldId id="459" r:id="rId26"/>
    <p:sldId id="458" r:id="rId27"/>
    <p:sldId id="455" r:id="rId28"/>
    <p:sldId id="457" r:id="rId29"/>
    <p:sldId id="453" r:id="rId30"/>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29" autoAdjust="0"/>
  </p:normalViewPr>
  <p:slideViewPr>
    <p:cSldViewPr snapToGrid="0">
      <p:cViewPr varScale="1">
        <p:scale>
          <a:sx n="63" d="100"/>
          <a:sy n="63" d="100"/>
        </p:scale>
        <p:origin x="10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rtizg\OneDrive%20-%20Ipas\Desktop\escritorio%20noviembre%202021\LAC\CAM\mentores%20exce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rtizg\OneDrive%20-%20Ipas\Desktop\escritorio%20noviembre%202021\LAC\CAM\mentores%20exce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0015976263835E-2"/>
          <c:y val="1.6030701361282439E-2"/>
          <c:w val="0.94999495986914684"/>
          <c:h val="0.9308550611329204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Sheet1!$A$1:$A$5</c:f>
              <c:strCache>
                <c:ptCount val="5"/>
                <c:pt idx="0">
                  <c:v>ansiedad por futuros errores</c:v>
                </c:pt>
                <c:pt idx="1">
                  <c:v>pérdida de confianza</c:v>
                </c:pt>
                <c:pt idx="2">
                  <c:v>dificultad para dormir </c:v>
                </c:pt>
                <c:pt idx="3">
                  <c:v>reduccion de la satisfaccion en el trabajo </c:v>
                </c:pt>
                <c:pt idx="4">
                  <c:v>dano a su reputacion </c:v>
                </c:pt>
              </c:strCache>
            </c:strRef>
          </c:cat>
          <c:val>
            <c:numRef>
              <c:f>Sheet1!$B$1:$B$5</c:f>
              <c:numCache>
                <c:formatCode>0%</c:formatCode>
                <c:ptCount val="5"/>
                <c:pt idx="0">
                  <c:v>0.61</c:v>
                </c:pt>
                <c:pt idx="1">
                  <c:v>0.44</c:v>
                </c:pt>
                <c:pt idx="2">
                  <c:v>0.42</c:v>
                </c:pt>
                <c:pt idx="3">
                  <c:v>0.42</c:v>
                </c:pt>
                <c:pt idx="4">
                  <c:v>0.13</c:v>
                </c:pt>
              </c:numCache>
            </c:numRef>
          </c:val>
          <c:extLst>
            <c:ext xmlns:c16="http://schemas.microsoft.com/office/drawing/2014/chart" uri="{C3380CC4-5D6E-409C-BE32-E72D297353CC}">
              <c16:uniqueId val="{00000000-7591-4517-B30C-A0DF3F729016}"/>
            </c:ext>
          </c:extLst>
        </c:ser>
        <c:dLbls>
          <c:showLegendKey val="0"/>
          <c:showVal val="0"/>
          <c:showCatName val="0"/>
          <c:showSerName val="0"/>
          <c:showPercent val="0"/>
          <c:showBubbleSize val="0"/>
        </c:dLbls>
        <c:gapWidth val="219"/>
        <c:overlap val="-27"/>
        <c:axId val="422045976"/>
        <c:axId val="422042040"/>
      </c:barChart>
      <c:catAx>
        <c:axId val="42204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crossAx val="422042040"/>
        <c:crosses val="autoZero"/>
        <c:auto val="1"/>
        <c:lblAlgn val="ctr"/>
        <c:lblOffset val="100"/>
        <c:noMultiLvlLbl val="0"/>
      </c:catAx>
      <c:valAx>
        <c:axId val="422042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422045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Sheet1!$B$6</c:f>
              <c:strCache>
                <c:ptCount val="1"/>
                <c:pt idx="0">
                  <c:v>Incresing axiety </c:v>
                </c:pt>
              </c:strCache>
            </c:strRef>
          </c:tx>
          <c:spPr>
            <a:solidFill>
              <a:schemeClr val="dk1">
                <a:tint val="88000"/>
              </a:schemeClr>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2B9-4564-AD71-B27AF7B806D0}"/>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02B9-4564-AD71-B27AF7B806D0}"/>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02B9-4564-AD71-B27AF7B806D0}"/>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02B9-4564-AD71-B27AF7B806D0}"/>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3-02B9-4564-AD71-B27AF7B806D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Sheet1!$C$5:$F$5</c:f>
              <c:strCache>
                <c:ptCount val="4"/>
                <c:pt idx="0">
                  <c:v>NOTHING</c:v>
                </c:pt>
                <c:pt idx="1">
                  <c:v>A LITTLE </c:v>
                </c:pt>
                <c:pt idx="2">
                  <c:v>MUCH</c:v>
                </c:pt>
                <c:pt idx="3">
                  <c:v>A LOT </c:v>
                </c:pt>
              </c:strCache>
            </c:strRef>
          </c:cat>
          <c:val>
            <c:numRef>
              <c:f>Sheet1!$C$6:$F$6</c:f>
              <c:numCache>
                <c:formatCode>General</c:formatCode>
                <c:ptCount val="4"/>
                <c:pt idx="0">
                  <c:v>2</c:v>
                </c:pt>
                <c:pt idx="1">
                  <c:v>8</c:v>
                </c:pt>
                <c:pt idx="2">
                  <c:v>11</c:v>
                </c:pt>
                <c:pt idx="3">
                  <c:v>5</c:v>
                </c:pt>
              </c:numCache>
            </c:numRef>
          </c:val>
          <c:extLst>
            <c:ext xmlns:c16="http://schemas.microsoft.com/office/drawing/2014/chart" uri="{C3380CC4-5D6E-409C-BE32-E72D297353CC}">
              <c16:uniqueId val="{00000008-02B9-4564-AD71-B27AF7B806D0}"/>
            </c:ext>
          </c:extLst>
        </c:ser>
        <c:dLbls>
          <c:showLegendKey val="0"/>
          <c:showVal val="0"/>
          <c:showCatName val="0"/>
          <c:showSerName val="0"/>
          <c:showPercent val="0"/>
          <c:showBubbleSize val="0"/>
        </c:dLbls>
        <c:gapWidth val="100"/>
        <c:axId val="545423128"/>
        <c:axId val="545426080"/>
      </c:barChart>
      <c:catAx>
        <c:axId val="545423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45426080"/>
        <c:crosses val="autoZero"/>
        <c:auto val="1"/>
        <c:lblAlgn val="ctr"/>
        <c:lblOffset val="100"/>
        <c:noMultiLvlLbl val="0"/>
      </c:catAx>
      <c:valAx>
        <c:axId val="545426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45423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Sheet1!$B$16</c:f>
              <c:strCache>
                <c:ptCount val="1"/>
                <c:pt idx="0">
                  <c:v>decrease self confidence of work</c:v>
                </c:pt>
              </c:strCache>
            </c:strRef>
          </c:tx>
          <c:spPr>
            <a:solidFill>
              <a:schemeClr val="dk1">
                <a:tint val="88000"/>
              </a:schemeClr>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BE7C-45F3-A8A4-BED71C3E440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BE7C-45F3-A8A4-BED71C3E440F}"/>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BE7C-45F3-A8A4-BED71C3E440F}"/>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BE7C-45F3-A8A4-BED71C3E440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Sheet1!$C$15:$F$15</c:f>
              <c:strCache>
                <c:ptCount val="4"/>
                <c:pt idx="0">
                  <c:v>NOTHING</c:v>
                </c:pt>
                <c:pt idx="1">
                  <c:v>BIT</c:v>
                </c:pt>
                <c:pt idx="2">
                  <c:v>MUCH</c:v>
                </c:pt>
                <c:pt idx="3">
                  <c:v>QUIET </c:v>
                </c:pt>
              </c:strCache>
            </c:strRef>
          </c:cat>
          <c:val>
            <c:numRef>
              <c:f>Sheet1!$C$16:$F$16</c:f>
              <c:numCache>
                <c:formatCode>General</c:formatCode>
                <c:ptCount val="4"/>
                <c:pt idx="0">
                  <c:v>5</c:v>
                </c:pt>
                <c:pt idx="1">
                  <c:v>13</c:v>
                </c:pt>
                <c:pt idx="2">
                  <c:v>4</c:v>
                </c:pt>
                <c:pt idx="3">
                  <c:v>4</c:v>
                </c:pt>
              </c:numCache>
            </c:numRef>
          </c:val>
          <c:extLst>
            <c:ext xmlns:c16="http://schemas.microsoft.com/office/drawing/2014/chart" uri="{C3380CC4-5D6E-409C-BE32-E72D297353CC}">
              <c16:uniqueId val="{00000008-BE7C-45F3-A8A4-BED71C3E440F}"/>
            </c:ext>
          </c:extLst>
        </c:ser>
        <c:dLbls>
          <c:showLegendKey val="0"/>
          <c:showVal val="0"/>
          <c:showCatName val="0"/>
          <c:showSerName val="0"/>
          <c:showPercent val="0"/>
          <c:showBubbleSize val="0"/>
        </c:dLbls>
        <c:gapWidth val="100"/>
        <c:axId val="542360872"/>
        <c:axId val="542361200"/>
      </c:barChart>
      <c:catAx>
        <c:axId val="542360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42361200"/>
        <c:crosses val="autoZero"/>
        <c:auto val="1"/>
        <c:lblAlgn val="ctr"/>
        <c:lblOffset val="100"/>
        <c:noMultiLvlLbl val="0"/>
      </c:catAx>
      <c:valAx>
        <c:axId val="54236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42360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Sheet1!$B$18</c:f>
              <c:strCache>
                <c:ptCount val="1"/>
                <c:pt idx="0">
                  <c:v>less satisfaction at work </c:v>
                </c:pt>
              </c:strCache>
            </c:strRef>
          </c:tx>
          <c:spPr>
            <a:solidFill>
              <a:schemeClr val="dk1">
                <a:tint val="88000"/>
              </a:schemeClr>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F8A5-4AD8-A77B-08CA3F2BCD0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F8A5-4AD8-A77B-08CA3F2BCD05}"/>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F8A5-4AD8-A77B-08CA3F2BCD05}"/>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F8A5-4AD8-A77B-08CA3F2BCD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Sheet1!$C$17:$F$17</c:f>
              <c:strCache>
                <c:ptCount val="4"/>
                <c:pt idx="0">
                  <c:v>NOTHING</c:v>
                </c:pt>
                <c:pt idx="1">
                  <c:v>BIT</c:v>
                </c:pt>
                <c:pt idx="2">
                  <c:v>MUCH</c:v>
                </c:pt>
                <c:pt idx="3">
                  <c:v>QUIET </c:v>
                </c:pt>
              </c:strCache>
            </c:strRef>
          </c:cat>
          <c:val>
            <c:numRef>
              <c:f>Sheet1!$C$18:$F$18</c:f>
              <c:numCache>
                <c:formatCode>General</c:formatCode>
                <c:ptCount val="4"/>
                <c:pt idx="0">
                  <c:v>8</c:v>
                </c:pt>
                <c:pt idx="1">
                  <c:v>10</c:v>
                </c:pt>
                <c:pt idx="2">
                  <c:v>7</c:v>
                </c:pt>
                <c:pt idx="3">
                  <c:v>1</c:v>
                </c:pt>
              </c:numCache>
            </c:numRef>
          </c:val>
          <c:extLst>
            <c:ext xmlns:c16="http://schemas.microsoft.com/office/drawing/2014/chart" uri="{C3380CC4-5D6E-409C-BE32-E72D297353CC}">
              <c16:uniqueId val="{00000008-F8A5-4AD8-A77B-08CA3F2BCD05}"/>
            </c:ext>
          </c:extLst>
        </c:ser>
        <c:dLbls>
          <c:showLegendKey val="0"/>
          <c:showVal val="0"/>
          <c:showCatName val="0"/>
          <c:showSerName val="0"/>
          <c:showPercent val="0"/>
          <c:showBubbleSize val="0"/>
        </c:dLbls>
        <c:gapWidth val="100"/>
        <c:axId val="546681080"/>
        <c:axId val="546682064"/>
      </c:barChart>
      <c:catAx>
        <c:axId val="546681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46682064"/>
        <c:crosses val="autoZero"/>
        <c:auto val="1"/>
        <c:lblAlgn val="ctr"/>
        <c:lblOffset val="100"/>
        <c:noMultiLvlLbl val="0"/>
      </c:catAx>
      <c:valAx>
        <c:axId val="54668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46681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Sheet1!$B$21</c:f>
              <c:strCache>
                <c:ptCount val="1"/>
                <c:pt idx="0">
                  <c:v>insomnia </c:v>
                </c:pt>
              </c:strCache>
            </c:strRef>
          </c:tx>
          <c:spPr>
            <a:solidFill>
              <a:schemeClr val="dk1">
                <a:tint val="88000"/>
              </a:schemeClr>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FB32-4F57-B6D2-F1FEFFFFDFF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FB32-4F57-B6D2-F1FEFFFFDFFA}"/>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FB32-4F57-B6D2-F1FEFFFFDFFA}"/>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FB32-4F57-B6D2-F1FEFFFFDFF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Sheet1!$C$20:$F$20</c:f>
              <c:strCache>
                <c:ptCount val="4"/>
                <c:pt idx="0">
                  <c:v>NOTHING</c:v>
                </c:pt>
                <c:pt idx="1">
                  <c:v>BIT</c:v>
                </c:pt>
                <c:pt idx="2">
                  <c:v>MUCH</c:v>
                </c:pt>
                <c:pt idx="3">
                  <c:v>QUIET </c:v>
                </c:pt>
              </c:strCache>
            </c:strRef>
          </c:cat>
          <c:val>
            <c:numRef>
              <c:f>Sheet1!$C$21:$F$21</c:f>
              <c:numCache>
                <c:formatCode>General</c:formatCode>
                <c:ptCount val="4"/>
                <c:pt idx="0">
                  <c:v>12</c:v>
                </c:pt>
                <c:pt idx="1">
                  <c:v>9</c:v>
                </c:pt>
                <c:pt idx="2">
                  <c:v>3</c:v>
                </c:pt>
                <c:pt idx="3">
                  <c:v>2</c:v>
                </c:pt>
              </c:numCache>
            </c:numRef>
          </c:val>
          <c:extLst>
            <c:ext xmlns:c16="http://schemas.microsoft.com/office/drawing/2014/chart" uri="{C3380CC4-5D6E-409C-BE32-E72D297353CC}">
              <c16:uniqueId val="{00000008-FB32-4F57-B6D2-F1FEFFFFDFFA}"/>
            </c:ext>
          </c:extLst>
        </c:ser>
        <c:dLbls>
          <c:showLegendKey val="0"/>
          <c:showVal val="0"/>
          <c:showCatName val="0"/>
          <c:showSerName val="0"/>
          <c:showPercent val="0"/>
          <c:showBubbleSize val="0"/>
        </c:dLbls>
        <c:gapWidth val="100"/>
        <c:axId val="546680752"/>
        <c:axId val="546679440"/>
      </c:barChart>
      <c:catAx>
        <c:axId val="546680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46679440"/>
        <c:crosses val="autoZero"/>
        <c:auto val="1"/>
        <c:lblAlgn val="ctr"/>
        <c:lblOffset val="100"/>
        <c:noMultiLvlLbl val="0"/>
      </c:catAx>
      <c:valAx>
        <c:axId val="546679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4668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Sheet1!$B$23</c:f>
              <c:strCache>
                <c:ptCount val="1"/>
                <c:pt idx="0">
                  <c:v>damage to professional reputation</c:v>
                </c:pt>
              </c:strCache>
            </c:strRef>
          </c:tx>
          <c:spPr>
            <a:solidFill>
              <a:schemeClr val="dk1">
                <a:tint val="88000"/>
              </a:schemeClr>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F88D-4710-AB7A-9920272C569D}"/>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F88D-4710-AB7A-9920272C569D}"/>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F88D-4710-AB7A-9920272C569D}"/>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F88D-4710-AB7A-9920272C569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Sheet1!$C$22:$F$22</c:f>
              <c:strCache>
                <c:ptCount val="4"/>
                <c:pt idx="0">
                  <c:v>NOTHING</c:v>
                </c:pt>
                <c:pt idx="1">
                  <c:v>BIT</c:v>
                </c:pt>
                <c:pt idx="2">
                  <c:v>MUCH</c:v>
                </c:pt>
                <c:pt idx="3">
                  <c:v>QUIET </c:v>
                </c:pt>
              </c:strCache>
            </c:strRef>
          </c:cat>
          <c:val>
            <c:numRef>
              <c:f>Sheet1!$C$23:$F$23</c:f>
              <c:numCache>
                <c:formatCode>General</c:formatCode>
                <c:ptCount val="4"/>
                <c:pt idx="0">
                  <c:v>7</c:v>
                </c:pt>
                <c:pt idx="1">
                  <c:v>10</c:v>
                </c:pt>
                <c:pt idx="2">
                  <c:v>9</c:v>
                </c:pt>
              </c:numCache>
            </c:numRef>
          </c:val>
          <c:extLst>
            <c:ext xmlns:c16="http://schemas.microsoft.com/office/drawing/2014/chart" uri="{C3380CC4-5D6E-409C-BE32-E72D297353CC}">
              <c16:uniqueId val="{00000008-F88D-4710-AB7A-9920272C569D}"/>
            </c:ext>
          </c:extLst>
        </c:ser>
        <c:dLbls>
          <c:showLegendKey val="0"/>
          <c:showVal val="0"/>
          <c:showCatName val="0"/>
          <c:showSerName val="0"/>
          <c:showPercent val="0"/>
          <c:showBubbleSize val="0"/>
        </c:dLbls>
        <c:gapWidth val="100"/>
        <c:axId val="643574072"/>
        <c:axId val="643570792"/>
      </c:barChart>
      <c:catAx>
        <c:axId val="643574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643570792"/>
        <c:crosses val="autoZero"/>
        <c:auto val="1"/>
        <c:lblAlgn val="ctr"/>
        <c:lblOffset val="100"/>
        <c:noMultiLvlLbl val="0"/>
      </c:catAx>
      <c:valAx>
        <c:axId val="643570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643574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Sheet1!$B$26</c:f>
              <c:strCache>
                <c:ptCount val="1"/>
                <c:pt idx="0">
                  <c:v>legal problems (lawsuits)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Sheet1!$C$25:$F$25</c:f>
              <c:strCache>
                <c:ptCount val="4"/>
                <c:pt idx="0">
                  <c:v>NOTHING</c:v>
                </c:pt>
                <c:pt idx="1">
                  <c:v>BIT</c:v>
                </c:pt>
                <c:pt idx="2">
                  <c:v>MUCH</c:v>
                </c:pt>
                <c:pt idx="3">
                  <c:v>QUIET </c:v>
                </c:pt>
              </c:strCache>
            </c:strRef>
          </c:cat>
          <c:val>
            <c:numRef>
              <c:f>Sheet1!$C$26:$F$26</c:f>
              <c:numCache>
                <c:formatCode>General</c:formatCode>
                <c:ptCount val="4"/>
                <c:pt idx="0">
                  <c:v>0</c:v>
                </c:pt>
                <c:pt idx="1">
                  <c:v>7</c:v>
                </c:pt>
                <c:pt idx="2">
                  <c:v>10</c:v>
                </c:pt>
                <c:pt idx="3">
                  <c:v>9</c:v>
                </c:pt>
              </c:numCache>
            </c:numRef>
          </c:val>
          <c:extLst>
            <c:ext xmlns:c16="http://schemas.microsoft.com/office/drawing/2014/chart" uri="{C3380CC4-5D6E-409C-BE32-E72D297353CC}">
              <c16:uniqueId val="{00000000-A11D-46E0-95A8-F8C5D0B0EA64}"/>
            </c:ext>
          </c:extLst>
        </c:ser>
        <c:dLbls>
          <c:showLegendKey val="0"/>
          <c:showVal val="0"/>
          <c:showCatName val="0"/>
          <c:showSerName val="0"/>
          <c:showPercent val="0"/>
          <c:showBubbleSize val="0"/>
        </c:dLbls>
        <c:gapWidth val="219"/>
        <c:overlap val="-27"/>
        <c:axId val="435348912"/>
        <c:axId val="435345304"/>
      </c:barChart>
      <c:catAx>
        <c:axId val="43534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435345304"/>
        <c:crosses val="autoZero"/>
        <c:auto val="1"/>
        <c:lblAlgn val="ctr"/>
        <c:lblOffset val="100"/>
        <c:noMultiLvlLbl val="0"/>
      </c:catAx>
      <c:valAx>
        <c:axId val="435345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43534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Sheet1!$C$53</c:f>
              <c:strCache>
                <c:ptCount val="1"/>
                <c:pt idx="0">
                  <c:v>nada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Sheet1!$B$54:$B$60</c:f>
              <c:strCache>
                <c:ptCount val="7"/>
                <c:pt idx="0">
                  <c:v>ansiedad por futuros errores </c:v>
                </c:pt>
                <c:pt idx="1">
                  <c:v>perdida de confianza </c:v>
                </c:pt>
                <c:pt idx="2">
                  <c:v>dificultad para dormir </c:v>
                </c:pt>
                <c:pt idx="3">
                  <c:v>reduccion de la satisfaccion del trabajo</c:v>
                </c:pt>
                <c:pt idx="4">
                  <c:v>dano a su reputacion </c:v>
                </c:pt>
                <c:pt idx="5">
                  <c:v>problemas legales </c:v>
                </c:pt>
                <c:pt idx="6">
                  <c:v>miedo a perder su trabajo </c:v>
                </c:pt>
              </c:strCache>
            </c:strRef>
          </c:cat>
          <c:val>
            <c:numRef>
              <c:f>Sheet1!$C$54:$C$60</c:f>
              <c:numCache>
                <c:formatCode>General</c:formatCode>
                <c:ptCount val="7"/>
                <c:pt idx="0">
                  <c:v>2</c:v>
                </c:pt>
                <c:pt idx="1">
                  <c:v>5</c:v>
                </c:pt>
                <c:pt idx="2">
                  <c:v>12</c:v>
                </c:pt>
                <c:pt idx="3">
                  <c:v>8</c:v>
                </c:pt>
                <c:pt idx="4">
                  <c:v>7</c:v>
                </c:pt>
                <c:pt idx="5">
                  <c:v>7</c:v>
                </c:pt>
                <c:pt idx="6">
                  <c:v>9</c:v>
                </c:pt>
              </c:numCache>
            </c:numRef>
          </c:val>
          <c:extLst>
            <c:ext xmlns:c16="http://schemas.microsoft.com/office/drawing/2014/chart" uri="{C3380CC4-5D6E-409C-BE32-E72D297353CC}">
              <c16:uniqueId val="{00000000-CBA2-450A-9F26-1FF3EB40052F}"/>
            </c:ext>
          </c:extLst>
        </c:ser>
        <c:ser>
          <c:idx val="1"/>
          <c:order val="1"/>
          <c:tx>
            <c:strRef>
              <c:f>Sheet1!$D$53</c:f>
              <c:strCache>
                <c:ptCount val="1"/>
                <c:pt idx="0">
                  <c:v>un poco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Sheet1!$B$54:$B$60</c:f>
              <c:strCache>
                <c:ptCount val="7"/>
                <c:pt idx="0">
                  <c:v>ansiedad por futuros errores </c:v>
                </c:pt>
                <c:pt idx="1">
                  <c:v>perdida de confianza </c:v>
                </c:pt>
                <c:pt idx="2">
                  <c:v>dificultad para dormir </c:v>
                </c:pt>
                <c:pt idx="3">
                  <c:v>reduccion de la satisfaccion del trabajo</c:v>
                </c:pt>
                <c:pt idx="4">
                  <c:v>dano a su reputacion </c:v>
                </c:pt>
                <c:pt idx="5">
                  <c:v>problemas legales </c:v>
                </c:pt>
                <c:pt idx="6">
                  <c:v>miedo a perder su trabajo </c:v>
                </c:pt>
              </c:strCache>
            </c:strRef>
          </c:cat>
          <c:val>
            <c:numRef>
              <c:f>Sheet1!$D$54:$D$60</c:f>
              <c:numCache>
                <c:formatCode>General</c:formatCode>
                <c:ptCount val="7"/>
                <c:pt idx="0">
                  <c:v>8</c:v>
                </c:pt>
                <c:pt idx="1">
                  <c:v>13</c:v>
                </c:pt>
                <c:pt idx="2">
                  <c:v>9</c:v>
                </c:pt>
                <c:pt idx="3">
                  <c:v>10</c:v>
                </c:pt>
                <c:pt idx="4">
                  <c:v>10</c:v>
                </c:pt>
                <c:pt idx="5">
                  <c:v>10</c:v>
                </c:pt>
                <c:pt idx="6">
                  <c:v>9</c:v>
                </c:pt>
              </c:numCache>
            </c:numRef>
          </c:val>
          <c:extLst>
            <c:ext xmlns:c16="http://schemas.microsoft.com/office/drawing/2014/chart" uri="{C3380CC4-5D6E-409C-BE32-E72D297353CC}">
              <c16:uniqueId val="{00000001-CBA2-450A-9F26-1FF3EB40052F}"/>
            </c:ext>
          </c:extLst>
        </c:ser>
        <c:ser>
          <c:idx val="2"/>
          <c:order val="2"/>
          <c:tx>
            <c:strRef>
              <c:f>Sheet1!$E$53</c:f>
              <c:strCache>
                <c:ptCount val="1"/>
                <c:pt idx="0">
                  <c:v> mucho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Sheet1!$B$54:$B$60</c:f>
              <c:strCache>
                <c:ptCount val="7"/>
                <c:pt idx="0">
                  <c:v>ansiedad por futuros errores </c:v>
                </c:pt>
                <c:pt idx="1">
                  <c:v>perdida de confianza </c:v>
                </c:pt>
                <c:pt idx="2">
                  <c:v>dificultad para dormir </c:v>
                </c:pt>
                <c:pt idx="3">
                  <c:v>reduccion de la satisfaccion del trabajo</c:v>
                </c:pt>
                <c:pt idx="4">
                  <c:v>dano a su reputacion </c:v>
                </c:pt>
                <c:pt idx="5">
                  <c:v>problemas legales </c:v>
                </c:pt>
                <c:pt idx="6">
                  <c:v>miedo a perder su trabajo </c:v>
                </c:pt>
              </c:strCache>
            </c:strRef>
          </c:cat>
          <c:val>
            <c:numRef>
              <c:f>Sheet1!$E$54:$E$60</c:f>
              <c:numCache>
                <c:formatCode>General</c:formatCode>
                <c:ptCount val="7"/>
                <c:pt idx="0">
                  <c:v>11</c:v>
                </c:pt>
                <c:pt idx="1">
                  <c:v>4</c:v>
                </c:pt>
                <c:pt idx="2">
                  <c:v>3</c:v>
                </c:pt>
                <c:pt idx="3">
                  <c:v>7</c:v>
                </c:pt>
                <c:pt idx="4">
                  <c:v>9</c:v>
                </c:pt>
                <c:pt idx="5">
                  <c:v>9</c:v>
                </c:pt>
                <c:pt idx="6">
                  <c:v>6</c:v>
                </c:pt>
              </c:numCache>
            </c:numRef>
          </c:val>
          <c:extLst>
            <c:ext xmlns:c16="http://schemas.microsoft.com/office/drawing/2014/chart" uri="{C3380CC4-5D6E-409C-BE32-E72D297353CC}">
              <c16:uniqueId val="{00000002-CBA2-450A-9F26-1FF3EB40052F}"/>
            </c:ext>
          </c:extLst>
        </c:ser>
        <c:ser>
          <c:idx val="3"/>
          <c:order val="3"/>
          <c:tx>
            <c:strRef>
              <c:f>Sheet1!$F$53</c:f>
              <c:strCache>
                <c:ptCount val="1"/>
                <c:pt idx="0">
                  <c:v>bastante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Sheet1!$B$54:$B$60</c:f>
              <c:strCache>
                <c:ptCount val="7"/>
                <c:pt idx="0">
                  <c:v>ansiedad por futuros errores </c:v>
                </c:pt>
                <c:pt idx="1">
                  <c:v>perdida de confianza </c:v>
                </c:pt>
                <c:pt idx="2">
                  <c:v>dificultad para dormir </c:v>
                </c:pt>
                <c:pt idx="3">
                  <c:v>reduccion de la satisfaccion del trabajo</c:v>
                </c:pt>
                <c:pt idx="4">
                  <c:v>dano a su reputacion </c:v>
                </c:pt>
                <c:pt idx="5">
                  <c:v>problemas legales </c:v>
                </c:pt>
                <c:pt idx="6">
                  <c:v>miedo a perder su trabajo </c:v>
                </c:pt>
              </c:strCache>
            </c:strRef>
          </c:cat>
          <c:val>
            <c:numRef>
              <c:f>Sheet1!$F$54:$F$60</c:f>
              <c:numCache>
                <c:formatCode>General</c:formatCode>
                <c:ptCount val="7"/>
                <c:pt idx="0">
                  <c:v>5</c:v>
                </c:pt>
                <c:pt idx="1">
                  <c:v>4</c:v>
                </c:pt>
                <c:pt idx="2">
                  <c:v>2</c:v>
                </c:pt>
                <c:pt idx="3">
                  <c:v>1</c:v>
                </c:pt>
                <c:pt idx="4">
                  <c:v>0</c:v>
                </c:pt>
                <c:pt idx="5">
                  <c:v>0</c:v>
                </c:pt>
                <c:pt idx="6">
                  <c:v>2</c:v>
                </c:pt>
              </c:numCache>
            </c:numRef>
          </c:val>
          <c:extLst>
            <c:ext xmlns:c16="http://schemas.microsoft.com/office/drawing/2014/chart" uri="{C3380CC4-5D6E-409C-BE32-E72D297353CC}">
              <c16:uniqueId val="{00000003-CBA2-450A-9F26-1FF3EB40052F}"/>
            </c:ext>
          </c:extLst>
        </c:ser>
        <c:dLbls>
          <c:showLegendKey val="0"/>
          <c:showVal val="0"/>
          <c:showCatName val="0"/>
          <c:showSerName val="0"/>
          <c:showPercent val="0"/>
          <c:showBubbleSize val="0"/>
        </c:dLbls>
        <c:gapWidth val="182"/>
        <c:axId val="711071808"/>
        <c:axId val="711071480"/>
      </c:barChart>
      <c:catAx>
        <c:axId val="711071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E"/>
          </a:p>
        </c:txPr>
        <c:crossAx val="711071480"/>
        <c:crosses val="autoZero"/>
        <c:auto val="1"/>
        <c:lblAlgn val="ctr"/>
        <c:lblOffset val="100"/>
        <c:noMultiLvlLbl val="0"/>
      </c:catAx>
      <c:valAx>
        <c:axId val="711071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71107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Sheet1!$B$38:$B$49</c:f>
              <c:strCache>
                <c:ptCount val="12"/>
                <c:pt idx="0">
                  <c:v>analisis de muerte materna </c:v>
                </c:pt>
                <c:pt idx="1">
                  <c:v>dias libres pagados </c:v>
                </c:pt>
                <c:pt idx="2">
                  <c:v>apoyo por una persona de mayor jerarquia </c:v>
                </c:pt>
                <c:pt idx="3">
                  <c:v>retroalimentacion positiva </c:v>
                </c:pt>
                <c:pt idx="4">
                  <c:v>evitar desgaste </c:v>
                </c:pt>
                <c:pt idx="5">
                  <c:v>entrenamiento en el evento ocurrido</c:v>
                </c:pt>
                <c:pt idx="6">
                  <c:v>analisis causa raiz </c:v>
                </c:pt>
                <c:pt idx="7">
                  <c:v>reduccion del estigma </c:v>
                </c:pt>
                <c:pt idx="8">
                  <c:v>entrenamientos de refrescamiento </c:v>
                </c:pt>
                <c:pt idx="9">
                  <c:v>literatura de EAS </c:v>
                </c:pt>
                <c:pt idx="10">
                  <c:v>apoyo emocional /psicologico </c:v>
                </c:pt>
                <c:pt idx="11">
                  <c:v>apoyo legal </c:v>
                </c:pt>
              </c:strCache>
            </c:strRef>
          </c:cat>
          <c:val>
            <c:numRef>
              <c:f>Sheet1!$C$38:$C$49</c:f>
              <c:numCache>
                <c:formatCode>General</c:formatCode>
                <c:ptCount val="12"/>
                <c:pt idx="0">
                  <c:v>1</c:v>
                </c:pt>
                <c:pt idx="1">
                  <c:v>1</c:v>
                </c:pt>
                <c:pt idx="2">
                  <c:v>2</c:v>
                </c:pt>
                <c:pt idx="3">
                  <c:v>2</c:v>
                </c:pt>
                <c:pt idx="4">
                  <c:v>3</c:v>
                </c:pt>
                <c:pt idx="5">
                  <c:v>3</c:v>
                </c:pt>
                <c:pt idx="6">
                  <c:v>4</c:v>
                </c:pt>
                <c:pt idx="7">
                  <c:v>4</c:v>
                </c:pt>
                <c:pt idx="8">
                  <c:v>5</c:v>
                </c:pt>
                <c:pt idx="9">
                  <c:v>10</c:v>
                </c:pt>
                <c:pt idx="10">
                  <c:v>14</c:v>
                </c:pt>
                <c:pt idx="11">
                  <c:v>16</c:v>
                </c:pt>
              </c:numCache>
            </c:numRef>
          </c:val>
          <c:extLst>
            <c:ext xmlns:c16="http://schemas.microsoft.com/office/drawing/2014/chart" uri="{C3380CC4-5D6E-409C-BE32-E72D297353CC}">
              <c16:uniqueId val="{00000000-8D81-4F7A-9B69-150A5542D5B9}"/>
            </c:ext>
          </c:extLst>
        </c:ser>
        <c:dLbls>
          <c:showLegendKey val="0"/>
          <c:showVal val="0"/>
          <c:showCatName val="0"/>
          <c:showSerName val="0"/>
          <c:showPercent val="0"/>
          <c:showBubbleSize val="0"/>
        </c:dLbls>
        <c:gapWidth val="150"/>
        <c:shape val="box"/>
        <c:axId val="775720024"/>
        <c:axId val="775720352"/>
        <c:axId val="0"/>
      </c:bar3DChart>
      <c:catAx>
        <c:axId val="7757200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PE"/>
          </a:p>
        </c:txPr>
        <c:crossAx val="775720352"/>
        <c:crosses val="autoZero"/>
        <c:auto val="1"/>
        <c:lblAlgn val="ctr"/>
        <c:lblOffset val="100"/>
        <c:noMultiLvlLbl val="0"/>
      </c:catAx>
      <c:valAx>
        <c:axId val="775720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775720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3.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4.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5.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6.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7.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9.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0B4C9-5889-41C3-92B4-A78440A53EA4}" type="doc">
      <dgm:prSet loTypeId="urn:microsoft.com/office/officeart/2005/8/layout/hProcess9" loCatId="process" qsTypeId="urn:microsoft.com/office/officeart/2005/8/quickstyle/3d2" qsCatId="3D" csTypeId="urn:microsoft.com/office/officeart/2005/8/colors/colorful1" csCatId="colorful" phldr="1"/>
      <dgm:spPr/>
      <dgm:t>
        <a:bodyPr/>
        <a:lstStyle/>
        <a:p>
          <a:endParaRPr lang="es-SV"/>
        </a:p>
      </dgm:t>
    </dgm:pt>
    <dgm:pt modelId="{8DEE6682-2777-45D1-AF60-D586689D9D85}">
      <dgm:prSet phldrT="[Text]"/>
      <dgm:spPr/>
      <dgm:t>
        <a:bodyPr/>
        <a:lstStyle/>
        <a:p>
          <a:r>
            <a:rPr lang="es-SV" b="1" i="0" dirty="0"/>
            <a:t>Caos y respuesta a accidentes</a:t>
          </a:r>
          <a:endParaRPr lang="es-SV" dirty="0"/>
        </a:p>
      </dgm:t>
    </dgm:pt>
    <dgm:pt modelId="{D50220FF-89F9-449D-A6A9-7C651369CB62}" type="parTrans" cxnId="{6419470F-6495-4130-AFC1-B70BA969513E}">
      <dgm:prSet/>
      <dgm:spPr/>
      <dgm:t>
        <a:bodyPr/>
        <a:lstStyle/>
        <a:p>
          <a:endParaRPr lang="es-SV"/>
        </a:p>
      </dgm:t>
    </dgm:pt>
    <dgm:pt modelId="{7AE19746-70FF-405A-B2D7-C40513435D5E}" type="sibTrans" cxnId="{6419470F-6495-4130-AFC1-B70BA969513E}">
      <dgm:prSet/>
      <dgm:spPr/>
      <dgm:t>
        <a:bodyPr/>
        <a:lstStyle/>
        <a:p>
          <a:endParaRPr lang="es-SV"/>
        </a:p>
      </dgm:t>
    </dgm:pt>
    <dgm:pt modelId="{D70661D3-008E-48B9-A29E-0373E549A47E}">
      <dgm:prSet phldrT="[Text]"/>
      <dgm:spPr/>
      <dgm:t>
        <a:bodyPr/>
        <a:lstStyle/>
        <a:p>
          <a:r>
            <a:rPr lang="es-SV" b="1" i="0" dirty="0"/>
            <a:t>Reflexiones intrusivas</a:t>
          </a:r>
          <a:endParaRPr lang="es-SV" dirty="0"/>
        </a:p>
      </dgm:t>
    </dgm:pt>
    <dgm:pt modelId="{A2CE25CA-565F-43D9-BE8B-F660FCAED3EC}" type="parTrans" cxnId="{F27AE8FE-F855-4849-B9D1-1A6091BCF9CC}">
      <dgm:prSet/>
      <dgm:spPr/>
      <dgm:t>
        <a:bodyPr/>
        <a:lstStyle/>
        <a:p>
          <a:endParaRPr lang="es-SV"/>
        </a:p>
      </dgm:t>
    </dgm:pt>
    <dgm:pt modelId="{1D1B29A3-A925-4A1E-B506-27EF79C0A72F}" type="sibTrans" cxnId="{F27AE8FE-F855-4849-B9D1-1A6091BCF9CC}">
      <dgm:prSet/>
      <dgm:spPr/>
      <dgm:t>
        <a:bodyPr/>
        <a:lstStyle/>
        <a:p>
          <a:endParaRPr lang="es-SV"/>
        </a:p>
      </dgm:t>
    </dgm:pt>
    <dgm:pt modelId="{DFD5C1F5-8420-4AC1-B6B2-209871157BF4}">
      <dgm:prSet phldrT="[Text]"/>
      <dgm:spPr/>
      <dgm:t>
        <a:bodyPr/>
        <a:lstStyle/>
        <a:p>
          <a:r>
            <a:rPr lang="es-SV" b="1" i="0" dirty="0"/>
            <a:t>Restauración de la integridad personal</a:t>
          </a:r>
          <a:endParaRPr lang="es-SV" dirty="0"/>
        </a:p>
      </dgm:t>
    </dgm:pt>
    <dgm:pt modelId="{55E35433-67E4-49EF-BFC8-81AA416E3CFC}" type="parTrans" cxnId="{8E129C28-1A4C-4CD8-9747-B734E92009F2}">
      <dgm:prSet/>
      <dgm:spPr/>
      <dgm:t>
        <a:bodyPr/>
        <a:lstStyle/>
        <a:p>
          <a:endParaRPr lang="es-SV"/>
        </a:p>
      </dgm:t>
    </dgm:pt>
    <dgm:pt modelId="{5A8960FB-DD4D-498C-8F77-C4B25B2A81CC}" type="sibTrans" cxnId="{8E129C28-1A4C-4CD8-9747-B734E92009F2}">
      <dgm:prSet/>
      <dgm:spPr/>
      <dgm:t>
        <a:bodyPr/>
        <a:lstStyle/>
        <a:p>
          <a:endParaRPr lang="es-SV"/>
        </a:p>
      </dgm:t>
    </dgm:pt>
    <dgm:pt modelId="{489638F6-09A5-45D0-BCAD-0DF887A9A36F}">
      <dgm:prSet/>
      <dgm:spPr/>
      <dgm:t>
        <a:bodyPr/>
        <a:lstStyle/>
        <a:p>
          <a:r>
            <a:rPr lang="es-SV" dirty="0"/>
            <a:t>Soportando la inquisición </a:t>
          </a:r>
        </a:p>
      </dgm:t>
    </dgm:pt>
    <dgm:pt modelId="{993B23A8-20F6-48E9-894D-377515F1ED50}" type="parTrans" cxnId="{9512D68C-5D23-4B90-9F78-B7BD90B840ED}">
      <dgm:prSet/>
      <dgm:spPr/>
      <dgm:t>
        <a:bodyPr/>
        <a:lstStyle/>
        <a:p>
          <a:endParaRPr lang="es-SV"/>
        </a:p>
      </dgm:t>
    </dgm:pt>
    <dgm:pt modelId="{E44CEA9F-2DB7-413F-9FF8-C62E971530E6}" type="sibTrans" cxnId="{9512D68C-5D23-4B90-9F78-B7BD90B840ED}">
      <dgm:prSet/>
      <dgm:spPr/>
      <dgm:t>
        <a:bodyPr/>
        <a:lstStyle/>
        <a:p>
          <a:endParaRPr lang="es-SV"/>
        </a:p>
      </dgm:t>
    </dgm:pt>
    <dgm:pt modelId="{C176B482-9DC8-4C23-B9BC-3257331D678A}">
      <dgm:prSet/>
      <dgm:spPr/>
      <dgm:t>
        <a:bodyPr/>
        <a:lstStyle/>
        <a:p>
          <a:r>
            <a:rPr lang="es-SV" dirty="0"/>
            <a:t>Salir adelante </a:t>
          </a:r>
        </a:p>
      </dgm:t>
    </dgm:pt>
    <dgm:pt modelId="{850FF4E4-439C-43C9-AA9D-68E413D5E8E1}" type="parTrans" cxnId="{5F8C2265-919C-440E-83F3-BEE4D63614C8}">
      <dgm:prSet/>
      <dgm:spPr/>
      <dgm:t>
        <a:bodyPr/>
        <a:lstStyle/>
        <a:p>
          <a:endParaRPr lang="es-SV"/>
        </a:p>
      </dgm:t>
    </dgm:pt>
    <dgm:pt modelId="{8B031BD8-4549-4645-8F7D-7EA0C2094AA0}" type="sibTrans" cxnId="{5F8C2265-919C-440E-83F3-BEE4D63614C8}">
      <dgm:prSet/>
      <dgm:spPr/>
      <dgm:t>
        <a:bodyPr/>
        <a:lstStyle/>
        <a:p>
          <a:endParaRPr lang="es-SV"/>
        </a:p>
      </dgm:t>
    </dgm:pt>
    <dgm:pt modelId="{FF120238-D414-4CC2-B518-E035954B285A}">
      <dgm:prSet/>
      <dgm:spPr/>
      <dgm:t>
        <a:bodyPr/>
        <a:lstStyle/>
        <a:p>
          <a:r>
            <a:rPr lang="es-SV" dirty="0"/>
            <a:t>Primeros auxilios emocionales </a:t>
          </a:r>
        </a:p>
      </dgm:t>
    </dgm:pt>
    <dgm:pt modelId="{2DDB42A8-36DD-4DFF-ACE5-536B70AA8FC2}" type="parTrans" cxnId="{3F2996DC-2CBC-4B14-B318-A5DCD7B25B77}">
      <dgm:prSet/>
      <dgm:spPr/>
      <dgm:t>
        <a:bodyPr/>
        <a:lstStyle/>
        <a:p>
          <a:endParaRPr lang="es-SV"/>
        </a:p>
      </dgm:t>
    </dgm:pt>
    <dgm:pt modelId="{2E6E53A5-A740-4750-9C53-A2E5707308E1}" type="sibTrans" cxnId="{3F2996DC-2CBC-4B14-B318-A5DCD7B25B77}">
      <dgm:prSet/>
      <dgm:spPr/>
      <dgm:t>
        <a:bodyPr/>
        <a:lstStyle/>
        <a:p>
          <a:endParaRPr lang="es-SV"/>
        </a:p>
      </dgm:t>
    </dgm:pt>
    <dgm:pt modelId="{4585B513-E988-483F-8B9E-10740FCE90F0}" type="pres">
      <dgm:prSet presAssocID="{9520B4C9-5889-41C3-92B4-A78440A53EA4}" presName="CompostProcess" presStyleCnt="0">
        <dgm:presLayoutVars>
          <dgm:dir/>
          <dgm:resizeHandles val="exact"/>
        </dgm:presLayoutVars>
      </dgm:prSet>
      <dgm:spPr/>
    </dgm:pt>
    <dgm:pt modelId="{C01D0F60-53B2-4857-B51B-271C5395D9AC}" type="pres">
      <dgm:prSet presAssocID="{9520B4C9-5889-41C3-92B4-A78440A53EA4}" presName="arrow" presStyleLbl="bgShp" presStyleIdx="0" presStyleCnt="1" custScaleX="117647"/>
      <dgm:spPr/>
    </dgm:pt>
    <dgm:pt modelId="{8DDD3145-173F-43A7-B0A7-CE6965B2030A}" type="pres">
      <dgm:prSet presAssocID="{9520B4C9-5889-41C3-92B4-A78440A53EA4}" presName="linearProcess" presStyleCnt="0"/>
      <dgm:spPr/>
    </dgm:pt>
    <dgm:pt modelId="{97BC11B4-E087-4B4C-A4FD-FD9B975A6D38}" type="pres">
      <dgm:prSet presAssocID="{8DEE6682-2777-45D1-AF60-D586689D9D85}" presName="textNode" presStyleLbl="node1" presStyleIdx="0" presStyleCnt="6" custScaleX="62298">
        <dgm:presLayoutVars>
          <dgm:bulletEnabled val="1"/>
        </dgm:presLayoutVars>
      </dgm:prSet>
      <dgm:spPr/>
    </dgm:pt>
    <dgm:pt modelId="{FFFE11D8-56F5-4151-A2BC-C8651AB29E97}" type="pres">
      <dgm:prSet presAssocID="{7AE19746-70FF-405A-B2D7-C40513435D5E}" presName="sibTrans" presStyleCnt="0"/>
      <dgm:spPr/>
    </dgm:pt>
    <dgm:pt modelId="{9DC6034B-CF0B-492D-9681-D25FCCD2512D}" type="pres">
      <dgm:prSet presAssocID="{D70661D3-008E-48B9-A29E-0373E549A47E}" presName="textNode" presStyleLbl="node1" presStyleIdx="1" presStyleCnt="6" custScaleX="66174" custLinFactNeighborX="-38568">
        <dgm:presLayoutVars>
          <dgm:bulletEnabled val="1"/>
        </dgm:presLayoutVars>
      </dgm:prSet>
      <dgm:spPr/>
    </dgm:pt>
    <dgm:pt modelId="{2116CF00-7551-456C-BA0B-788CC9195C58}" type="pres">
      <dgm:prSet presAssocID="{1D1B29A3-A925-4A1E-B506-27EF79C0A72F}" presName="sibTrans" presStyleCnt="0"/>
      <dgm:spPr/>
    </dgm:pt>
    <dgm:pt modelId="{6ABFA48D-7A13-4C10-B001-4F8E2AF48C4A}" type="pres">
      <dgm:prSet presAssocID="{DFD5C1F5-8420-4AC1-B6B2-209871157BF4}" presName="textNode" presStyleLbl="node1" presStyleIdx="2" presStyleCnt="6" custScaleX="62870" custLinFactX="-252" custLinFactNeighborX="-100000">
        <dgm:presLayoutVars>
          <dgm:bulletEnabled val="1"/>
        </dgm:presLayoutVars>
      </dgm:prSet>
      <dgm:spPr/>
    </dgm:pt>
    <dgm:pt modelId="{DED46920-FF0E-4395-95F3-22F93E6F1D7D}" type="pres">
      <dgm:prSet presAssocID="{5A8960FB-DD4D-498C-8F77-C4B25B2A81CC}" presName="sibTrans" presStyleCnt="0"/>
      <dgm:spPr/>
    </dgm:pt>
    <dgm:pt modelId="{3C2F4176-3BD8-4D7C-8433-8E1299932E24}" type="pres">
      <dgm:prSet presAssocID="{489638F6-09A5-45D0-BCAD-0DF887A9A36F}" presName="textNode" presStyleLbl="node1" presStyleIdx="3" presStyleCnt="6" custScaleX="53105" custLinFactX="-2911" custLinFactNeighborX="-100000" custLinFactNeighborY="1513">
        <dgm:presLayoutVars>
          <dgm:bulletEnabled val="1"/>
        </dgm:presLayoutVars>
      </dgm:prSet>
      <dgm:spPr/>
    </dgm:pt>
    <dgm:pt modelId="{DB64224F-8EC6-4C9B-973D-A564C5613007}" type="pres">
      <dgm:prSet presAssocID="{E44CEA9F-2DB7-413F-9FF8-C62E971530E6}" presName="sibTrans" presStyleCnt="0"/>
      <dgm:spPr/>
    </dgm:pt>
    <dgm:pt modelId="{EDCAA836-AC4C-426A-9C3A-9C801DCEE092}" type="pres">
      <dgm:prSet presAssocID="{FF120238-D414-4CC2-B518-E035954B285A}" presName="textNode" presStyleLbl="node1" presStyleIdx="4" presStyleCnt="6" custScaleX="57280" custLinFactX="-3967" custLinFactNeighborX="-100000" custLinFactNeighborY="5">
        <dgm:presLayoutVars>
          <dgm:bulletEnabled val="1"/>
        </dgm:presLayoutVars>
      </dgm:prSet>
      <dgm:spPr/>
    </dgm:pt>
    <dgm:pt modelId="{7662D906-A357-4461-970E-9377488A01DE}" type="pres">
      <dgm:prSet presAssocID="{2E6E53A5-A740-4750-9C53-A2E5707308E1}" presName="sibTrans" presStyleCnt="0"/>
      <dgm:spPr/>
    </dgm:pt>
    <dgm:pt modelId="{A4F8B14A-6436-4E36-B4A0-E0816F8B887B}" type="pres">
      <dgm:prSet presAssocID="{C176B482-9DC8-4C23-B9BC-3257331D678A}" presName="textNode" presStyleLbl="node1" presStyleIdx="5" presStyleCnt="6" custScaleX="61574" custLinFactX="-5378" custLinFactNeighborX="-100000" custLinFactNeighborY="-2668">
        <dgm:presLayoutVars>
          <dgm:bulletEnabled val="1"/>
        </dgm:presLayoutVars>
      </dgm:prSet>
      <dgm:spPr/>
    </dgm:pt>
  </dgm:ptLst>
  <dgm:cxnLst>
    <dgm:cxn modelId="{6419470F-6495-4130-AFC1-B70BA969513E}" srcId="{9520B4C9-5889-41C3-92B4-A78440A53EA4}" destId="{8DEE6682-2777-45D1-AF60-D586689D9D85}" srcOrd="0" destOrd="0" parTransId="{D50220FF-89F9-449D-A6A9-7C651369CB62}" sibTransId="{7AE19746-70FF-405A-B2D7-C40513435D5E}"/>
    <dgm:cxn modelId="{39E3E316-CFCE-4F65-974B-0DE8DAC0EED6}" type="presOf" srcId="{C176B482-9DC8-4C23-B9BC-3257331D678A}" destId="{A4F8B14A-6436-4E36-B4A0-E0816F8B887B}" srcOrd="0" destOrd="0" presId="urn:microsoft.com/office/officeart/2005/8/layout/hProcess9"/>
    <dgm:cxn modelId="{E3F5FD1E-8E1E-4591-9879-70985B896C0A}" type="presOf" srcId="{8DEE6682-2777-45D1-AF60-D586689D9D85}" destId="{97BC11B4-E087-4B4C-A4FD-FD9B975A6D38}" srcOrd="0" destOrd="0" presId="urn:microsoft.com/office/officeart/2005/8/layout/hProcess9"/>
    <dgm:cxn modelId="{8E129C28-1A4C-4CD8-9747-B734E92009F2}" srcId="{9520B4C9-5889-41C3-92B4-A78440A53EA4}" destId="{DFD5C1F5-8420-4AC1-B6B2-209871157BF4}" srcOrd="2" destOrd="0" parTransId="{55E35433-67E4-49EF-BFC8-81AA416E3CFC}" sibTransId="{5A8960FB-DD4D-498C-8F77-C4B25B2A81CC}"/>
    <dgm:cxn modelId="{BD9BF02D-2F78-4E3A-849C-D4215C7A5A08}" type="presOf" srcId="{9520B4C9-5889-41C3-92B4-A78440A53EA4}" destId="{4585B513-E988-483F-8B9E-10740FCE90F0}" srcOrd="0" destOrd="0" presId="urn:microsoft.com/office/officeart/2005/8/layout/hProcess9"/>
    <dgm:cxn modelId="{861FF52D-A9FD-46DF-9448-77CED6D46606}" type="presOf" srcId="{D70661D3-008E-48B9-A29E-0373E549A47E}" destId="{9DC6034B-CF0B-492D-9681-D25FCCD2512D}" srcOrd="0" destOrd="0" presId="urn:microsoft.com/office/officeart/2005/8/layout/hProcess9"/>
    <dgm:cxn modelId="{5F8C2265-919C-440E-83F3-BEE4D63614C8}" srcId="{9520B4C9-5889-41C3-92B4-A78440A53EA4}" destId="{C176B482-9DC8-4C23-B9BC-3257331D678A}" srcOrd="5" destOrd="0" parTransId="{850FF4E4-439C-43C9-AA9D-68E413D5E8E1}" sibTransId="{8B031BD8-4549-4645-8F7D-7EA0C2094AA0}"/>
    <dgm:cxn modelId="{07A73749-6CB7-4A6B-8F9F-661729286BB1}" type="presOf" srcId="{489638F6-09A5-45D0-BCAD-0DF887A9A36F}" destId="{3C2F4176-3BD8-4D7C-8433-8E1299932E24}" srcOrd="0" destOrd="0" presId="urn:microsoft.com/office/officeart/2005/8/layout/hProcess9"/>
    <dgm:cxn modelId="{9512D68C-5D23-4B90-9F78-B7BD90B840ED}" srcId="{9520B4C9-5889-41C3-92B4-A78440A53EA4}" destId="{489638F6-09A5-45D0-BCAD-0DF887A9A36F}" srcOrd="3" destOrd="0" parTransId="{993B23A8-20F6-48E9-894D-377515F1ED50}" sibTransId="{E44CEA9F-2DB7-413F-9FF8-C62E971530E6}"/>
    <dgm:cxn modelId="{97C20ABE-33CE-4FC9-8C8D-9F35FF15A323}" type="presOf" srcId="{FF120238-D414-4CC2-B518-E035954B285A}" destId="{EDCAA836-AC4C-426A-9C3A-9C801DCEE092}" srcOrd="0" destOrd="0" presId="urn:microsoft.com/office/officeart/2005/8/layout/hProcess9"/>
    <dgm:cxn modelId="{EF114CD2-FA7B-4A2D-92CF-48717CEA41B7}" type="presOf" srcId="{DFD5C1F5-8420-4AC1-B6B2-209871157BF4}" destId="{6ABFA48D-7A13-4C10-B001-4F8E2AF48C4A}" srcOrd="0" destOrd="0" presId="urn:microsoft.com/office/officeart/2005/8/layout/hProcess9"/>
    <dgm:cxn modelId="{3F2996DC-2CBC-4B14-B318-A5DCD7B25B77}" srcId="{9520B4C9-5889-41C3-92B4-A78440A53EA4}" destId="{FF120238-D414-4CC2-B518-E035954B285A}" srcOrd="4" destOrd="0" parTransId="{2DDB42A8-36DD-4DFF-ACE5-536B70AA8FC2}" sibTransId="{2E6E53A5-A740-4750-9C53-A2E5707308E1}"/>
    <dgm:cxn modelId="{F27AE8FE-F855-4849-B9D1-1A6091BCF9CC}" srcId="{9520B4C9-5889-41C3-92B4-A78440A53EA4}" destId="{D70661D3-008E-48B9-A29E-0373E549A47E}" srcOrd="1" destOrd="0" parTransId="{A2CE25CA-565F-43D9-BE8B-F660FCAED3EC}" sibTransId="{1D1B29A3-A925-4A1E-B506-27EF79C0A72F}"/>
    <dgm:cxn modelId="{F31390D5-E7D5-4C45-BDF0-54E7DF2D9062}" type="presParOf" srcId="{4585B513-E988-483F-8B9E-10740FCE90F0}" destId="{C01D0F60-53B2-4857-B51B-271C5395D9AC}" srcOrd="0" destOrd="0" presId="urn:microsoft.com/office/officeart/2005/8/layout/hProcess9"/>
    <dgm:cxn modelId="{64481113-61D0-4DFE-BF14-CEE2CFA0F3D0}" type="presParOf" srcId="{4585B513-E988-483F-8B9E-10740FCE90F0}" destId="{8DDD3145-173F-43A7-B0A7-CE6965B2030A}" srcOrd="1" destOrd="0" presId="urn:microsoft.com/office/officeart/2005/8/layout/hProcess9"/>
    <dgm:cxn modelId="{073A274F-294A-4E9E-987E-84EABCD76D01}" type="presParOf" srcId="{8DDD3145-173F-43A7-B0A7-CE6965B2030A}" destId="{97BC11B4-E087-4B4C-A4FD-FD9B975A6D38}" srcOrd="0" destOrd="0" presId="urn:microsoft.com/office/officeart/2005/8/layout/hProcess9"/>
    <dgm:cxn modelId="{10A02F3B-70B8-48DB-A3D2-377D31521497}" type="presParOf" srcId="{8DDD3145-173F-43A7-B0A7-CE6965B2030A}" destId="{FFFE11D8-56F5-4151-A2BC-C8651AB29E97}" srcOrd="1" destOrd="0" presId="urn:microsoft.com/office/officeart/2005/8/layout/hProcess9"/>
    <dgm:cxn modelId="{B4991448-A9A4-4F36-9D31-4F72199FF17B}" type="presParOf" srcId="{8DDD3145-173F-43A7-B0A7-CE6965B2030A}" destId="{9DC6034B-CF0B-492D-9681-D25FCCD2512D}" srcOrd="2" destOrd="0" presId="urn:microsoft.com/office/officeart/2005/8/layout/hProcess9"/>
    <dgm:cxn modelId="{4BC761C2-665F-46AC-BC6E-AB029002C998}" type="presParOf" srcId="{8DDD3145-173F-43A7-B0A7-CE6965B2030A}" destId="{2116CF00-7551-456C-BA0B-788CC9195C58}" srcOrd="3" destOrd="0" presId="urn:microsoft.com/office/officeart/2005/8/layout/hProcess9"/>
    <dgm:cxn modelId="{E5CA8E36-F7A5-4CC9-878D-789693DC6D55}" type="presParOf" srcId="{8DDD3145-173F-43A7-B0A7-CE6965B2030A}" destId="{6ABFA48D-7A13-4C10-B001-4F8E2AF48C4A}" srcOrd="4" destOrd="0" presId="urn:microsoft.com/office/officeart/2005/8/layout/hProcess9"/>
    <dgm:cxn modelId="{09ACD589-1668-4A87-B5ED-47C4AE4C47AB}" type="presParOf" srcId="{8DDD3145-173F-43A7-B0A7-CE6965B2030A}" destId="{DED46920-FF0E-4395-95F3-22F93E6F1D7D}" srcOrd="5" destOrd="0" presId="urn:microsoft.com/office/officeart/2005/8/layout/hProcess9"/>
    <dgm:cxn modelId="{B1859F6F-7F1D-48AA-8E29-45949A95AF94}" type="presParOf" srcId="{8DDD3145-173F-43A7-B0A7-CE6965B2030A}" destId="{3C2F4176-3BD8-4D7C-8433-8E1299932E24}" srcOrd="6" destOrd="0" presId="urn:microsoft.com/office/officeart/2005/8/layout/hProcess9"/>
    <dgm:cxn modelId="{B06B010B-D0D7-4F76-A83F-D9DE0951EB7C}" type="presParOf" srcId="{8DDD3145-173F-43A7-B0A7-CE6965B2030A}" destId="{DB64224F-8EC6-4C9B-973D-A564C5613007}" srcOrd="7" destOrd="0" presId="urn:microsoft.com/office/officeart/2005/8/layout/hProcess9"/>
    <dgm:cxn modelId="{CF19812A-E61C-4D8B-BDDE-FDB60BA29D11}" type="presParOf" srcId="{8DDD3145-173F-43A7-B0A7-CE6965B2030A}" destId="{EDCAA836-AC4C-426A-9C3A-9C801DCEE092}" srcOrd="8" destOrd="0" presId="urn:microsoft.com/office/officeart/2005/8/layout/hProcess9"/>
    <dgm:cxn modelId="{D6F1A31F-E8EE-4C5E-9FB7-3401885F058D}" type="presParOf" srcId="{8DDD3145-173F-43A7-B0A7-CE6965B2030A}" destId="{7662D906-A357-4461-970E-9377488A01DE}" srcOrd="9" destOrd="0" presId="urn:microsoft.com/office/officeart/2005/8/layout/hProcess9"/>
    <dgm:cxn modelId="{E2C633CC-322D-4244-82F3-138C571C3260}" type="presParOf" srcId="{8DDD3145-173F-43A7-B0A7-CE6965B2030A}" destId="{A4F8B14A-6436-4E36-B4A0-E0816F8B887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F2A80-B0A0-4172-A89F-CA8BAEDF911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C25CC6-95C6-4A57-ADC7-BEEC0152C5F0}">
      <dgm:prSet/>
      <dgm:spPr/>
      <dgm:t>
        <a:bodyPr/>
        <a:lstStyle/>
        <a:p>
          <a:r>
            <a:rPr lang="es-ES"/>
            <a:t>Segundas víctimas como proveedores de atención médica que están involucrados en un evento adverso inesperado, error médico o lesión del paciente y</a:t>
          </a:r>
          <a:endParaRPr lang="en-US"/>
        </a:p>
      </dgm:t>
    </dgm:pt>
    <dgm:pt modelId="{472A3ECC-DDAB-4481-B675-0E0BB438F036}" type="parTrans" cxnId="{CED3CF34-75C2-4EB1-BCFC-15A37EE6261C}">
      <dgm:prSet/>
      <dgm:spPr/>
      <dgm:t>
        <a:bodyPr/>
        <a:lstStyle/>
        <a:p>
          <a:endParaRPr lang="en-US"/>
        </a:p>
      </dgm:t>
    </dgm:pt>
    <dgm:pt modelId="{18B5524A-AE6B-4E54-8FF1-F181BB3D703B}" type="sibTrans" cxnId="{CED3CF34-75C2-4EB1-BCFC-15A37EE6261C}">
      <dgm:prSet/>
      <dgm:spPr/>
      <dgm:t>
        <a:bodyPr/>
        <a:lstStyle/>
        <a:p>
          <a:endParaRPr lang="en-US"/>
        </a:p>
      </dgm:t>
    </dgm:pt>
    <dgm:pt modelId="{C24B43B3-C941-4ABC-AF55-2E6885FACE7D}">
      <dgm:prSet/>
      <dgm:spPr/>
      <dgm:t>
        <a:bodyPr/>
        <a:lstStyle/>
        <a:p>
          <a:r>
            <a:rPr lang="es-ES"/>
            <a:t>"se convierten en victimizados en el sentido de que el proveedor está traumatizado por el evento.“</a:t>
          </a:r>
          <a:endParaRPr lang="en-US"/>
        </a:p>
      </dgm:t>
    </dgm:pt>
    <dgm:pt modelId="{81C9C33B-0557-48CE-BB14-66D90141424A}" type="parTrans" cxnId="{D8B13DDE-57AB-4F69-8007-B08877EEE0D4}">
      <dgm:prSet/>
      <dgm:spPr/>
      <dgm:t>
        <a:bodyPr/>
        <a:lstStyle/>
        <a:p>
          <a:endParaRPr lang="en-US"/>
        </a:p>
      </dgm:t>
    </dgm:pt>
    <dgm:pt modelId="{23C911A2-2A69-43CF-B4F3-30D1634835FD}" type="sibTrans" cxnId="{D8B13DDE-57AB-4F69-8007-B08877EEE0D4}">
      <dgm:prSet/>
      <dgm:spPr/>
      <dgm:t>
        <a:bodyPr/>
        <a:lstStyle/>
        <a:p>
          <a:endParaRPr lang="en-US"/>
        </a:p>
      </dgm:t>
    </dgm:pt>
    <dgm:pt modelId="{57925B9B-4CF3-4451-BFD6-A4B84F04B517}">
      <dgm:prSet/>
      <dgm:spPr/>
      <dgm:t>
        <a:bodyPr/>
        <a:lstStyle/>
        <a:p>
          <a:r>
            <a:rPr lang="es-ES"/>
            <a:t>Puede llegar hasta el 46% de los casos </a:t>
          </a:r>
          <a:endParaRPr lang="en-US"/>
        </a:p>
      </dgm:t>
    </dgm:pt>
    <dgm:pt modelId="{C388E6A3-40DF-4079-AB27-79A8B0D150FF}" type="parTrans" cxnId="{A4FB5716-6CDE-43BF-A5D3-964524BDF226}">
      <dgm:prSet/>
      <dgm:spPr/>
      <dgm:t>
        <a:bodyPr/>
        <a:lstStyle/>
        <a:p>
          <a:endParaRPr lang="en-US"/>
        </a:p>
      </dgm:t>
    </dgm:pt>
    <dgm:pt modelId="{D5902AC6-1C24-480A-BC2F-6D21CF12803A}" type="sibTrans" cxnId="{A4FB5716-6CDE-43BF-A5D3-964524BDF226}">
      <dgm:prSet/>
      <dgm:spPr/>
      <dgm:t>
        <a:bodyPr/>
        <a:lstStyle/>
        <a:p>
          <a:endParaRPr lang="en-US"/>
        </a:p>
      </dgm:t>
    </dgm:pt>
    <dgm:pt modelId="{8E7C7CF5-0FEF-42FC-89D0-A7E1D539ADFB}">
      <dgm:prSet/>
      <dgm:spPr/>
      <dgm:t>
        <a:bodyPr/>
        <a:lstStyle/>
        <a:p>
          <a:r>
            <a:rPr lang="en-US"/>
            <a:t>Health Care Professionals as Second Victims After Adverse Events : A Systematic Review. Evaluation &amp; the Health Professions Sep 2012</a:t>
          </a:r>
        </a:p>
      </dgm:t>
    </dgm:pt>
    <dgm:pt modelId="{2343D7BA-0A0F-40C6-A808-993198621062}" type="parTrans" cxnId="{DA60D944-EECE-4E7B-ACD3-FA2B362E50A7}">
      <dgm:prSet/>
      <dgm:spPr/>
      <dgm:t>
        <a:bodyPr/>
        <a:lstStyle/>
        <a:p>
          <a:endParaRPr lang="en-US"/>
        </a:p>
      </dgm:t>
    </dgm:pt>
    <dgm:pt modelId="{A5891EB2-12CC-4EAB-BF8C-67E27216896D}" type="sibTrans" cxnId="{DA60D944-EECE-4E7B-ACD3-FA2B362E50A7}">
      <dgm:prSet/>
      <dgm:spPr/>
      <dgm:t>
        <a:bodyPr/>
        <a:lstStyle/>
        <a:p>
          <a:endParaRPr lang="en-US"/>
        </a:p>
      </dgm:t>
    </dgm:pt>
    <dgm:pt modelId="{757B5779-5040-4595-9DFC-C08F35C30D9D}" type="pres">
      <dgm:prSet presAssocID="{D08F2A80-B0A0-4172-A89F-CA8BAEDF911B}" presName="vert0" presStyleCnt="0">
        <dgm:presLayoutVars>
          <dgm:dir/>
          <dgm:animOne val="branch"/>
          <dgm:animLvl val="lvl"/>
        </dgm:presLayoutVars>
      </dgm:prSet>
      <dgm:spPr/>
    </dgm:pt>
    <dgm:pt modelId="{5D79ECF8-B51B-47D8-981E-0E508A1C2207}" type="pres">
      <dgm:prSet presAssocID="{60C25CC6-95C6-4A57-ADC7-BEEC0152C5F0}" presName="thickLine" presStyleLbl="alignNode1" presStyleIdx="0" presStyleCnt="4"/>
      <dgm:spPr/>
    </dgm:pt>
    <dgm:pt modelId="{EB2769FB-7227-49E9-BA02-D52CD0965E77}" type="pres">
      <dgm:prSet presAssocID="{60C25CC6-95C6-4A57-ADC7-BEEC0152C5F0}" presName="horz1" presStyleCnt="0"/>
      <dgm:spPr/>
    </dgm:pt>
    <dgm:pt modelId="{C8D39719-7741-4850-80E5-9067D2BCF964}" type="pres">
      <dgm:prSet presAssocID="{60C25CC6-95C6-4A57-ADC7-BEEC0152C5F0}" presName="tx1" presStyleLbl="revTx" presStyleIdx="0" presStyleCnt="4"/>
      <dgm:spPr/>
    </dgm:pt>
    <dgm:pt modelId="{770469DE-D9E3-4666-BEA8-D7D35D0A6D04}" type="pres">
      <dgm:prSet presAssocID="{60C25CC6-95C6-4A57-ADC7-BEEC0152C5F0}" presName="vert1" presStyleCnt="0"/>
      <dgm:spPr/>
    </dgm:pt>
    <dgm:pt modelId="{4463BE7A-B5D7-456A-B9AF-CE241EE61C17}" type="pres">
      <dgm:prSet presAssocID="{C24B43B3-C941-4ABC-AF55-2E6885FACE7D}" presName="thickLine" presStyleLbl="alignNode1" presStyleIdx="1" presStyleCnt="4"/>
      <dgm:spPr/>
    </dgm:pt>
    <dgm:pt modelId="{2B39D306-CD8F-4C4A-88FC-DFB9CBA2E827}" type="pres">
      <dgm:prSet presAssocID="{C24B43B3-C941-4ABC-AF55-2E6885FACE7D}" presName="horz1" presStyleCnt="0"/>
      <dgm:spPr/>
    </dgm:pt>
    <dgm:pt modelId="{64DF5B2E-C1F8-4D65-86AF-C95052ACA908}" type="pres">
      <dgm:prSet presAssocID="{C24B43B3-C941-4ABC-AF55-2E6885FACE7D}" presName="tx1" presStyleLbl="revTx" presStyleIdx="1" presStyleCnt="4"/>
      <dgm:spPr/>
    </dgm:pt>
    <dgm:pt modelId="{870E34CD-D602-43AC-9BF9-7E0645992B67}" type="pres">
      <dgm:prSet presAssocID="{C24B43B3-C941-4ABC-AF55-2E6885FACE7D}" presName="vert1" presStyleCnt="0"/>
      <dgm:spPr/>
    </dgm:pt>
    <dgm:pt modelId="{BB46DAB5-B2C3-4781-A567-BBA5AE7048C7}" type="pres">
      <dgm:prSet presAssocID="{57925B9B-4CF3-4451-BFD6-A4B84F04B517}" presName="thickLine" presStyleLbl="alignNode1" presStyleIdx="2" presStyleCnt="4"/>
      <dgm:spPr/>
    </dgm:pt>
    <dgm:pt modelId="{A6C51462-E837-4C17-8423-695EBF43C317}" type="pres">
      <dgm:prSet presAssocID="{57925B9B-4CF3-4451-BFD6-A4B84F04B517}" presName="horz1" presStyleCnt="0"/>
      <dgm:spPr/>
    </dgm:pt>
    <dgm:pt modelId="{168DA73B-47D2-4FD4-815D-81BDF3D4786A}" type="pres">
      <dgm:prSet presAssocID="{57925B9B-4CF3-4451-BFD6-A4B84F04B517}" presName="tx1" presStyleLbl="revTx" presStyleIdx="2" presStyleCnt="4"/>
      <dgm:spPr/>
    </dgm:pt>
    <dgm:pt modelId="{2C4B6C1D-CFC5-4970-9627-78D81278878B}" type="pres">
      <dgm:prSet presAssocID="{57925B9B-4CF3-4451-BFD6-A4B84F04B517}" presName="vert1" presStyleCnt="0"/>
      <dgm:spPr/>
    </dgm:pt>
    <dgm:pt modelId="{D6506359-86BC-4C4D-9244-6C9D0006E01E}" type="pres">
      <dgm:prSet presAssocID="{8E7C7CF5-0FEF-42FC-89D0-A7E1D539ADFB}" presName="thickLine" presStyleLbl="alignNode1" presStyleIdx="3" presStyleCnt="4"/>
      <dgm:spPr/>
    </dgm:pt>
    <dgm:pt modelId="{3F273DEC-873A-4606-A65A-0D79783C2164}" type="pres">
      <dgm:prSet presAssocID="{8E7C7CF5-0FEF-42FC-89D0-A7E1D539ADFB}" presName="horz1" presStyleCnt="0"/>
      <dgm:spPr/>
    </dgm:pt>
    <dgm:pt modelId="{A8AAA2F1-8DA9-43BA-A5E1-78702A5B25D4}" type="pres">
      <dgm:prSet presAssocID="{8E7C7CF5-0FEF-42FC-89D0-A7E1D539ADFB}" presName="tx1" presStyleLbl="revTx" presStyleIdx="3" presStyleCnt="4"/>
      <dgm:spPr/>
    </dgm:pt>
    <dgm:pt modelId="{84874C23-1209-41DE-A90A-70619E7828AA}" type="pres">
      <dgm:prSet presAssocID="{8E7C7CF5-0FEF-42FC-89D0-A7E1D539ADFB}" presName="vert1" presStyleCnt="0"/>
      <dgm:spPr/>
    </dgm:pt>
  </dgm:ptLst>
  <dgm:cxnLst>
    <dgm:cxn modelId="{8D6B900D-8550-4DD8-94CF-77811F7DAC21}" type="presOf" srcId="{D08F2A80-B0A0-4172-A89F-CA8BAEDF911B}" destId="{757B5779-5040-4595-9DFC-C08F35C30D9D}" srcOrd="0" destOrd="0" presId="urn:microsoft.com/office/officeart/2008/layout/LinedList"/>
    <dgm:cxn modelId="{A4FB5716-6CDE-43BF-A5D3-964524BDF226}" srcId="{D08F2A80-B0A0-4172-A89F-CA8BAEDF911B}" destId="{57925B9B-4CF3-4451-BFD6-A4B84F04B517}" srcOrd="2" destOrd="0" parTransId="{C388E6A3-40DF-4079-AB27-79A8B0D150FF}" sibTransId="{D5902AC6-1C24-480A-BC2F-6D21CF12803A}"/>
    <dgm:cxn modelId="{8A131D17-8DD8-482C-93F3-E199780F377F}" type="presOf" srcId="{8E7C7CF5-0FEF-42FC-89D0-A7E1D539ADFB}" destId="{A8AAA2F1-8DA9-43BA-A5E1-78702A5B25D4}" srcOrd="0" destOrd="0" presId="urn:microsoft.com/office/officeart/2008/layout/LinedList"/>
    <dgm:cxn modelId="{C8D8BD21-786B-432A-8F81-F7DC43B19F2F}" type="presOf" srcId="{C24B43B3-C941-4ABC-AF55-2E6885FACE7D}" destId="{64DF5B2E-C1F8-4D65-86AF-C95052ACA908}" srcOrd="0" destOrd="0" presId="urn:microsoft.com/office/officeart/2008/layout/LinedList"/>
    <dgm:cxn modelId="{CED3CF34-75C2-4EB1-BCFC-15A37EE6261C}" srcId="{D08F2A80-B0A0-4172-A89F-CA8BAEDF911B}" destId="{60C25CC6-95C6-4A57-ADC7-BEEC0152C5F0}" srcOrd="0" destOrd="0" parTransId="{472A3ECC-DDAB-4481-B675-0E0BB438F036}" sibTransId="{18B5524A-AE6B-4E54-8FF1-F181BB3D703B}"/>
    <dgm:cxn modelId="{DA60D944-EECE-4E7B-ACD3-FA2B362E50A7}" srcId="{D08F2A80-B0A0-4172-A89F-CA8BAEDF911B}" destId="{8E7C7CF5-0FEF-42FC-89D0-A7E1D539ADFB}" srcOrd="3" destOrd="0" parTransId="{2343D7BA-0A0F-40C6-A808-993198621062}" sibTransId="{A5891EB2-12CC-4EAB-BF8C-67E27216896D}"/>
    <dgm:cxn modelId="{82B7A9A6-38DE-4DB0-ACE7-1DC1F089CB37}" type="presOf" srcId="{57925B9B-4CF3-4451-BFD6-A4B84F04B517}" destId="{168DA73B-47D2-4FD4-815D-81BDF3D4786A}" srcOrd="0" destOrd="0" presId="urn:microsoft.com/office/officeart/2008/layout/LinedList"/>
    <dgm:cxn modelId="{9E31C4DA-682B-4F0F-9B96-AE8C4137C24E}" type="presOf" srcId="{60C25CC6-95C6-4A57-ADC7-BEEC0152C5F0}" destId="{C8D39719-7741-4850-80E5-9067D2BCF964}" srcOrd="0" destOrd="0" presId="urn:microsoft.com/office/officeart/2008/layout/LinedList"/>
    <dgm:cxn modelId="{D8B13DDE-57AB-4F69-8007-B08877EEE0D4}" srcId="{D08F2A80-B0A0-4172-A89F-CA8BAEDF911B}" destId="{C24B43B3-C941-4ABC-AF55-2E6885FACE7D}" srcOrd="1" destOrd="0" parTransId="{81C9C33B-0557-48CE-BB14-66D90141424A}" sibTransId="{23C911A2-2A69-43CF-B4F3-30D1634835FD}"/>
    <dgm:cxn modelId="{C5E69F7B-E9A0-4F36-8B92-A76912B6AE29}" type="presParOf" srcId="{757B5779-5040-4595-9DFC-C08F35C30D9D}" destId="{5D79ECF8-B51B-47D8-981E-0E508A1C2207}" srcOrd="0" destOrd="0" presId="urn:microsoft.com/office/officeart/2008/layout/LinedList"/>
    <dgm:cxn modelId="{224725B7-3A7F-4FD4-850D-8213F7CEACCE}" type="presParOf" srcId="{757B5779-5040-4595-9DFC-C08F35C30D9D}" destId="{EB2769FB-7227-49E9-BA02-D52CD0965E77}" srcOrd="1" destOrd="0" presId="urn:microsoft.com/office/officeart/2008/layout/LinedList"/>
    <dgm:cxn modelId="{AC80EFAD-F3AA-4C68-A511-7EE3BEB4AC64}" type="presParOf" srcId="{EB2769FB-7227-49E9-BA02-D52CD0965E77}" destId="{C8D39719-7741-4850-80E5-9067D2BCF964}" srcOrd="0" destOrd="0" presId="urn:microsoft.com/office/officeart/2008/layout/LinedList"/>
    <dgm:cxn modelId="{B9B59906-F0F3-46B1-AA64-34FE214BAD2A}" type="presParOf" srcId="{EB2769FB-7227-49E9-BA02-D52CD0965E77}" destId="{770469DE-D9E3-4666-BEA8-D7D35D0A6D04}" srcOrd="1" destOrd="0" presId="urn:microsoft.com/office/officeart/2008/layout/LinedList"/>
    <dgm:cxn modelId="{A1FC0F7C-B169-4395-9EE2-1451FB212969}" type="presParOf" srcId="{757B5779-5040-4595-9DFC-C08F35C30D9D}" destId="{4463BE7A-B5D7-456A-B9AF-CE241EE61C17}" srcOrd="2" destOrd="0" presId="urn:microsoft.com/office/officeart/2008/layout/LinedList"/>
    <dgm:cxn modelId="{6B1AE38C-279C-46BC-9362-44F647D7C1BB}" type="presParOf" srcId="{757B5779-5040-4595-9DFC-C08F35C30D9D}" destId="{2B39D306-CD8F-4C4A-88FC-DFB9CBA2E827}" srcOrd="3" destOrd="0" presId="urn:microsoft.com/office/officeart/2008/layout/LinedList"/>
    <dgm:cxn modelId="{4B235ECE-DC8C-40C4-946A-CAB4B2E4D018}" type="presParOf" srcId="{2B39D306-CD8F-4C4A-88FC-DFB9CBA2E827}" destId="{64DF5B2E-C1F8-4D65-86AF-C95052ACA908}" srcOrd="0" destOrd="0" presId="urn:microsoft.com/office/officeart/2008/layout/LinedList"/>
    <dgm:cxn modelId="{C1A80B31-B18E-4449-8040-9FCACFD60728}" type="presParOf" srcId="{2B39D306-CD8F-4C4A-88FC-DFB9CBA2E827}" destId="{870E34CD-D602-43AC-9BF9-7E0645992B67}" srcOrd="1" destOrd="0" presId="urn:microsoft.com/office/officeart/2008/layout/LinedList"/>
    <dgm:cxn modelId="{A6BBBEF9-E580-43B1-BB2C-161D000807C1}" type="presParOf" srcId="{757B5779-5040-4595-9DFC-C08F35C30D9D}" destId="{BB46DAB5-B2C3-4781-A567-BBA5AE7048C7}" srcOrd="4" destOrd="0" presId="urn:microsoft.com/office/officeart/2008/layout/LinedList"/>
    <dgm:cxn modelId="{FF055378-B16D-4E4B-8210-45E086E5959F}" type="presParOf" srcId="{757B5779-5040-4595-9DFC-C08F35C30D9D}" destId="{A6C51462-E837-4C17-8423-695EBF43C317}" srcOrd="5" destOrd="0" presId="urn:microsoft.com/office/officeart/2008/layout/LinedList"/>
    <dgm:cxn modelId="{54F45E2D-DFC0-4CCF-B704-83210197C087}" type="presParOf" srcId="{A6C51462-E837-4C17-8423-695EBF43C317}" destId="{168DA73B-47D2-4FD4-815D-81BDF3D4786A}" srcOrd="0" destOrd="0" presId="urn:microsoft.com/office/officeart/2008/layout/LinedList"/>
    <dgm:cxn modelId="{F1CA23F2-DC0C-4050-AD38-5D7A62D08787}" type="presParOf" srcId="{A6C51462-E837-4C17-8423-695EBF43C317}" destId="{2C4B6C1D-CFC5-4970-9627-78D81278878B}" srcOrd="1" destOrd="0" presId="urn:microsoft.com/office/officeart/2008/layout/LinedList"/>
    <dgm:cxn modelId="{4B78A874-0430-49A3-BC52-6337801E234B}" type="presParOf" srcId="{757B5779-5040-4595-9DFC-C08F35C30D9D}" destId="{D6506359-86BC-4C4D-9244-6C9D0006E01E}" srcOrd="6" destOrd="0" presId="urn:microsoft.com/office/officeart/2008/layout/LinedList"/>
    <dgm:cxn modelId="{71D23EAF-D777-4C97-901F-82760BC22120}" type="presParOf" srcId="{757B5779-5040-4595-9DFC-C08F35C30D9D}" destId="{3F273DEC-873A-4606-A65A-0D79783C2164}" srcOrd="7" destOrd="0" presId="urn:microsoft.com/office/officeart/2008/layout/LinedList"/>
    <dgm:cxn modelId="{FA21FB09-1965-4611-99BF-D98CF3E281E6}" type="presParOf" srcId="{3F273DEC-873A-4606-A65A-0D79783C2164}" destId="{A8AAA2F1-8DA9-43BA-A5E1-78702A5B25D4}" srcOrd="0" destOrd="0" presId="urn:microsoft.com/office/officeart/2008/layout/LinedList"/>
    <dgm:cxn modelId="{2FE41938-3517-4A76-97C0-20C128365A57}" type="presParOf" srcId="{3F273DEC-873A-4606-A65A-0D79783C2164}" destId="{84874C23-1209-41DE-A90A-70619E7828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D0F60-53B2-4857-B51B-271C5395D9AC}">
      <dsp:nvSpPr>
        <dsp:cNvPr id="0" name=""/>
        <dsp:cNvSpPr/>
      </dsp:nvSpPr>
      <dsp:spPr>
        <a:xfrm>
          <a:off x="2" y="0"/>
          <a:ext cx="11476996" cy="4156431"/>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7BC11B4-E087-4B4C-A4FD-FD9B975A6D38}">
      <dsp:nvSpPr>
        <dsp:cNvPr id="0" name=""/>
        <dsp:cNvSpPr/>
      </dsp:nvSpPr>
      <dsp:spPr>
        <a:xfrm>
          <a:off x="706" y="1246929"/>
          <a:ext cx="1853818" cy="166257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SV" sz="2000" b="1" i="0" kern="1200" dirty="0"/>
            <a:t>Caos y respuesta a accidentes</a:t>
          </a:r>
          <a:endParaRPr lang="es-SV" sz="2000" kern="1200" dirty="0"/>
        </a:p>
      </dsp:txBody>
      <dsp:txXfrm>
        <a:off x="81866" y="1328089"/>
        <a:ext cx="1691498" cy="1500252"/>
      </dsp:txXfrm>
    </dsp:sp>
    <dsp:sp modelId="{9DC6034B-CF0B-492D-9681-D25FCCD2512D}">
      <dsp:nvSpPr>
        <dsp:cNvPr id="0" name=""/>
        <dsp:cNvSpPr/>
      </dsp:nvSpPr>
      <dsp:spPr>
        <a:xfrm>
          <a:off x="1936198" y="1246929"/>
          <a:ext cx="1969157" cy="166257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SV" sz="2000" b="1" i="0" kern="1200" dirty="0"/>
            <a:t>Reflexiones intrusivas</a:t>
          </a:r>
          <a:endParaRPr lang="es-SV" sz="2000" kern="1200" dirty="0"/>
        </a:p>
      </dsp:txBody>
      <dsp:txXfrm>
        <a:off x="2017358" y="1328089"/>
        <a:ext cx="1806837" cy="1500252"/>
      </dsp:txXfrm>
    </dsp:sp>
    <dsp:sp modelId="{6ABFA48D-7A13-4C10-B001-4F8E2AF48C4A}">
      <dsp:nvSpPr>
        <dsp:cNvPr id="0" name=""/>
        <dsp:cNvSpPr/>
      </dsp:nvSpPr>
      <dsp:spPr>
        <a:xfrm>
          <a:off x="3949132" y="1246929"/>
          <a:ext cx="1870839" cy="166257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SV" sz="2000" b="1" i="0" kern="1200" dirty="0"/>
            <a:t>Restauración de la integridad personal</a:t>
          </a:r>
          <a:endParaRPr lang="es-SV" sz="2000" kern="1200" dirty="0"/>
        </a:p>
      </dsp:txBody>
      <dsp:txXfrm>
        <a:off x="4030292" y="1328089"/>
        <a:ext cx="1708519" cy="1500252"/>
      </dsp:txXfrm>
    </dsp:sp>
    <dsp:sp modelId="{3C2F4176-3BD8-4D7C-8433-8E1299932E24}">
      <dsp:nvSpPr>
        <dsp:cNvPr id="0" name=""/>
        <dsp:cNvSpPr/>
      </dsp:nvSpPr>
      <dsp:spPr>
        <a:xfrm>
          <a:off x="5873795" y="1272084"/>
          <a:ext cx="1580259" cy="166257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SV" sz="2000" kern="1200" dirty="0"/>
            <a:t>Soportando la inquisición </a:t>
          </a:r>
        </a:p>
      </dsp:txBody>
      <dsp:txXfrm>
        <a:off x="5950937" y="1349226"/>
        <a:ext cx="1425975" cy="1508288"/>
      </dsp:txXfrm>
    </dsp:sp>
    <dsp:sp modelId="{EDCAA836-AC4C-426A-9C3A-9C801DCEE092}">
      <dsp:nvSpPr>
        <dsp:cNvPr id="0" name=""/>
        <dsp:cNvSpPr/>
      </dsp:nvSpPr>
      <dsp:spPr>
        <a:xfrm>
          <a:off x="7555580" y="1247012"/>
          <a:ext cx="1704496" cy="1662572"/>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SV" sz="2000" kern="1200" dirty="0"/>
            <a:t>Primeros auxilios emocionales </a:t>
          </a:r>
        </a:p>
      </dsp:txBody>
      <dsp:txXfrm>
        <a:off x="7636740" y="1328172"/>
        <a:ext cx="1542176" cy="1500252"/>
      </dsp:txXfrm>
    </dsp:sp>
    <dsp:sp modelId="{A4F8B14A-6436-4E36-B4A0-E0816F8B887B}">
      <dsp:nvSpPr>
        <dsp:cNvPr id="0" name=""/>
        <dsp:cNvSpPr/>
      </dsp:nvSpPr>
      <dsp:spPr>
        <a:xfrm>
          <a:off x="9351037" y="1202571"/>
          <a:ext cx="1832273" cy="166257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SV" sz="2000" kern="1200" dirty="0"/>
            <a:t>Salir adelante </a:t>
          </a:r>
        </a:p>
      </dsp:txBody>
      <dsp:txXfrm>
        <a:off x="9432197" y="1283731"/>
        <a:ext cx="1669953" cy="1500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9ECF8-B51B-47D8-981E-0E508A1C2207}">
      <dsp:nvSpPr>
        <dsp:cNvPr id="0" name=""/>
        <dsp:cNvSpPr/>
      </dsp:nvSpPr>
      <dsp:spPr>
        <a:xfrm>
          <a:off x="0" y="0"/>
          <a:ext cx="74136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D39719-7741-4850-80E5-9067D2BCF964}">
      <dsp:nvSpPr>
        <dsp:cNvPr id="0" name=""/>
        <dsp:cNvSpPr/>
      </dsp:nvSpPr>
      <dsp:spPr>
        <a:xfrm>
          <a:off x="0" y="0"/>
          <a:ext cx="7413625" cy="784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a:t>Segundas víctimas como proveedores de atención médica que están involucrados en un evento adverso inesperado, error médico o lesión del paciente y</a:t>
          </a:r>
          <a:endParaRPr lang="en-US" sz="1700" kern="1200"/>
        </a:p>
      </dsp:txBody>
      <dsp:txXfrm>
        <a:off x="0" y="0"/>
        <a:ext cx="7413625" cy="784621"/>
      </dsp:txXfrm>
    </dsp:sp>
    <dsp:sp modelId="{4463BE7A-B5D7-456A-B9AF-CE241EE61C17}">
      <dsp:nvSpPr>
        <dsp:cNvPr id="0" name=""/>
        <dsp:cNvSpPr/>
      </dsp:nvSpPr>
      <dsp:spPr>
        <a:xfrm>
          <a:off x="0" y="784621"/>
          <a:ext cx="74136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F5B2E-C1F8-4D65-86AF-C95052ACA908}">
      <dsp:nvSpPr>
        <dsp:cNvPr id="0" name=""/>
        <dsp:cNvSpPr/>
      </dsp:nvSpPr>
      <dsp:spPr>
        <a:xfrm>
          <a:off x="0" y="784621"/>
          <a:ext cx="7413625" cy="784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a:t>"se convierten en victimizados en el sentido de que el proveedor está traumatizado por el evento.“</a:t>
          </a:r>
          <a:endParaRPr lang="en-US" sz="1700" kern="1200"/>
        </a:p>
      </dsp:txBody>
      <dsp:txXfrm>
        <a:off x="0" y="784621"/>
        <a:ext cx="7413625" cy="784621"/>
      </dsp:txXfrm>
    </dsp:sp>
    <dsp:sp modelId="{BB46DAB5-B2C3-4781-A567-BBA5AE7048C7}">
      <dsp:nvSpPr>
        <dsp:cNvPr id="0" name=""/>
        <dsp:cNvSpPr/>
      </dsp:nvSpPr>
      <dsp:spPr>
        <a:xfrm>
          <a:off x="0" y="1569243"/>
          <a:ext cx="74136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DA73B-47D2-4FD4-815D-81BDF3D4786A}">
      <dsp:nvSpPr>
        <dsp:cNvPr id="0" name=""/>
        <dsp:cNvSpPr/>
      </dsp:nvSpPr>
      <dsp:spPr>
        <a:xfrm>
          <a:off x="0" y="1569243"/>
          <a:ext cx="7413625" cy="784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a:t>Puede llegar hasta el 46% de los casos </a:t>
          </a:r>
          <a:endParaRPr lang="en-US" sz="1700" kern="1200"/>
        </a:p>
      </dsp:txBody>
      <dsp:txXfrm>
        <a:off x="0" y="1569243"/>
        <a:ext cx="7413625" cy="784621"/>
      </dsp:txXfrm>
    </dsp:sp>
    <dsp:sp modelId="{D6506359-86BC-4C4D-9244-6C9D0006E01E}">
      <dsp:nvSpPr>
        <dsp:cNvPr id="0" name=""/>
        <dsp:cNvSpPr/>
      </dsp:nvSpPr>
      <dsp:spPr>
        <a:xfrm>
          <a:off x="0" y="2353865"/>
          <a:ext cx="74136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AA2F1-8DA9-43BA-A5E1-78702A5B25D4}">
      <dsp:nvSpPr>
        <dsp:cNvPr id="0" name=""/>
        <dsp:cNvSpPr/>
      </dsp:nvSpPr>
      <dsp:spPr>
        <a:xfrm>
          <a:off x="0" y="2353865"/>
          <a:ext cx="7413625" cy="784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Health Care Professionals as Second Victims After Adverse Events : A Systematic Review. Evaluation &amp; the Health Professions Sep 2012</a:t>
          </a:r>
        </a:p>
      </dsp:txBody>
      <dsp:txXfrm>
        <a:off x="0" y="2353865"/>
        <a:ext cx="7413625" cy="7846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0.0368</cdr:x>
      <cdr:y>0.88571</cdr:y>
    </cdr:from>
    <cdr:to>
      <cdr:x>0.9632</cdr:x>
      <cdr:y>0.97773</cdr:y>
    </cdr:to>
    <cdr:sp macro="" textlink="">
      <cdr:nvSpPr>
        <cdr:cNvPr id="2" name="Rectangle 1">
          <a:extLst xmlns:a="http://schemas.openxmlformats.org/drawingml/2006/main">
            <a:ext uri="{FF2B5EF4-FFF2-40B4-BE49-F238E27FC236}">
              <a16:creationId xmlns:a16="http://schemas.microsoft.com/office/drawing/2014/main" id="{A6A6BBBB-4CF6-43B8-A84F-57C0A3957D81}"/>
            </a:ext>
          </a:extLst>
        </cdr:cNvPr>
        <cdr:cNvSpPr/>
      </cdr:nvSpPr>
      <cdr:spPr>
        <a:xfrm xmlns:a="http://schemas.openxmlformats.org/drawingml/2006/main">
          <a:off x="310067" y="4000665"/>
          <a:ext cx="7804727" cy="415637"/>
        </a:xfrm>
        <a:prstGeom xmlns:a="http://schemas.openxmlformats.org/drawingml/2006/main" prst="rect">
          <a:avLst/>
        </a:prstGeom>
        <a:solidFill xmlns:a="http://schemas.openxmlformats.org/drawingml/2006/main">
          <a:schemeClr val="accent1">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SV" b="0" cap="none" spc="0" dirty="0">
              <a:ln w="0"/>
              <a:solidFill>
                <a:schemeClr val="tx1"/>
              </a:solidFill>
              <a:effectLst>
                <a:outerShdw blurRad="38100" dist="19050" dir="2700000" algn="tl" rotWithShape="0">
                  <a:schemeClr val="dk1">
                    <a:alpha val="40000"/>
                  </a:schemeClr>
                </a:outerShdw>
              </a:effectLst>
            </a:rPr>
            <a:t>                         Nada                                                   Un poco                                                 Mucho                                              Bastante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48BB0-F60F-4D34-8E17-D0EF72413E59}" type="datetimeFigureOut">
              <a:rPr lang="es-SV" smtClean="0"/>
              <a:t>23/6/2022</a:t>
            </a:fld>
            <a:endParaRPr lang="es-S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E2D6B-A146-41A9-A5E6-E3C908C8A134}" type="slidenum">
              <a:rPr lang="es-SV" smtClean="0"/>
              <a:t>‹Nº›</a:t>
            </a:fld>
            <a:endParaRPr lang="es-SV"/>
          </a:p>
        </p:txBody>
      </p:sp>
    </p:spTree>
    <p:extLst>
      <p:ext uri="{BB962C8B-B14F-4D97-AF65-F5344CB8AC3E}">
        <p14:creationId xmlns:p14="http://schemas.microsoft.com/office/powerpoint/2010/main" val="248772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SV" sz="1200" b="1" i="1" dirty="0"/>
              <a:t>para describir cómo los profesionales de la salud pueden estar traumatizados por tales eventos de una manera similar al paciente: la "primera víctima".</a:t>
            </a:r>
            <a:endParaRPr lang="es-SV" dirty="0"/>
          </a:p>
        </p:txBody>
      </p:sp>
      <p:sp>
        <p:nvSpPr>
          <p:cNvPr id="4" name="Slide Number Placeholder 3"/>
          <p:cNvSpPr>
            <a:spLocks noGrp="1"/>
          </p:cNvSpPr>
          <p:nvPr>
            <p:ph type="sldNum" sz="quarter" idx="5"/>
          </p:nvPr>
        </p:nvSpPr>
        <p:spPr/>
        <p:txBody>
          <a:bodyPr/>
          <a:lstStyle/>
          <a:p>
            <a:fld id="{5DDE2D6B-A146-41A9-A5E6-E3C908C8A134}" type="slidenum">
              <a:rPr lang="es-SV" smtClean="0"/>
              <a:t>5</a:t>
            </a:fld>
            <a:endParaRPr lang="es-SV"/>
          </a:p>
        </p:txBody>
      </p:sp>
    </p:spTree>
    <p:extLst>
      <p:ext uri="{BB962C8B-B14F-4D97-AF65-F5344CB8AC3E}">
        <p14:creationId xmlns:p14="http://schemas.microsoft.com/office/powerpoint/2010/main" val="394859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n=26</a:t>
            </a:r>
          </a:p>
        </p:txBody>
      </p:sp>
      <p:sp>
        <p:nvSpPr>
          <p:cNvPr id="5" name="Slide Number Placeholder 4"/>
          <p:cNvSpPr>
            <a:spLocks noGrp="1"/>
          </p:cNvSpPr>
          <p:nvPr>
            <p:ph type="sldNum" sz="quarter" idx="5"/>
          </p:nvPr>
        </p:nvSpPr>
        <p:spPr/>
        <p:txBody>
          <a:bodyPr/>
          <a:lstStyle/>
          <a:p>
            <a:fld id="{7870EFB8-34DD-41B0-A2F7-28D8EB25D35F}" type="slidenum">
              <a:rPr lang="en-US" smtClean="0"/>
              <a:t>8</a:t>
            </a:fld>
            <a:endParaRPr lang="en-US"/>
          </a:p>
        </p:txBody>
      </p:sp>
    </p:spTree>
    <p:extLst>
      <p:ext uri="{BB962C8B-B14F-4D97-AF65-F5344CB8AC3E}">
        <p14:creationId xmlns:p14="http://schemas.microsoft.com/office/powerpoint/2010/main" val="327845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Compared with the JCO report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Physicians reported increased anxiety about future errors (61%), loss of confidence (44%), sleeping difficulties (42%), reduced job satisfaction (42%), and harm to their reputation (13%) following errors. Physicians’ job-related stress increased when they had been involved with a serious error. However, one third of physicians only involved with near misses also reported increased stress. Physicians were more likely to be distressed after serious errors when they were dissatisfied with error disclosure to patients (odds ratio [OR] = 3.86, confidence interval [CI] = 1.66, 9.00), perceived a greater risk of being sued (OR = .28, CI = 1.50, 3.48), spent greater than 75% time in clinical practice (OR = 2.20, CI = 1.60, 3.01), or were female (OR = 1.91, CI = 1.21, 3.02). Only 10% agreed that health care organizations adequately supported them in coping with error-related stress.</a:t>
            </a:r>
            <a:endParaRPr lang="en-US" dirty="0"/>
          </a:p>
        </p:txBody>
      </p:sp>
      <p:sp>
        <p:nvSpPr>
          <p:cNvPr id="4" name="Footer Placeholder 3"/>
          <p:cNvSpPr>
            <a:spLocks noGrp="1"/>
          </p:cNvSpPr>
          <p:nvPr>
            <p:ph type="ftr" sz="quarter" idx="4"/>
          </p:nvPr>
        </p:nvSpPr>
        <p:spPr/>
        <p:txBody>
          <a:bodyPr/>
          <a:lstStyle/>
          <a:p>
            <a:r>
              <a:rPr lang="en-US"/>
              <a:t>n=26</a:t>
            </a:r>
          </a:p>
        </p:txBody>
      </p:sp>
      <p:sp>
        <p:nvSpPr>
          <p:cNvPr id="5" name="Slide Number Placeholder 4"/>
          <p:cNvSpPr>
            <a:spLocks noGrp="1"/>
          </p:cNvSpPr>
          <p:nvPr>
            <p:ph type="sldNum" sz="quarter" idx="5"/>
          </p:nvPr>
        </p:nvSpPr>
        <p:spPr/>
        <p:txBody>
          <a:bodyPr/>
          <a:lstStyle/>
          <a:p>
            <a:fld id="{7870EFB8-34DD-41B0-A2F7-28D8EB25D35F}" type="slidenum">
              <a:rPr lang="en-US" smtClean="0"/>
              <a:t>15</a:t>
            </a:fld>
            <a:endParaRPr lang="en-US"/>
          </a:p>
        </p:txBody>
      </p:sp>
    </p:spTree>
    <p:extLst>
      <p:ext uri="{BB962C8B-B14F-4D97-AF65-F5344CB8AC3E}">
        <p14:creationId xmlns:p14="http://schemas.microsoft.com/office/powerpoint/2010/main" val="158045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n=26</a:t>
            </a:r>
          </a:p>
        </p:txBody>
      </p:sp>
      <p:sp>
        <p:nvSpPr>
          <p:cNvPr id="5" name="Slide Number Placeholder 4"/>
          <p:cNvSpPr>
            <a:spLocks noGrp="1"/>
          </p:cNvSpPr>
          <p:nvPr>
            <p:ph type="sldNum" sz="quarter" idx="5"/>
          </p:nvPr>
        </p:nvSpPr>
        <p:spPr/>
        <p:txBody>
          <a:bodyPr/>
          <a:lstStyle/>
          <a:p>
            <a:fld id="{7870EFB8-34DD-41B0-A2F7-28D8EB25D35F}" type="slidenum">
              <a:rPr lang="en-US" smtClean="0"/>
              <a:t>16</a:t>
            </a:fld>
            <a:endParaRPr lang="en-US"/>
          </a:p>
        </p:txBody>
      </p:sp>
    </p:spTree>
    <p:extLst>
      <p:ext uri="{BB962C8B-B14F-4D97-AF65-F5344CB8AC3E}">
        <p14:creationId xmlns:p14="http://schemas.microsoft.com/office/powerpoint/2010/main" val="169315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SV" sz="1800" dirty="0">
                <a:effectLst/>
                <a:latin typeface="Calibri" panose="020F0502020204030204" pitchFamily="34" charset="0"/>
                <a:ea typeface="Calibri" panose="020F0502020204030204" pitchFamily="34" charset="0"/>
                <a:cs typeface="Times New Roman" panose="02020603050405020304" pitchFamily="18" charset="0"/>
              </a:rPr>
              <a:t>Se evaluó el desgaste profesional mediante el Maslach Burnout </a:t>
            </a:r>
            <a:r>
              <a:rPr lang="es-SV" sz="1800" dirty="0" err="1">
                <a:effectLst/>
                <a:latin typeface="Calibri" panose="020F0502020204030204" pitchFamily="34" charset="0"/>
                <a:ea typeface="Calibri" panose="020F0502020204030204" pitchFamily="34" charset="0"/>
                <a:cs typeface="Times New Roman" panose="02020603050405020304" pitchFamily="18" charset="0"/>
              </a:rPr>
              <a:t>Inventory</a:t>
            </a:r>
            <a:r>
              <a:rPr lang="es-SV" sz="1800" dirty="0">
                <a:effectLst/>
                <a:latin typeface="Calibri" panose="020F0502020204030204" pitchFamily="34" charset="0"/>
                <a:ea typeface="Calibri" panose="020F0502020204030204" pitchFamily="34" charset="0"/>
                <a:cs typeface="Times New Roman" panose="02020603050405020304" pitchFamily="18" charset="0"/>
              </a:rPr>
              <a:t> (</a:t>
            </a:r>
            <a:r>
              <a:rPr lang="es-SV" sz="1800" dirty="0" err="1">
                <a:effectLst/>
                <a:latin typeface="Calibri" panose="020F0502020204030204" pitchFamily="34" charset="0"/>
                <a:ea typeface="Calibri" panose="020F0502020204030204" pitchFamily="34" charset="0"/>
                <a:cs typeface="Times New Roman" panose="02020603050405020304" pitchFamily="18" charset="0"/>
              </a:rPr>
              <a:t>MBI</a:t>
            </a:r>
            <a:r>
              <a:rPr lang="es-SV" sz="1800" dirty="0">
                <a:effectLst/>
                <a:latin typeface="Calibri" panose="020F0502020204030204" pitchFamily="34" charset="0"/>
                <a:ea typeface="Calibri" panose="020F0502020204030204" pitchFamily="34" charset="0"/>
                <a:cs typeface="Times New Roman" panose="02020603050405020304" pitchFamily="18" charset="0"/>
              </a:rPr>
              <a:t>). El </a:t>
            </a:r>
            <a:r>
              <a:rPr lang="es-SV" sz="1800" dirty="0" err="1">
                <a:effectLst/>
                <a:latin typeface="Calibri" panose="020F0502020204030204" pitchFamily="34" charset="0"/>
                <a:ea typeface="Calibri" panose="020F0502020204030204" pitchFamily="34" charset="0"/>
                <a:cs typeface="Times New Roman" panose="02020603050405020304" pitchFamily="18" charset="0"/>
              </a:rPr>
              <a:t>MBI</a:t>
            </a:r>
            <a:r>
              <a:rPr lang="es-SV" sz="1800" dirty="0">
                <a:effectLst/>
                <a:latin typeface="Calibri" panose="020F0502020204030204" pitchFamily="34" charset="0"/>
                <a:ea typeface="Calibri" panose="020F0502020204030204" pitchFamily="34" charset="0"/>
                <a:cs typeface="Times New Roman" panose="02020603050405020304" pitchFamily="18" charset="0"/>
              </a:rPr>
              <a:t> mide tres componentes del agotamiento: agotamiento emocional, despersonalización y realización personal</a:t>
            </a:r>
            <a:endParaRPr lang="es-SV" dirty="0"/>
          </a:p>
        </p:txBody>
      </p:sp>
      <p:sp>
        <p:nvSpPr>
          <p:cNvPr id="4" name="Slide Number Placeholder 3"/>
          <p:cNvSpPr>
            <a:spLocks noGrp="1"/>
          </p:cNvSpPr>
          <p:nvPr>
            <p:ph type="sldNum" sz="quarter" idx="5"/>
          </p:nvPr>
        </p:nvSpPr>
        <p:spPr/>
        <p:txBody>
          <a:bodyPr/>
          <a:lstStyle/>
          <a:p>
            <a:fld id="{5DDE2D6B-A146-41A9-A5E6-E3C908C8A134}" type="slidenum">
              <a:rPr lang="es-SV" smtClean="0"/>
              <a:t>23</a:t>
            </a:fld>
            <a:endParaRPr lang="es-SV"/>
          </a:p>
        </p:txBody>
      </p:sp>
    </p:spTree>
    <p:extLst>
      <p:ext uri="{BB962C8B-B14F-4D97-AF65-F5344CB8AC3E}">
        <p14:creationId xmlns:p14="http://schemas.microsoft.com/office/powerpoint/2010/main" val="3991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5DDE2D6B-A146-41A9-A5E6-E3C908C8A134}" type="slidenum">
              <a:rPr lang="es-SV" smtClean="0"/>
              <a:t>24</a:t>
            </a:fld>
            <a:endParaRPr lang="es-SV"/>
          </a:p>
        </p:txBody>
      </p:sp>
    </p:spTree>
    <p:extLst>
      <p:ext uri="{BB962C8B-B14F-4D97-AF65-F5344CB8AC3E}">
        <p14:creationId xmlns:p14="http://schemas.microsoft.com/office/powerpoint/2010/main" val="278699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5DDE2D6B-A146-41A9-A5E6-E3C908C8A134}" type="slidenum">
              <a:rPr lang="es-SV" smtClean="0"/>
              <a:t>25</a:t>
            </a:fld>
            <a:endParaRPr lang="es-SV"/>
          </a:p>
        </p:txBody>
      </p:sp>
    </p:spTree>
    <p:extLst>
      <p:ext uri="{BB962C8B-B14F-4D97-AF65-F5344CB8AC3E}">
        <p14:creationId xmlns:p14="http://schemas.microsoft.com/office/powerpoint/2010/main" val="218497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5DDE2D6B-A146-41A9-A5E6-E3C908C8A134}" type="slidenum">
              <a:rPr lang="es-SV" smtClean="0"/>
              <a:t>26</a:t>
            </a:fld>
            <a:endParaRPr lang="es-SV"/>
          </a:p>
        </p:txBody>
      </p:sp>
    </p:spTree>
    <p:extLst>
      <p:ext uri="{BB962C8B-B14F-4D97-AF65-F5344CB8AC3E}">
        <p14:creationId xmlns:p14="http://schemas.microsoft.com/office/powerpoint/2010/main" val="69378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5DDE2D6B-A146-41A9-A5E6-E3C908C8A134}" type="slidenum">
              <a:rPr lang="es-SV" smtClean="0"/>
              <a:t>29</a:t>
            </a:fld>
            <a:endParaRPr lang="es-SV"/>
          </a:p>
        </p:txBody>
      </p:sp>
    </p:spTree>
    <p:extLst>
      <p:ext uri="{BB962C8B-B14F-4D97-AF65-F5344CB8AC3E}">
        <p14:creationId xmlns:p14="http://schemas.microsoft.com/office/powerpoint/2010/main" val="418361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3EB4-2E98-4DD4-B57C-557B624ED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SV"/>
          </a:p>
        </p:txBody>
      </p:sp>
      <p:sp>
        <p:nvSpPr>
          <p:cNvPr id="3" name="Subtitle 2">
            <a:extLst>
              <a:ext uri="{FF2B5EF4-FFF2-40B4-BE49-F238E27FC236}">
                <a16:creationId xmlns:a16="http://schemas.microsoft.com/office/drawing/2014/main" id="{4C47914C-EE6A-4189-B388-9D52A89BE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SV"/>
          </a:p>
        </p:txBody>
      </p:sp>
      <p:sp>
        <p:nvSpPr>
          <p:cNvPr id="4" name="Date Placeholder 3">
            <a:extLst>
              <a:ext uri="{FF2B5EF4-FFF2-40B4-BE49-F238E27FC236}">
                <a16:creationId xmlns:a16="http://schemas.microsoft.com/office/drawing/2014/main" id="{30E05075-D3FE-429B-BFCA-8EF2A6EF1E5F}"/>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5" name="Footer Placeholder 4">
            <a:extLst>
              <a:ext uri="{FF2B5EF4-FFF2-40B4-BE49-F238E27FC236}">
                <a16:creationId xmlns:a16="http://schemas.microsoft.com/office/drawing/2014/main" id="{44E8BADB-0EC5-4CC3-844A-97669D220648}"/>
              </a:ext>
            </a:extLst>
          </p:cNvPr>
          <p:cNvSpPr>
            <a:spLocks noGrp="1"/>
          </p:cNvSpPr>
          <p:nvPr>
            <p:ph type="ftr" sz="quarter" idx="11"/>
          </p:nvPr>
        </p:nvSpPr>
        <p:spPr/>
        <p:txBody>
          <a:bodyPr/>
          <a:lstStyle/>
          <a:p>
            <a:endParaRPr lang="es-SV"/>
          </a:p>
        </p:txBody>
      </p:sp>
      <p:sp>
        <p:nvSpPr>
          <p:cNvPr id="6" name="Slide Number Placeholder 5">
            <a:extLst>
              <a:ext uri="{FF2B5EF4-FFF2-40B4-BE49-F238E27FC236}">
                <a16:creationId xmlns:a16="http://schemas.microsoft.com/office/drawing/2014/main" id="{6B0EE75C-E5F1-4769-81F4-4034F730E523}"/>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77932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51A-BFF1-4890-B514-376B9E118809}"/>
              </a:ext>
            </a:extLst>
          </p:cNvPr>
          <p:cNvSpPr>
            <a:spLocks noGrp="1"/>
          </p:cNvSpPr>
          <p:nvPr>
            <p:ph type="title"/>
          </p:nvPr>
        </p:nvSpPr>
        <p:spPr/>
        <p:txBody>
          <a:bodyPr/>
          <a:lstStyle/>
          <a:p>
            <a:r>
              <a:rPr lang="en-US"/>
              <a:t>Click to edit Master title style</a:t>
            </a:r>
            <a:endParaRPr lang="es-SV"/>
          </a:p>
        </p:txBody>
      </p:sp>
      <p:sp>
        <p:nvSpPr>
          <p:cNvPr id="3" name="Vertical Text Placeholder 2">
            <a:extLst>
              <a:ext uri="{FF2B5EF4-FFF2-40B4-BE49-F238E27FC236}">
                <a16:creationId xmlns:a16="http://schemas.microsoft.com/office/drawing/2014/main" id="{E46CCB32-5B67-44ED-8C6B-150E1E31EA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a:extLst>
              <a:ext uri="{FF2B5EF4-FFF2-40B4-BE49-F238E27FC236}">
                <a16:creationId xmlns:a16="http://schemas.microsoft.com/office/drawing/2014/main" id="{45F8CF0B-F7A8-4768-B897-FE9B6EFE66C9}"/>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5" name="Footer Placeholder 4">
            <a:extLst>
              <a:ext uri="{FF2B5EF4-FFF2-40B4-BE49-F238E27FC236}">
                <a16:creationId xmlns:a16="http://schemas.microsoft.com/office/drawing/2014/main" id="{D4547F45-710E-4301-A599-0CC5BED63EDD}"/>
              </a:ext>
            </a:extLst>
          </p:cNvPr>
          <p:cNvSpPr>
            <a:spLocks noGrp="1"/>
          </p:cNvSpPr>
          <p:nvPr>
            <p:ph type="ftr" sz="quarter" idx="11"/>
          </p:nvPr>
        </p:nvSpPr>
        <p:spPr/>
        <p:txBody>
          <a:bodyPr/>
          <a:lstStyle/>
          <a:p>
            <a:endParaRPr lang="es-SV"/>
          </a:p>
        </p:txBody>
      </p:sp>
      <p:sp>
        <p:nvSpPr>
          <p:cNvPr id="6" name="Slide Number Placeholder 5">
            <a:extLst>
              <a:ext uri="{FF2B5EF4-FFF2-40B4-BE49-F238E27FC236}">
                <a16:creationId xmlns:a16="http://schemas.microsoft.com/office/drawing/2014/main" id="{A5BB0663-5045-436D-B834-421AD4027F08}"/>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203935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891C2-E151-4934-A790-A73B8ADC3C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SV"/>
          </a:p>
        </p:txBody>
      </p:sp>
      <p:sp>
        <p:nvSpPr>
          <p:cNvPr id="3" name="Vertical Text Placeholder 2">
            <a:extLst>
              <a:ext uri="{FF2B5EF4-FFF2-40B4-BE49-F238E27FC236}">
                <a16:creationId xmlns:a16="http://schemas.microsoft.com/office/drawing/2014/main" id="{FD1254BA-323C-4DF3-844A-0F98437CEE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a:extLst>
              <a:ext uri="{FF2B5EF4-FFF2-40B4-BE49-F238E27FC236}">
                <a16:creationId xmlns:a16="http://schemas.microsoft.com/office/drawing/2014/main" id="{A03143E9-271D-4C52-A8DB-1DF0C28365D3}"/>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5" name="Footer Placeholder 4">
            <a:extLst>
              <a:ext uri="{FF2B5EF4-FFF2-40B4-BE49-F238E27FC236}">
                <a16:creationId xmlns:a16="http://schemas.microsoft.com/office/drawing/2014/main" id="{FBF6A064-AC4A-44F4-A335-15136782F042}"/>
              </a:ext>
            </a:extLst>
          </p:cNvPr>
          <p:cNvSpPr>
            <a:spLocks noGrp="1"/>
          </p:cNvSpPr>
          <p:nvPr>
            <p:ph type="ftr" sz="quarter" idx="11"/>
          </p:nvPr>
        </p:nvSpPr>
        <p:spPr/>
        <p:txBody>
          <a:bodyPr/>
          <a:lstStyle/>
          <a:p>
            <a:endParaRPr lang="es-SV"/>
          </a:p>
        </p:txBody>
      </p:sp>
      <p:sp>
        <p:nvSpPr>
          <p:cNvPr id="6" name="Slide Number Placeholder 5">
            <a:extLst>
              <a:ext uri="{FF2B5EF4-FFF2-40B4-BE49-F238E27FC236}">
                <a16:creationId xmlns:a16="http://schemas.microsoft.com/office/drawing/2014/main" id="{FF09E0F1-222A-42BE-8AEA-7960B6B3B190}"/>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54466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p:bg>
      <p:bgPr>
        <a:solidFill>
          <a:schemeClr val="bg1"/>
        </a:solidFill>
        <a:effectLst/>
      </p:bgPr>
    </p:bg>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09F266DF-5861-462E-BA22-0BFA178761BC}"/>
              </a:ext>
            </a:extLst>
          </p:cNvPr>
          <p:cNvSpPr/>
          <p:nvPr userDrawn="1"/>
        </p:nvSpPr>
        <p:spPr>
          <a:xfrm>
            <a:off x="11557000" y="0"/>
            <a:ext cx="635000" cy="635000"/>
          </a:xfrm>
          <a:custGeom>
            <a:avLst/>
            <a:gdLst/>
            <a:ahLst/>
            <a:cxnLst/>
            <a:rect l="l" t="t" r="r" b="b"/>
            <a:pathLst>
              <a:path w="1047750" h="1047750">
                <a:moveTo>
                  <a:pt x="0" y="1047612"/>
                </a:moveTo>
                <a:lnTo>
                  <a:pt x="1047612" y="1047612"/>
                </a:lnTo>
                <a:lnTo>
                  <a:pt x="1047612" y="0"/>
                </a:lnTo>
                <a:lnTo>
                  <a:pt x="0" y="0"/>
                </a:lnTo>
                <a:lnTo>
                  <a:pt x="0" y="1047612"/>
                </a:lnTo>
                <a:close/>
              </a:path>
            </a:pathLst>
          </a:custGeom>
          <a:solidFill>
            <a:srgbClr val="F47B20"/>
          </a:solidFill>
        </p:spPr>
        <p:txBody>
          <a:bodyPr lIns="0" tIns="0" rIns="0" bIns="0"/>
          <a:lstStyle/>
          <a:p>
            <a:pPr>
              <a:defRPr/>
            </a:pPr>
            <a:endParaRPr sz="819"/>
          </a:p>
        </p:txBody>
      </p:sp>
      <p:sp>
        <p:nvSpPr>
          <p:cNvPr id="5" name="bk object 25">
            <a:extLst>
              <a:ext uri="{FF2B5EF4-FFF2-40B4-BE49-F238E27FC236}">
                <a16:creationId xmlns:a16="http://schemas.microsoft.com/office/drawing/2014/main" id="{F6A9EBF5-54A2-4D97-AD83-09A161BCFDE3}"/>
              </a:ext>
            </a:extLst>
          </p:cNvPr>
          <p:cNvSpPr/>
          <p:nvPr userDrawn="1"/>
        </p:nvSpPr>
        <p:spPr>
          <a:xfrm>
            <a:off x="0" y="5689600"/>
            <a:ext cx="1168400" cy="1168400"/>
          </a:xfrm>
          <a:custGeom>
            <a:avLst/>
            <a:gdLst/>
            <a:ahLst/>
            <a:cxnLst/>
            <a:rect l="l" t="t" r="r" b="b"/>
            <a:pathLst>
              <a:path w="1927225" h="1927225">
                <a:moveTo>
                  <a:pt x="0" y="1926642"/>
                </a:moveTo>
                <a:lnTo>
                  <a:pt x="1926642" y="1926642"/>
                </a:lnTo>
                <a:lnTo>
                  <a:pt x="1926642" y="0"/>
                </a:lnTo>
                <a:lnTo>
                  <a:pt x="0" y="0"/>
                </a:lnTo>
                <a:lnTo>
                  <a:pt x="0" y="1926642"/>
                </a:lnTo>
                <a:close/>
              </a:path>
            </a:pathLst>
          </a:custGeom>
          <a:solidFill>
            <a:srgbClr val="F8971D"/>
          </a:solidFill>
        </p:spPr>
        <p:txBody>
          <a:bodyPr lIns="0" tIns="0" rIns="0" bIns="0"/>
          <a:lstStyle/>
          <a:p>
            <a:pPr>
              <a:defRPr/>
            </a:pPr>
            <a:endParaRPr sz="819"/>
          </a:p>
        </p:txBody>
      </p:sp>
      <p:pic>
        <p:nvPicPr>
          <p:cNvPr id="6" name="Picture 8">
            <a:extLst>
              <a:ext uri="{FF2B5EF4-FFF2-40B4-BE49-F238E27FC236}">
                <a16:creationId xmlns:a16="http://schemas.microsoft.com/office/drawing/2014/main" id="{243A5DA2-A6A2-44FA-B154-0C97005629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69700" y="193676"/>
            <a:ext cx="56726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CC01E24-4480-45B9-B7C3-DC121113DD8C}"/>
              </a:ext>
            </a:extLst>
          </p:cNvPr>
          <p:cNvSpPr>
            <a:spLocks noChangeAspect="1"/>
          </p:cNvSpPr>
          <p:nvPr userDrawn="1"/>
        </p:nvSpPr>
        <p:spPr>
          <a:xfrm>
            <a:off x="644315" y="601086"/>
            <a:ext cx="10903371" cy="5655828"/>
          </a:xfrm>
          <a:prstGeom prst="rect">
            <a:avLst/>
          </a:prstGeom>
          <a:gradFill flip="none" rotWithShape="1">
            <a:gsLst>
              <a:gs pos="0">
                <a:schemeClr val="bg1"/>
              </a:gs>
              <a:gs pos="100000">
                <a:srgbClr val="E6E7E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19"/>
          </a:p>
        </p:txBody>
      </p:sp>
      <p:sp>
        <p:nvSpPr>
          <p:cNvPr id="8" name="Title 7"/>
          <p:cNvSpPr>
            <a:spLocks noGrp="1"/>
          </p:cNvSpPr>
          <p:nvPr>
            <p:ph type="title"/>
          </p:nvPr>
        </p:nvSpPr>
        <p:spPr>
          <a:xfrm>
            <a:off x="1139107" y="1132046"/>
            <a:ext cx="9913984" cy="1231797"/>
          </a:xfrm>
        </p:spPr>
        <p:txBody>
          <a:bodyPr/>
          <a:lstStyle>
            <a:lvl1pPr>
              <a:defRPr sz="3002">
                <a:solidFill>
                  <a:schemeClr val="tx1"/>
                </a:solidFill>
              </a:defRPr>
            </a:lvl1pPr>
          </a:lstStyle>
          <a:p>
            <a:r>
              <a:rPr lang="en-US"/>
              <a:t>Click to edit Master title style</a:t>
            </a:r>
          </a:p>
        </p:txBody>
      </p:sp>
      <p:sp>
        <p:nvSpPr>
          <p:cNvPr id="12" name="Text Placeholder 11"/>
          <p:cNvSpPr>
            <a:spLocks noGrp="1"/>
          </p:cNvSpPr>
          <p:nvPr>
            <p:ph type="body" sz="quarter" idx="11"/>
          </p:nvPr>
        </p:nvSpPr>
        <p:spPr>
          <a:xfrm>
            <a:off x="1168753" y="2551053"/>
            <a:ext cx="9884339" cy="3138148"/>
          </a:xfrm>
        </p:spPr>
        <p:txBody>
          <a:bodyPr/>
          <a:lstStyle>
            <a:lvl1pPr>
              <a:defRPr sz="1637">
                <a:solidFill>
                  <a:schemeClr val="tx1"/>
                </a:solidFill>
                <a:latin typeface="Helvetica" charset="0"/>
                <a:ea typeface="Helvetica" charset="0"/>
                <a:cs typeface="Helvetica" charset="0"/>
              </a:defRPr>
            </a:lvl1pPr>
            <a:lvl2pPr marL="467853" indent="-259919">
              <a:buClr>
                <a:schemeClr val="accent2"/>
              </a:buClr>
              <a:buFont typeface="Arial" charset="0"/>
              <a:buChar char="•"/>
              <a:defRPr sz="1637">
                <a:solidFill>
                  <a:schemeClr val="tx1"/>
                </a:solidFill>
                <a:latin typeface="Helvetica" charset="0"/>
                <a:ea typeface="Helvetica" charset="0"/>
                <a:cs typeface="Helvetica" charset="0"/>
              </a:defRPr>
            </a:lvl2pPr>
            <a:lvl3pPr marL="675788" indent="-259919">
              <a:buClr>
                <a:schemeClr val="accent2"/>
              </a:buClr>
              <a:buFont typeface="Arial" charset="0"/>
              <a:buChar char="•"/>
              <a:defRPr sz="1637">
                <a:solidFill>
                  <a:schemeClr val="tx1"/>
                </a:solidFill>
                <a:latin typeface="Helvetica" charset="0"/>
                <a:ea typeface="Helvetica" charset="0"/>
                <a:cs typeface="Helvetica" charset="0"/>
              </a:defRPr>
            </a:lvl3pPr>
            <a:lvl4pPr marL="883722" indent="-259919">
              <a:buClr>
                <a:schemeClr val="accent2"/>
              </a:buClr>
              <a:buFont typeface="Arial" charset="0"/>
              <a:buChar char="•"/>
              <a:defRPr sz="1637">
                <a:solidFill>
                  <a:schemeClr val="tx1"/>
                </a:solidFill>
                <a:latin typeface="Helvetica" charset="0"/>
                <a:ea typeface="Helvetica" charset="0"/>
                <a:cs typeface="Helvetica" charset="0"/>
              </a:defRPr>
            </a:lvl4pPr>
            <a:lvl5pPr marL="1091657" indent="-259919">
              <a:buClr>
                <a:schemeClr val="accent2"/>
              </a:buClr>
              <a:buFont typeface="Arial" charset="0"/>
              <a:buChar char="•"/>
              <a:defRPr sz="1637">
                <a:solidFill>
                  <a:schemeClr val="tx1"/>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88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D1DA-5BF1-46F1-A6F3-B5E959AE5476}"/>
              </a:ext>
            </a:extLst>
          </p:cNvPr>
          <p:cNvSpPr>
            <a:spLocks noGrp="1"/>
          </p:cNvSpPr>
          <p:nvPr>
            <p:ph type="title"/>
          </p:nvPr>
        </p:nvSpPr>
        <p:spPr/>
        <p:txBody>
          <a:bodyPr/>
          <a:lstStyle/>
          <a:p>
            <a:r>
              <a:rPr lang="en-US"/>
              <a:t>Click to edit Master title style</a:t>
            </a:r>
            <a:endParaRPr lang="es-SV"/>
          </a:p>
        </p:txBody>
      </p:sp>
      <p:sp>
        <p:nvSpPr>
          <p:cNvPr id="3" name="Content Placeholder 2">
            <a:extLst>
              <a:ext uri="{FF2B5EF4-FFF2-40B4-BE49-F238E27FC236}">
                <a16:creationId xmlns:a16="http://schemas.microsoft.com/office/drawing/2014/main" id="{93896DB0-D328-416B-9042-FB9F5C199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a:extLst>
              <a:ext uri="{FF2B5EF4-FFF2-40B4-BE49-F238E27FC236}">
                <a16:creationId xmlns:a16="http://schemas.microsoft.com/office/drawing/2014/main" id="{B56BC5FF-5002-47B7-8690-8BCF8AAF5A0E}"/>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5" name="Footer Placeholder 4">
            <a:extLst>
              <a:ext uri="{FF2B5EF4-FFF2-40B4-BE49-F238E27FC236}">
                <a16:creationId xmlns:a16="http://schemas.microsoft.com/office/drawing/2014/main" id="{17B3EC6E-F105-4AC3-9474-5C11EA1BC9CD}"/>
              </a:ext>
            </a:extLst>
          </p:cNvPr>
          <p:cNvSpPr>
            <a:spLocks noGrp="1"/>
          </p:cNvSpPr>
          <p:nvPr>
            <p:ph type="ftr" sz="quarter" idx="11"/>
          </p:nvPr>
        </p:nvSpPr>
        <p:spPr/>
        <p:txBody>
          <a:bodyPr/>
          <a:lstStyle/>
          <a:p>
            <a:endParaRPr lang="es-SV"/>
          </a:p>
        </p:txBody>
      </p:sp>
      <p:sp>
        <p:nvSpPr>
          <p:cNvPr id="6" name="Slide Number Placeholder 5">
            <a:extLst>
              <a:ext uri="{FF2B5EF4-FFF2-40B4-BE49-F238E27FC236}">
                <a16:creationId xmlns:a16="http://schemas.microsoft.com/office/drawing/2014/main" id="{0ED59126-2C47-4D49-ADA4-E5E2AD6177B5}"/>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78536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60E3-84A7-4965-878A-39323304C5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SV"/>
          </a:p>
        </p:txBody>
      </p:sp>
      <p:sp>
        <p:nvSpPr>
          <p:cNvPr id="3" name="Text Placeholder 2">
            <a:extLst>
              <a:ext uri="{FF2B5EF4-FFF2-40B4-BE49-F238E27FC236}">
                <a16:creationId xmlns:a16="http://schemas.microsoft.com/office/drawing/2014/main" id="{21621A88-0A0C-4FEE-93BF-A1649A908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2BD1D-8882-47CD-AC83-24F8F0270AE9}"/>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5" name="Footer Placeholder 4">
            <a:extLst>
              <a:ext uri="{FF2B5EF4-FFF2-40B4-BE49-F238E27FC236}">
                <a16:creationId xmlns:a16="http://schemas.microsoft.com/office/drawing/2014/main" id="{20977E0B-59F9-4A70-9EB1-C81559CEAE03}"/>
              </a:ext>
            </a:extLst>
          </p:cNvPr>
          <p:cNvSpPr>
            <a:spLocks noGrp="1"/>
          </p:cNvSpPr>
          <p:nvPr>
            <p:ph type="ftr" sz="quarter" idx="11"/>
          </p:nvPr>
        </p:nvSpPr>
        <p:spPr/>
        <p:txBody>
          <a:bodyPr/>
          <a:lstStyle/>
          <a:p>
            <a:endParaRPr lang="es-SV"/>
          </a:p>
        </p:txBody>
      </p:sp>
      <p:sp>
        <p:nvSpPr>
          <p:cNvPr id="6" name="Slide Number Placeholder 5">
            <a:extLst>
              <a:ext uri="{FF2B5EF4-FFF2-40B4-BE49-F238E27FC236}">
                <a16:creationId xmlns:a16="http://schemas.microsoft.com/office/drawing/2014/main" id="{02D00E54-F105-476A-832E-AF08A7D395A3}"/>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270294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8CE8-EFBC-41C7-8F58-A7FD21B8B38B}"/>
              </a:ext>
            </a:extLst>
          </p:cNvPr>
          <p:cNvSpPr>
            <a:spLocks noGrp="1"/>
          </p:cNvSpPr>
          <p:nvPr>
            <p:ph type="title"/>
          </p:nvPr>
        </p:nvSpPr>
        <p:spPr/>
        <p:txBody>
          <a:bodyPr/>
          <a:lstStyle/>
          <a:p>
            <a:r>
              <a:rPr lang="en-US"/>
              <a:t>Click to edit Master title style</a:t>
            </a:r>
            <a:endParaRPr lang="es-SV"/>
          </a:p>
        </p:txBody>
      </p:sp>
      <p:sp>
        <p:nvSpPr>
          <p:cNvPr id="3" name="Content Placeholder 2">
            <a:extLst>
              <a:ext uri="{FF2B5EF4-FFF2-40B4-BE49-F238E27FC236}">
                <a16:creationId xmlns:a16="http://schemas.microsoft.com/office/drawing/2014/main" id="{9AC34DA8-DC3D-4870-811B-1967A2D562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a:extLst>
              <a:ext uri="{FF2B5EF4-FFF2-40B4-BE49-F238E27FC236}">
                <a16:creationId xmlns:a16="http://schemas.microsoft.com/office/drawing/2014/main" id="{A1106111-3675-42BB-AEC1-53B67D900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a:extLst>
              <a:ext uri="{FF2B5EF4-FFF2-40B4-BE49-F238E27FC236}">
                <a16:creationId xmlns:a16="http://schemas.microsoft.com/office/drawing/2014/main" id="{4051CDBB-386D-45BE-8CAC-5B034813669F}"/>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6" name="Footer Placeholder 5">
            <a:extLst>
              <a:ext uri="{FF2B5EF4-FFF2-40B4-BE49-F238E27FC236}">
                <a16:creationId xmlns:a16="http://schemas.microsoft.com/office/drawing/2014/main" id="{E9816BA9-8C9E-4DB1-8B1D-0577DF9378AB}"/>
              </a:ext>
            </a:extLst>
          </p:cNvPr>
          <p:cNvSpPr>
            <a:spLocks noGrp="1"/>
          </p:cNvSpPr>
          <p:nvPr>
            <p:ph type="ftr" sz="quarter" idx="11"/>
          </p:nvPr>
        </p:nvSpPr>
        <p:spPr/>
        <p:txBody>
          <a:bodyPr/>
          <a:lstStyle/>
          <a:p>
            <a:endParaRPr lang="es-SV"/>
          </a:p>
        </p:txBody>
      </p:sp>
      <p:sp>
        <p:nvSpPr>
          <p:cNvPr id="7" name="Slide Number Placeholder 6">
            <a:extLst>
              <a:ext uri="{FF2B5EF4-FFF2-40B4-BE49-F238E27FC236}">
                <a16:creationId xmlns:a16="http://schemas.microsoft.com/office/drawing/2014/main" id="{AC56FF77-744C-4184-970F-F4DA2C160D29}"/>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66522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F798-F9CC-4C4C-AAAA-FE80C9658519}"/>
              </a:ext>
            </a:extLst>
          </p:cNvPr>
          <p:cNvSpPr>
            <a:spLocks noGrp="1"/>
          </p:cNvSpPr>
          <p:nvPr>
            <p:ph type="title"/>
          </p:nvPr>
        </p:nvSpPr>
        <p:spPr>
          <a:xfrm>
            <a:off x="839788" y="365125"/>
            <a:ext cx="10515600" cy="1325563"/>
          </a:xfrm>
        </p:spPr>
        <p:txBody>
          <a:bodyPr/>
          <a:lstStyle/>
          <a:p>
            <a:r>
              <a:rPr lang="en-US"/>
              <a:t>Click to edit Master title style</a:t>
            </a:r>
            <a:endParaRPr lang="es-SV"/>
          </a:p>
        </p:txBody>
      </p:sp>
      <p:sp>
        <p:nvSpPr>
          <p:cNvPr id="3" name="Text Placeholder 2">
            <a:extLst>
              <a:ext uri="{FF2B5EF4-FFF2-40B4-BE49-F238E27FC236}">
                <a16:creationId xmlns:a16="http://schemas.microsoft.com/office/drawing/2014/main" id="{9049879C-09E9-4A75-B5AF-A033BF000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C00A34-61DC-4B42-A5EB-12221DEBD0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a:extLst>
              <a:ext uri="{FF2B5EF4-FFF2-40B4-BE49-F238E27FC236}">
                <a16:creationId xmlns:a16="http://schemas.microsoft.com/office/drawing/2014/main" id="{579A9C2C-D4F9-4394-8183-6EEA36A1F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A82A9-1A59-4732-B2B0-E80E49CC73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a:extLst>
              <a:ext uri="{FF2B5EF4-FFF2-40B4-BE49-F238E27FC236}">
                <a16:creationId xmlns:a16="http://schemas.microsoft.com/office/drawing/2014/main" id="{9A53EB0A-6319-4759-A65F-8E2613F2EBED}"/>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8" name="Footer Placeholder 7">
            <a:extLst>
              <a:ext uri="{FF2B5EF4-FFF2-40B4-BE49-F238E27FC236}">
                <a16:creationId xmlns:a16="http://schemas.microsoft.com/office/drawing/2014/main" id="{DD597013-2733-45F4-8A86-6FAF983EA842}"/>
              </a:ext>
            </a:extLst>
          </p:cNvPr>
          <p:cNvSpPr>
            <a:spLocks noGrp="1"/>
          </p:cNvSpPr>
          <p:nvPr>
            <p:ph type="ftr" sz="quarter" idx="11"/>
          </p:nvPr>
        </p:nvSpPr>
        <p:spPr/>
        <p:txBody>
          <a:bodyPr/>
          <a:lstStyle/>
          <a:p>
            <a:endParaRPr lang="es-SV"/>
          </a:p>
        </p:txBody>
      </p:sp>
      <p:sp>
        <p:nvSpPr>
          <p:cNvPr id="9" name="Slide Number Placeholder 8">
            <a:extLst>
              <a:ext uri="{FF2B5EF4-FFF2-40B4-BE49-F238E27FC236}">
                <a16:creationId xmlns:a16="http://schemas.microsoft.com/office/drawing/2014/main" id="{FCE520D1-88D1-473F-9752-D387C5D9FA35}"/>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133807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89FF-B2B3-4CE0-A442-43499AE95182}"/>
              </a:ext>
            </a:extLst>
          </p:cNvPr>
          <p:cNvSpPr>
            <a:spLocks noGrp="1"/>
          </p:cNvSpPr>
          <p:nvPr>
            <p:ph type="title"/>
          </p:nvPr>
        </p:nvSpPr>
        <p:spPr/>
        <p:txBody>
          <a:bodyPr/>
          <a:lstStyle/>
          <a:p>
            <a:r>
              <a:rPr lang="en-US"/>
              <a:t>Click to edit Master title style</a:t>
            </a:r>
            <a:endParaRPr lang="es-SV"/>
          </a:p>
        </p:txBody>
      </p:sp>
      <p:sp>
        <p:nvSpPr>
          <p:cNvPr id="3" name="Date Placeholder 2">
            <a:extLst>
              <a:ext uri="{FF2B5EF4-FFF2-40B4-BE49-F238E27FC236}">
                <a16:creationId xmlns:a16="http://schemas.microsoft.com/office/drawing/2014/main" id="{9FB5C173-791E-4CF2-BD3C-2DAD1D328D22}"/>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4" name="Footer Placeholder 3">
            <a:extLst>
              <a:ext uri="{FF2B5EF4-FFF2-40B4-BE49-F238E27FC236}">
                <a16:creationId xmlns:a16="http://schemas.microsoft.com/office/drawing/2014/main" id="{5C55E384-624D-4883-AFC5-12B35E0E43AF}"/>
              </a:ext>
            </a:extLst>
          </p:cNvPr>
          <p:cNvSpPr>
            <a:spLocks noGrp="1"/>
          </p:cNvSpPr>
          <p:nvPr>
            <p:ph type="ftr" sz="quarter" idx="11"/>
          </p:nvPr>
        </p:nvSpPr>
        <p:spPr/>
        <p:txBody>
          <a:bodyPr/>
          <a:lstStyle/>
          <a:p>
            <a:endParaRPr lang="es-SV"/>
          </a:p>
        </p:txBody>
      </p:sp>
      <p:sp>
        <p:nvSpPr>
          <p:cNvPr id="5" name="Slide Number Placeholder 4">
            <a:extLst>
              <a:ext uri="{FF2B5EF4-FFF2-40B4-BE49-F238E27FC236}">
                <a16:creationId xmlns:a16="http://schemas.microsoft.com/office/drawing/2014/main" id="{98834287-C4B5-4A83-9C2E-E92409F8240E}"/>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364705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5682A7-8C6B-40A1-BC46-F01456136C70}"/>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3" name="Footer Placeholder 2">
            <a:extLst>
              <a:ext uri="{FF2B5EF4-FFF2-40B4-BE49-F238E27FC236}">
                <a16:creationId xmlns:a16="http://schemas.microsoft.com/office/drawing/2014/main" id="{BE428A01-A1A3-41CD-99FF-7CD29F4D39FF}"/>
              </a:ext>
            </a:extLst>
          </p:cNvPr>
          <p:cNvSpPr>
            <a:spLocks noGrp="1"/>
          </p:cNvSpPr>
          <p:nvPr>
            <p:ph type="ftr" sz="quarter" idx="11"/>
          </p:nvPr>
        </p:nvSpPr>
        <p:spPr/>
        <p:txBody>
          <a:bodyPr/>
          <a:lstStyle/>
          <a:p>
            <a:endParaRPr lang="es-SV"/>
          </a:p>
        </p:txBody>
      </p:sp>
      <p:sp>
        <p:nvSpPr>
          <p:cNvPr id="4" name="Slide Number Placeholder 3">
            <a:extLst>
              <a:ext uri="{FF2B5EF4-FFF2-40B4-BE49-F238E27FC236}">
                <a16:creationId xmlns:a16="http://schemas.microsoft.com/office/drawing/2014/main" id="{A8907B60-0C76-4F96-A42E-54B3D15E9EE2}"/>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21940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E7F8-91CE-46C1-B9B5-1652E4DFA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SV"/>
          </a:p>
        </p:txBody>
      </p:sp>
      <p:sp>
        <p:nvSpPr>
          <p:cNvPr id="3" name="Content Placeholder 2">
            <a:extLst>
              <a:ext uri="{FF2B5EF4-FFF2-40B4-BE49-F238E27FC236}">
                <a16:creationId xmlns:a16="http://schemas.microsoft.com/office/drawing/2014/main" id="{523B01BB-95A2-4342-BAC1-C6A4B6C253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a:extLst>
              <a:ext uri="{FF2B5EF4-FFF2-40B4-BE49-F238E27FC236}">
                <a16:creationId xmlns:a16="http://schemas.microsoft.com/office/drawing/2014/main" id="{9CC0FC50-E183-40C1-AE1A-F1C747201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6C7E1-4478-46B5-A08E-A62F232989D4}"/>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6" name="Footer Placeholder 5">
            <a:extLst>
              <a:ext uri="{FF2B5EF4-FFF2-40B4-BE49-F238E27FC236}">
                <a16:creationId xmlns:a16="http://schemas.microsoft.com/office/drawing/2014/main" id="{E9585A28-AA28-4BB8-9F68-AD9DACFA07AF}"/>
              </a:ext>
            </a:extLst>
          </p:cNvPr>
          <p:cNvSpPr>
            <a:spLocks noGrp="1"/>
          </p:cNvSpPr>
          <p:nvPr>
            <p:ph type="ftr" sz="quarter" idx="11"/>
          </p:nvPr>
        </p:nvSpPr>
        <p:spPr/>
        <p:txBody>
          <a:bodyPr/>
          <a:lstStyle/>
          <a:p>
            <a:endParaRPr lang="es-SV"/>
          </a:p>
        </p:txBody>
      </p:sp>
      <p:sp>
        <p:nvSpPr>
          <p:cNvPr id="7" name="Slide Number Placeholder 6">
            <a:extLst>
              <a:ext uri="{FF2B5EF4-FFF2-40B4-BE49-F238E27FC236}">
                <a16:creationId xmlns:a16="http://schemas.microsoft.com/office/drawing/2014/main" id="{50DFC051-C06D-47A9-84DC-BD4A1277AA51}"/>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74258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53A0-E935-41D2-9790-3126F95A6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SV"/>
          </a:p>
        </p:txBody>
      </p:sp>
      <p:sp>
        <p:nvSpPr>
          <p:cNvPr id="3" name="Picture Placeholder 2">
            <a:extLst>
              <a:ext uri="{FF2B5EF4-FFF2-40B4-BE49-F238E27FC236}">
                <a16:creationId xmlns:a16="http://schemas.microsoft.com/office/drawing/2014/main" id="{61301659-162D-4C7C-8756-D1AE372A3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Text Placeholder 3">
            <a:extLst>
              <a:ext uri="{FF2B5EF4-FFF2-40B4-BE49-F238E27FC236}">
                <a16:creationId xmlns:a16="http://schemas.microsoft.com/office/drawing/2014/main" id="{1086B533-CB48-4B4E-B40D-6EAD6C420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93C1D-B460-496B-906B-0F0070F938D3}"/>
              </a:ext>
            </a:extLst>
          </p:cNvPr>
          <p:cNvSpPr>
            <a:spLocks noGrp="1"/>
          </p:cNvSpPr>
          <p:nvPr>
            <p:ph type="dt" sz="half" idx="10"/>
          </p:nvPr>
        </p:nvSpPr>
        <p:spPr/>
        <p:txBody>
          <a:bodyPr/>
          <a:lstStyle/>
          <a:p>
            <a:fld id="{DABD2E8E-29D9-4940-AE38-F2D1A2383FC6}" type="datetimeFigureOut">
              <a:rPr lang="es-SV" smtClean="0"/>
              <a:t>23/6/2022</a:t>
            </a:fld>
            <a:endParaRPr lang="es-SV"/>
          </a:p>
        </p:txBody>
      </p:sp>
      <p:sp>
        <p:nvSpPr>
          <p:cNvPr id="6" name="Footer Placeholder 5">
            <a:extLst>
              <a:ext uri="{FF2B5EF4-FFF2-40B4-BE49-F238E27FC236}">
                <a16:creationId xmlns:a16="http://schemas.microsoft.com/office/drawing/2014/main" id="{22AC4C39-9BC3-47A3-A039-F7E1FC7C9D02}"/>
              </a:ext>
            </a:extLst>
          </p:cNvPr>
          <p:cNvSpPr>
            <a:spLocks noGrp="1"/>
          </p:cNvSpPr>
          <p:nvPr>
            <p:ph type="ftr" sz="quarter" idx="11"/>
          </p:nvPr>
        </p:nvSpPr>
        <p:spPr/>
        <p:txBody>
          <a:bodyPr/>
          <a:lstStyle/>
          <a:p>
            <a:endParaRPr lang="es-SV"/>
          </a:p>
        </p:txBody>
      </p:sp>
      <p:sp>
        <p:nvSpPr>
          <p:cNvPr id="7" name="Slide Number Placeholder 6">
            <a:extLst>
              <a:ext uri="{FF2B5EF4-FFF2-40B4-BE49-F238E27FC236}">
                <a16:creationId xmlns:a16="http://schemas.microsoft.com/office/drawing/2014/main" id="{C3673C4E-A09D-4F12-8765-BA1F168EA3C9}"/>
              </a:ext>
            </a:extLst>
          </p:cNvPr>
          <p:cNvSpPr>
            <a:spLocks noGrp="1"/>
          </p:cNvSpPr>
          <p:nvPr>
            <p:ph type="sldNum" sz="quarter" idx="12"/>
          </p:nvPr>
        </p:nvSpPr>
        <p:spPr/>
        <p:txBody>
          <a:bodyPr/>
          <a:lstStyle/>
          <a:p>
            <a:fld id="{EFC427AA-E65B-4C0B-8D5D-2292BE90A1CA}" type="slidenum">
              <a:rPr lang="es-SV" smtClean="0"/>
              <a:t>‹Nº›</a:t>
            </a:fld>
            <a:endParaRPr lang="es-SV"/>
          </a:p>
        </p:txBody>
      </p:sp>
    </p:spTree>
    <p:extLst>
      <p:ext uri="{BB962C8B-B14F-4D97-AF65-F5344CB8AC3E}">
        <p14:creationId xmlns:p14="http://schemas.microsoft.com/office/powerpoint/2010/main" val="2399102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472CB4-EA7B-4CA3-9FD4-CF9A95EDB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SV"/>
          </a:p>
        </p:txBody>
      </p:sp>
      <p:sp>
        <p:nvSpPr>
          <p:cNvPr id="3" name="Text Placeholder 2">
            <a:extLst>
              <a:ext uri="{FF2B5EF4-FFF2-40B4-BE49-F238E27FC236}">
                <a16:creationId xmlns:a16="http://schemas.microsoft.com/office/drawing/2014/main" id="{215A3BE4-9092-42A5-9836-F5904DD0D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a:extLst>
              <a:ext uri="{FF2B5EF4-FFF2-40B4-BE49-F238E27FC236}">
                <a16:creationId xmlns:a16="http://schemas.microsoft.com/office/drawing/2014/main" id="{98F344E6-A098-44A9-B6BD-A885C7AC4F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D2E8E-29D9-4940-AE38-F2D1A2383FC6}" type="datetimeFigureOut">
              <a:rPr lang="es-SV" smtClean="0"/>
              <a:t>23/6/2022</a:t>
            </a:fld>
            <a:endParaRPr lang="es-SV"/>
          </a:p>
        </p:txBody>
      </p:sp>
      <p:sp>
        <p:nvSpPr>
          <p:cNvPr id="5" name="Footer Placeholder 4">
            <a:extLst>
              <a:ext uri="{FF2B5EF4-FFF2-40B4-BE49-F238E27FC236}">
                <a16:creationId xmlns:a16="http://schemas.microsoft.com/office/drawing/2014/main" id="{E5705517-B831-4C74-A693-265C563C3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a:extLst>
              <a:ext uri="{FF2B5EF4-FFF2-40B4-BE49-F238E27FC236}">
                <a16:creationId xmlns:a16="http://schemas.microsoft.com/office/drawing/2014/main" id="{F77CE158-CC38-4F6C-AE23-6AB5E9E46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427AA-E65B-4C0B-8D5D-2292BE90A1CA}" type="slidenum">
              <a:rPr lang="es-SV" smtClean="0"/>
              <a:t>‹Nº›</a:t>
            </a:fld>
            <a:endParaRPr lang="es-SV"/>
          </a:p>
        </p:txBody>
      </p:sp>
    </p:spTree>
    <p:extLst>
      <p:ext uri="{BB962C8B-B14F-4D97-AF65-F5344CB8AC3E}">
        <p14:creationId xmlns:p14="http://schemas.microsoft.com/office/powerpoint/2010/main" val="3114877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journal/the-joint-commission-journal-on-quality-and-patient-safety" TargetMode="External"/><Relationship Id="rId7" Type="http://schemas.openxmlformats.org/officeDocument/2006/relationships/image" Target="../media/image10.png"/><Relationship Id="rId2" Type="http://schemas.openxmlformats.org/officeDocument/2006/relationships/hyperlink" Target="https://www.sciencedirect.com/science/article/abs/pii/S155372500733050X?via%3Dihub#!"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hyperlink" Target="https://www.sciencedirect.com/journal/the-joint-commission-journal-on-quality-and-patient-safety/vol/33/issue/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6C9B6-958D-47D1-BD78-03A7E5826C2A}"/>
              </a:ext>
            </a:extLst>
          </p:cNvPr>
          <p:cNvSpPr>
            <a:spLocks noGrp="1"/>
          </p:cNvSpPr>
          <p:nvPr>
            <p:ph type="ctrTitle"/>
          </p:nvPr>
        </p:nvSpPr>
        <p:spPr>
          <a:xfrm>
            <a:off x="539096" y="5748438"/>
            <a:ext cx="6143626" cy="1400400"/>
          </a:xfrm>
        </p:spPr>
        <p:txBody>
          <a:bodyPr wrap="square" anchor="b">
            <a:noAutofit/>
          </a:bodyPr>
          <a:lstStyle/>
          <a:p>
            <a:pPr algn="l"/>
            <a:br>
              <a:rPr lang="en-US" sz="2800" dirty="0">
                <a:solidFill>
                  <a:schemeClr val="bg1"/>
                </a:solidFill>
                <a:latin typeface="Abadi" panose="020B0604020104020204" pitchFamily="34" charset="0"/>
              </a:rPr>
            </a:br>
            <a:r>
              <a:rPr lang="en-US" sz="2800" dirty="0" err="1">
                <a:solidFill>
                  <a:schemeClr val="bg1"/>
                </a:solidFill>
                <a:latin typeface="Abadi" panose="020B0604020104020204" pitchFamily="34" charset="0"/>
              </a:rPr>
              <a:t>ERRORES</a:t>
            </a:r>
            <a:r>
              <a:rPr lang="en-US" sz="2800" dirty="0">
                <a:solidFill>
                  <a:schemeClr val="bg1"/>
                </a:solidFill>
                <a:latin typeface="Abadi" panose="020B0604020104020204" pitchFamily="34" charset="0"/>
              </a:rPr>
              <a:t> MEDICOS Y BURNOUT </a:t>
            </a:r>
            <a:br>
              <a:rPr lang="en-US" sz="2800" dirty="0">
                <a:solidFill>
                  <a:schemeClr val="bg1"/>
                </a:solidFill>
                <a:latin typeface="Abadi" panose="020B0604020104020204" pitchFamily="34" charset="0"/>
              </a:rPr>
            </a:br>
            <a:br>
              <a:rPr lang="en-US" sz="2800" dirty="0">
                <a:solidFill>
                  <a:schemeClr val="bg1"/>
                </a:solidFill>
                <a:latin typeface="Abadi" panose="020B0604020104020204" pitchFamily="34" charset="0"/>
              </a:rPr>
            </a:br>
            <a:r>
              <a:rPr lang="es-SV" sz="2800" dirty="0">
                <a:solidFill>
                  <a:schemeClr val="bg1"/>
                </a:solidFill>
                <a:latin typeface="Abadi" panose="020B0604020104020204" pitchFamily="34" charset="0"/>
              </a:rPr>
              <a:t>Practicas y experiencias en la atención del desgaste en proveedores de servicios públicos </a:t>
            </a:r>
            <a:br>
              <a:rPr lang="es-SV" sz="2800" dirty="0">
                <a:solidFill>
                  <a:schemeClr val="bg1"/>
                </a:solidFill>
                <a:latin typeface="Abadi" panose="020B0604020104020204" pitchFamily="34" charset="0"/>
              </a:rPr>
            </a:br>
            <a:br>
              <a:rPr lang="es-SV" sz="2800" dirty="0">
                <a:solidFill>
                  <a:schemeClr val="bg1"/>
                </a:solidFill>
                <a:latin typeface="Abadi" panose="020B0604020104020204" pitchFamily="34" charset="0"/>
              </a:rPr>
            </a:br>
            <a:endParaRPr lang="es-SV" sz="2800" dirty="0">
              <a:solidFill>
                <a:schemeClr val="bg1"/>
              </a:solidFill>
              <a:latin typeface="Abadi" panose="020B0604020104020204" pitchFamily="34" charset="0"/>
            </a:endParaRPr>
          </a:p>
        </p:txBody>
      </p:sp>
      <p:sp>
        <p:nvSpPr>
          <p:cNvPr id="3" name="Subtitle 2">
            <a:extLst>
              <a:ext uri="{FF2B5EF4-FFF2-40B4-BE49-F238E27FC236}">
                <a16:creationId xmlns:a16="http://schemas.microsoft.com/office/drawing/2014/main" id="{47D9B37F-C46F-4230-B721-68B7FE4FB6AA}"/>
              </a:ext>
            </a:extLst>
          </p:cNvPr>
          <p:cNvSpPr>
            <a:spLocks noGrp="1"/>
          </p:cNvSpPr>
          <p:nvPr>
            <p:ph type="subTitle" idx="1"/>
          </p:nvPr>
        </p:nvSpPr>
        <p:spPr>
          <a:xfrm>
            <a:off x="7961313" y="4286160"/>
            <a:ext cx="3494088" cy="1017896"/>
          </a:xfrm>
        </p:spPr>
        <p:txBody>
          <a:bodyPr anchor="b">
            <a:normAutofit fontScale="92500" lnSpcReduction="20000"/>
          </a:bodyPr>
          <a:lstStyle/>
          <a:p>
            <a:pPr algn="l"/>
            <a:r>
              <a:rPr lang="es-SV" b="1" dirty="0">
                <a:solidFill>
                  <a:schemeClr val="bg1"/>
                </a:solidFill>
              </a:rPr>
              <a:t>Ponente</a:t>
            </a:r>
            <a:r>
              <a:rPr lang="es-SV" b="1">
                <a:solidFill>
                  <a:schemeClr val="bg1"/>
                </a:solidFill>
              </a:rPr>
              <a:t>: </a:t>
            </a:r>
            <a:br>
              <a:rPr lang="es-SV" b="1">
                <a:solidFill>
                  <a:schemeClr val="bg1"/>
                </a:solidFill>
              </a:rPr>
            </a:br>
            <a:r>
              <a:rPr lang="es-SV">
                <a:solidFill>
                  <a:schemeClr val="bg1"/>
                </a:solidFill>
              </a:rPr>
              <a:t>Guillermo </a:t>
            </a:r>
            <a:r>
              <a:rPr lang="es-SV" dirty="0">
                <a:solidFill>
                  <a:schemeClr val="bg1"/>
                </a:solidFill>
              </a:rPr>
              <a:t>Ortiz MD</a:t>
            </a:r>
          </a:p>
          <a:p>
            <a:pPr algn="l"/>
            <a:r>
              <a:rPr lang="es-SV" dirty="0">
                <a:solidFill>
                  <a:schemeClr val="bg1"/>
                </a:solidFill>
              </a:rPr>
              <a:t>Ipas North Carolina </a:t>
            </a:r>
          </a:p>
        </p:txBody>
      </p:sp>
      <p:pic>
        <p:nvPicPr>
          <p:cNvPr id="6" name="Picture 6" descr="Medical Never Events &amp; Health Care Errors | Clore Law">
            <a:extLst>
              <a:ext uri="{FF2B5EF4-FFF2-40B4-BE49-F238E27FC236}">
                <a16:creationId xmlns:a16="http://schemas.microsoft.com/office/drawing/2014/main" id="{BE144CF7-9A3B-488B-9C75-F308F55C95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65" r="1" b="1"/>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ASPIRACIÓN MANUAL ENDOUTERINA ENDOUTERINE MANUAL ASPIRATION">
            <a:extLst>
              <a:ext uri="{FF2B5EF4-FFF2-40B4-BE49-F238E27FC236}">
                <a16:creationId xmlns:a16="http://schemas.microsoft.com/office/drawing/2014/main" id="{E9675F7E-6FA7-407E-91A4-BB27566D38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82" r="1" b="1"/>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84" name="Freeform: Shape 83">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 name="Picture 2">
            <a:extLst>
              <a:ext uri="{FF2B5EF4-FFF2-40B4-BE49-F238E27FC236}">
                <a16:creationId xmlns:a16="http://schemas.microsoft.com/office/drawing/2014/main" id="{9EC80494-D3C5-4D89-B021-A4C881F674C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61313" y="5437772"/>
            <a:ext cx="2798482" cy="142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7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9A41-1A43-4902-A13A-6B9F0D24D5EC}"/>
              </a:ext>
            </a:extLst>
          </p:cNvPr>
          <p:cNvSpPr>
            <a:spLocks noGrp="1"/>
          </p:cNvSpPr>
          <p:nvPr>
            <p:ph type="title"/>
          </p:nvPr>
        </p:nvSpPr>
        <p:spPr>
          <a:xfrm>
            <a:off x="643467" y="1698171"/>
            <a:ext cx="3014133" cy="4516360"/>
          </a:xfrm>
        </p:spPr>
        <p:txBody>
          <a:bodyPr anchor="ctr">
            <a:normAutofit/>
          </a:bodyPr>
          <a:lstStyle/>
          <a:p>
            <a:r>
              <a:rPr lang="es-SV" sz="3600" dirty="0"/>
              <a:t>Disminución de la confianza en sí mismo en el trabajo</a:t>
            </a:r>
            <a:br>
              <a:rPr lang="es-SV" sz="3600" dirty="0"/>
            </a:br>
            <a:r>
              <a:rPr lang="es-SV" sz="3600" dirty="0"/>
              <a:t>
</a:t>
            </a:r>
            <a:endParaRPr lang="en-US" sz="3600" dirty="0"/>
          </a:p>
        </p:txBody>
      </p:sp>
      <p:graphicFrame>
        <p:nvGraphicFramePr>
          <p:cNvPr id="4" name="Content Placeholder 3">
            <a:extLst>
              <a:ext uri="{FF2B5EF4-FFF2-40B4-BE49-F238E27FC236}">
                <a16:creationId xmlns:a16="http://schemas.microsoft.com/office/drawing/2014/main" id="{149062F6-B18A-4100-B675-CAE7BFF3B2C8}"/>
              </a:ext>
            </a:extLst>
          </p:cNvPr>
          <p:cNvGraphicFramePr>
            <a:graphicFrameLocks noGrp="1"/>
          </p:cNvGraphicFramePr>
          <p:nvPr>
            <p:ph idx="1"/>
          </p:nvPr>
        </p:nvGraphicFramePr>
        <p:xfrm>
          <a:off x="3657600" y="1698625"/>
          <a:ext cx="7891463" cy="451643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AAC12EC7-F4FF-4183-8549-A1EBDD4150B6}"/>
              </a:ext>
            </a:extLst>
          </p:cNvPr>
          <p:cNvSpPr>
            <a:spLocks noGrp="1"/>
          </p:cNvSpPr>
          <p:nvPr>
            <p:ph type="ftr" sz="quarter" idx="11"/>
          </p:nvPr>
        </p:nvSpPr>
        <p:spPr/>
        <p:txBody>
          <a:bodyPr/>
          <a:lstStyle/>
          <a:p>
            <a:r>
              <a:rPr lang="en-US"/>
              <a:t>n=26</a:t>
            </a:r>
          </a:p>
        </p:txBody>
      </p:sp>
      <p:sp>
        <p:nvSpPr>
          <p:cNvPr id="6" name="Rectangle 5">
            <a:extLst>
              <a:ext uri="{FF2B5EF4-FFF2-40B4-BE49-F238E27FC236}">
                <a16:creationId xmlns:a16="http://schemas.microsoft.com/office/drawing/2014/main" id="{4053C5B1-8A60-4CED-A9EE-624CCD932B90}"/>
              </a:ext>
            </a:extLst>
          </p:cNvPr>
          <p:cNvSpPr/>
          <p:nvPr/>
        </p:nvSpPr>
        <p:spPr>
          <a:xfrm>
            <a:off x="3743806" y="5662251"/>
            <a:ext cx="7804727" cy="41563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SV" b="0" cap="none" spc="0" dirty="0">
                <a:ln w="0"/>
                <a:solidFill>
                  <a:schemeClr val="tx1"/>
                </a:solidFill>
                <a:effectLst>
                  <a:outerShdw blurRad="38100" dist="19050" dir="2700000" algn="tl" rotWithShape="0">
                    <a:schemeClr val="dk1">
                      <a:alpha val="40000"/>
                    </a:schemeClr>
                  </a:outerShdw>
                </a:effectLst>
              </a:rPr>
              <a:t>                         Nada                                                   Un poco                                                 Mucho                                              Bastante </a:t>
            </a:r>
          </a:p>
        </p:txBody>
      </p:sp>
    </p:spTree>
    <p:extLst>
      <p:ext uri="{BB962C8B-B14F-4D97-AF65-F5344CB8AC3E}">
        <p14:creationId xmlns:p14="http://schemas.microsoft.com/office/powerpoint/2010/main" val="316240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B516-6AEA-4A5E-9F36-6EAFEBFD22F4}"/>
              </a:ext>
            </a:extLst>
          </p:cNvPr>
          <p:cNvSpPr>
            <a:spLocks noGrp="1"/>
          </p:cNvSpPr>
          <p:nvPr>
            <p:ph type="title"/>
          </p:nvPr>
        </p:nvSpPr>
        <p:spPr>
          <a:xfrm>
            <a:off x="8858250" y="1698171"/>
            <a:ext cx="2690282" cy="4516360"/>
          </a:xfrm>
        </p:spPr>
        <p:txBody>
          <a:bodyPr anchor="ctr">
            <a:normAutofit/>
          </a:bodyPr>
          <a:lstStyle/>
          <a:p>
            <a:r>
              <a:rPr lang="es-SV" sz="3600" dirty="0"/>
              <a:t>menor satisfacción en el trabajo </a:t>
            </a:r>
            <a:br>
              <a:rPr lang="es-SV" sz="3600" dirty="0"/>
            </a:br>
            <a:r>
              <a:rPr lang="es-SV" sz="3600" dirty="0"/>
              <a:t>
</a:t>
            </a:r>
            <a:endParaRPr lang="en-US" sz="3600" dirty="0"/>
          </a:p>
        </p:txBody>
      </p:sp>
      <p:graphicFrame>
        <p:nvGraphicFramePr>
          <p:cNvPr id="4" name="Content Placeholder 3">
            <a:extLst>
              <a:ext uri="{FF2B5EF4-FFF2-40B4-BE49-F238E27FC236}">
                <a16:creationId xmlns:a16="http://schemas.microsoft.com/office/drawing/2014/main" id="{78FF3264-836D-4E92-BADE-1E2635DB3443}"/>
              </a:ext>
            </a:extLst>
          </p:cNvPr>
          <p:cNvGraphicFramePr>
            <a:graphicFrameLocks noGrp="1"/>
          </p:cNvGraphicFramePr>
          <p:nvPr>
            <p:ph idx="1"/>
          </p:nvPr>
        </p:nvGraphicFramePr>
        <p:xfrm>
          <a:off x="642938" y="1698625"/>
          <a:ext cx="7148512" cy="451643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40B5AE4F-99EE-49C4-8CE4-FE59CD6017D1}"/>
              </a:ext>
            </a:extLst>
          </p:cNvPr>
          <p:cNvSpPr>
            <a:spLocks noGrp="1"/>
          </p:cNvSpPr>
          <p:nvPr>
            <p:ph type="ftr" sz="quarter" idx="11"/>
          </p:nvPr>
        </p:nvSpPr>
        <p:spPr/>
        <p:txBody>
          <a:bodyPr/>
          <a:lstStyle/>
          <a:p>
            <a:r>
              <a:rPr lang="en-US"/>
              <a:t>n=26</a:t>
            </a:r>
          </a:p>
        </p:txBody>
      </p:sp>
      <p:sp>
        <p:nvSpPr>
          <p:cNvPr id="6" name="Rectangle 5">
            <a:extLst>
              <a:ext uri="{FF2B5EF4-FFF2-40B4-BE49-F238E27FC236}">
                <a16:creationId xmlns:a16="http://schemas.microsoft.com/office/drawing/2014/main" id="{4053C5B1-8A60-4CED-A9EE-624CCD932B90}"/>
              </a:ext>
            </a:extLst>
          </p:cNvPr>
          <p:cNvSpPr/>
          <p:nvPr/>
        </p:nvSpPr>
        <p:spPr>
          <a:xfrm>
            <a:off x="1279237" y="5699557"/>
            <a:ext cx="6109854" cy="41563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SV" b="0" cap="none" spc="0" dirty="0">
                <a:ln w="0"/>
                <a:solidFill>
                  <a:schemeClr val="tx1"/>
                </a:solidFill>
                <a:effectLst>
                  <a:outerShdw blurRad="38100" dist="19050" dir="2700000" algn="tl" rotWithShape="0">
                    <a:schemeClr val="dk1">
                      <a:alpha val="40000"/>
                    </a:schemeClr>
                  </a:outerShdw>
                </a:effectLst>
              </a:rPr>
              <a:t> Nada                                               Un poco                                             Mucho                                        Bastante </a:t>
            </a:r>
          </a:p>
        </p:txBody>
      </p:sp>
    </p:spTree>
    <p:extLst>
      <p:ext uri="{BB962C8B-B14F-4D97-AF65-F5344CB8AC3E}">
        <p14:creationId xmlns:p14="http://schemas.microsoft.com/office/powerpoint/2010/main" val="329907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E7E6-6255-43DE-AB66-283D5ADEA016}"/>
              </a:ext>
            </a:extLst>
          </p:cNvPr>
          <p:cNvSpPr>
            <a:spLocks noGrp="1"/>
          </p:cNvSpPr>
          <p:nvPr>
            <p:ph type="title"/>
          </p:nvPr>
        </p:nvSpPr>
        <p:spPr>
          <a:xfrm>
            <a:off x="643467" y="1698171"/>
            <a:ext cx="3962061" cy="4516360"/>
          </a:xfrm>
        </p:spPr>
        <p:txBody>
          <a:bodyPr anchor="ctr">
            <a:normAutofit/>
          </a:bodyPr>
          <a:lstStyle/>
          <a:p>
            <a:r>
              <a:rPr lang="en-US" sz="3600" dirty="0" err="1"/>
              <a:t>Insomnio</a:t>
            </a:r>
            <a:r>
              <a:rPr lang="en-US" sz="3600" dirty="0"/>
              <a:t>
</a:t>
            </a:r>
          </a:p>
        </p:txBody>
      </p:sp>
      <p:graphicFrame>
        <p:nvGraphicFramePr>
          <p:cNvPr id="4" name="Content Placeholder 3">
            <a:extLst>
              <a:ext uri="{FF2B5EF4-FFF2-40B4-BE49-F238E27FC236}">
                <a16:creationId xmlns:a16="http://schemas.microsoft.com/office/drawing/2014/main" id="{B035D493-DDE0-456D-8209-5F7ACE72DBEC}"/>
              </a:ext>
            </a:extLst>
          </p:cNvPr>
          <p:cNvGraphicFramePr>
            <a:graphicFrameLocks noGrp="1"/>
          </p:cNvGraphicFramePr>
          <p:nvPr>
            <p:ph idx="1"/>
            <p:extLst>
              <p:ext uri="{D42A27DB-BD31-4B8C-83A1-F6EECF244321}">
                <p14:modId xmlns:p14="http://schemas.microsoft.com/office/powerpoint/2010/main" val="3108851910"/>
              </p:ext>
            </p:extLst>
          </p:nvPr>
        </p:nvGraphicFramePr>
        <p:xfrm>
          <a:off x="2912882" y="1698625"/>
          <a:ext cx="8636181" cy="451643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8547C016-7433-4719-B7E9-0DC6157048AC}"/>
              </a:ext>
            </a:extLst>
          </p:cNvPr>
          <p:cNvSpPr>
            <a:spLocks noGrp="1"/>
          </p:cNvSpPr>
          <p:nvPr>
            <p:ph type="ftr" sz="quarter" idx="11"/>
          </p:nvPr>
        </p:nvSpPr>
        <p:spPr/>
        <p:txBody>
          <a:bodyPr/>
          <a:lstStyle/>
          <a:p>
            <a:r>
              <a:rPr lang="en-US"/>
              <a:t>n=26</a:t>
            </a:r>
          </a:p>
        </p:txBody>
      </p:sp>
      <p:sp>
        <p:nvSpPr>
          <p:cNvPr id="6" name="Rectangle 5">
            <a:extLst>
              <a:ext uri="{FF2B5EF4-FFF2-40B4-BE49-F238E27FC236}">
                <a16:creationId xmlns:a16="http://schemas.microsoft.com/office/drawing/2014/main" id="{4053C5B1-8A60-4CED-A9EE-624CCD932B90}"/>
              </a:ext>
            </a:extLst>
          </p:cNvPr>
          <p:cNvSpPr/>
          <p:nvPr/>
        </p:nvSpPr>
        <p:spPr>
          <a:xfrm>
            <a:off x="3328608" y="5661719"/>
            <a:ext cx="7804727" cy="41563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SV" b="0" cap="none" spc="0" dirty="0">
                <a:ln w="0"/>
                <a:solidFill>
                  <a:schemeClr val="tx1"/>
                </a:solidFill>
                <a:effectLst>
                  <a:outerShdw blurRad="38100" dist="19050" dir="2700000" algn="tl" rotWithShape="0">
                    <a:schemeClr val="dk1">
                      <a:alpha val="40000"/>
                    </a:schemeClr>
                  </a:outerShdw>
                </a:effectLst>
              </a:rPr>
              <a:t>                         Nada                                                   Un poco                                                 Mucho                                              Bastante </a:t>
            </a:r>
          </a:p>
        </p:txBody>
      </p:sp>
    </p:spTree>
    <p:extLst>
      <p:ext uri="{BB962C8B-B14F-4D97-AF65-F5344CB8AC3E}">
        <p14:creationId xmlns:p14="http://schemas.microsoft.com/office/powerpoint/2010/main" val="814224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A35E-3DFB-4877-91B6-7978F6B69158}"/>
              </a:ext>
            </a:extLst>
          </p:cNvPr>
          <p:cNvSpPr>
            <a:spLocks noGrp="1"/>
          </p:cNvSpPr>
          <p:nvPr>
            <p:ph type="title"/>
          </p:nvPr>
        </p:nvSpPr>
        <p:spPr>
          <a:xfrm>
            <a:off x="643467" y="1698171"/>
            <a:ext cx="3962061" cy="4516360"/>
          </a:xfrm>
        </p:spPr>
        <p:txBody>
          <a:bodyPr anchor="ctr">
            <a:normAutofit/>
          </a:bodyPr>
          <a:lstStyle/>
          <a:p>
            <a:r>
              <a:rPr lang="es-SV" sz="3600" dirty="0"/>
              <a:t>Daño a la reputación profesional</a:t>
            </a:r>
            <a:br>
              <a:rPr lang="en-US" sz="3600" dirty="0"/>
            </a:br>
            <a:endParaRPr lang="en-US" sz="3600" dirty="0"/>
          </a:p>
        </p:txBody>
      </p:sp>
      <p:graphicFrame>
        <p:nvGraphicFramePr>
          <p:cNvPr id="4" name="Content Placeholder 3">
            <a:extLst>
              <a:ext uri="{FF2B5EF4-FFF2-40B4-BE49-F238E27FC236}">
                <a16:creationId xmlns:a16="http://schemas.microsoft.com/office/drawing/2014/main" id="{8A1FD111-702C-4E94-B85B-422DDE03BFA9}"/>
              </a:ext>
            </a:extLst>
          </p:cNvPr>
          <p:cNvGraphicFramePr>
            <a:graphicFrameLocks noGrp="1"/>
          </p:cNvGraphicFramePr>
          <p:nvPr>
            <p:ph idx="1"/>
          </p:nvPr>
        </p:nvGraphicFramePr>
        <p:xfrm>
          <a:off x="3562350" y="1698625"/>
          <a:ext cx="7986713" cy="451643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FBB00F42-CB5A-4FF5-A7C9-12312B5313B4}"/>
              </a:ext>
            </a:extLst>
          </p:cNvPr>
          <p:cNvSpPr>
            <a:spLocks noGrp="1"/>
          </p:cNvSpPr>
          <p:nvPr>
            <p:ph type="ftr" sz="quarter" idx="11"/>
          </p:nvPr>
        </p:nvSpPr>
        <p:spPr/>
        <p:txBody>
          <a:bodyPr/>
          <a:lstStyle/>
          <a:p>
            <a:r>
              <a:rPr lang="en-US" dirty="0"/>
              <a:t>n=26</a:t>
            </a:r>
          </a:p>
        </p:txBody>
      </p:sp>
      <p:sp>
        <p:nvSpPr>
          <p:cNvPr id="6" name="Rectangle 5">
            <a:extLst>
              <a:ext uri="{FF2B5EF4-FFF2-40B4-BE49-F238E27FC236}">
                <a16:creationId xmlns:a16="http://schemas.microsoft.com/office/drawing/2014/main" id="{4053C5B1-8A60-4CED-A9EE-624CCD932B90}"/>
              </a:ext>
            </a:extLst>
          </p:cNvPr>
          <p:cNvSpPr/>
          <p:nvPr/>
        </p:nvSpPr>
        <p:spPr>
          <a:xfrm>
            <a:off x="3743806" y="5661719"/>
            <a:ext cx="7804727" cy="41563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SV" b="0" cap="none" spc="0" dirty="0">
                <a:ln w="0"/>
                <a:solidFill>
                  <a:schemeClr val="tx1"/>
                </a:solidFill>
                <a:effectLst>
                  <a:outerShdw blurRad="38100" dist="19050" dir="2700000" algn="tl" rotWithShape="0">
                    <a:schemeClr val="dk1">
                      <a:alpha val="40000"/>
                    </a:schemeClr>
                  </a:outerShdw>
                </a:effectLst>
              </a:rPr>
              <a:t>                         Nada                                                   Un poco                                                 Mucho                                              Bastante </a:t>
            </a:r>
          </a:p>
        </p:txBody>
      </p:sp>
    </p:spTree>
    <p:extLst>
      <p:ext uri="{BB962C8B-B14F-4D97-AF65-F5344CB8AC3E}">
        <p14:creationId xmlns:p14="http://schemas.microsoft.com/office/powerpoint/2010/main" val="406843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E951-CE31-43B6-9A97-713BB07AACF2}"/>
              </a:ext>
            </a:extLst>
          </p:cNvPr>
          <p:cNvSpPr>
            <a:spLocks noGrp="1"/>
          </p:cNvSpPr>
          <p:nvPr>
            <p:ph type="title"/>
          </p:nvPr>
        </p:nvSpPr>
        <p:spPr>
          <a:xfrm>
            <a:off x="9220200" y="1698171"/>
            <a:ext cx="2971800" cy="4516360"/>
          </a:xfrm>
        </p:spPr>
        <p:txBody>
          <a:bodyPr anchor="ctr">
            <a:normAutofit/>
          </a:bodyPr>
          <a:lstStyle/>
          <a:p>
            <a:r>
              <a:rPr lang="en-US" sz="3600" dirty="0" err="1"/>
              <a:t>problemas</a:t>
            </a:r>
            <a:r>
              <a:rPr lang="en-US" sz="3600" dirty="0"/>
              <a:t> </a:t>
            </a:r>
            <a:r>
              <a:rPr lang="en-US" sz="3600" dirty="0" err="1"/>
              <a:t>legales</a:t>
            </a:r>
            <a:r>
              <a:rPr lang="en-US" sz="3600" dirty="0"/>
              <a:t> (</a:t>
            </a:r>
            <a:r>
              <a:rPr lang="en-US" sz="3600" dirty="0" err="1"/>
              <a:t>demandas</a:t>
            </a:r>
            <a:r>
              <a:rPr lang="en-US" sz="3600" dirty="0"/>
              <a:t>)</a:t>
            </a:r>
            <a:br>
              <a:rPr lang="en-US" sz="3600" dirty="0"/>
            </a:br>
            <a:r>
              <a:rPr lang="en-US" sz="3600" dirty="0"/>
              <a:t>
</a:t>
            </a:r>
          </a:p>
        </p:txBody>
      </p:sp>
      <p:graphicFrame>
        <p:nvGraphicFramePr>
          <p:cNvPr id="4" name="Content Placeholder 3">
            <a:extLst>
              <a:ext uri="{FF2B5EF4-FFF2-40B4-BE49-F238E27FC236}">
                <a16:creationId xmlns:a16="http://schemas.microsoft.com/office/drawing/2014/main" id="{68F69624-93A6-4131-A639-1946C568CC27}"/>
              </a:ext>
            </a:extLst>
          </p:cNvPr>
          <p:cNvGraphicFramePr>
            <a:graphicFrameLocks noGrp="1"/>
          </p:cNvGraphicFramePr>
          <p:nvPr>
            <p:ph idx="1"/>
          </p:nvPr>
        </p:nvGraphicFramePr>
        <p:xfrm>
          <a:off x="642938" y="1698625"/>
          <a:ext cx="8577262" cy="451643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C67547BF-4D24-4838-8098-CC2A816D33F1}"/>
              </a:ext>
            </a:extLst>
          </p:cNvPr>
          <p:cNvSpPr>
            <a:spLocks noGrp="1"/>
          </p:cNvSpPr>
          <p:nvPr>
            <p:ph type="ftr" sz="quarter" idx="11"/>
          </p:nvPr>
        </p:nvSpPr>
        <p:spPr/>
        <p:txBody>
          <a:bodyPr/>
          <a:lstStyle/>
          <a:p>
            <a:r>
              <a:rPr lang="en-US"/>
              <a:t>n=26</a:t>
            </a:r>
          </a:p>
        </p:txBody>
      </p:sp>
      <p:sp>
        <p:nvSpPr>
          <p:cNvPr id="6" name="Rectangle 5">
            <a:extLst>
              <a:ext uri="{FF2B5EF4-FFF2-40B4-BE49-F238E27FC236}">
                <a16:creationId xmlns:a16="http://schemas.microsoft.com/office/drawing/2014/main" id="{4053C5B1-8A60-4CED-A9EE-624CCD932B90}"/>
              </a:ext>
            </a:extLst>
          </p:cNvPr>
          <p:cNvSpPr/>
          <p:nvPr/>
        </p:nvSpPr>
        <p:spPr>
          <a:xfrm>
            <a:off x="1122217" y="5940713"/>
            <a:ext cx="7804727" cy="41563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SV" b="0" cap="none" spc="0" dirty="0">
                <a:ln w="0"/>
                <a:solidFill>
                  <a:schemeClr val="tx1"/>
                </a:solidFill>
                <a:effectLst>
                  <a:outerShdw blurRad="38100" dist="19050" dir="2700000" algn="tl" rotWithShape="0">
                    <a:schemeClr val="dk1">
                      <a:alpha val="40000"/>
                    </a:schemeClr>
                  </a:outerShdw>
                </a:effectLst>
              </a:rPr>
              <a:t>                         Nada                                                   Un poco                                                 Mucho                                              Bastante </a:t>
            </a:r>
          </a:p>
        </p:txBody>
      </p:sp>
    </p:spTree>
    <p:extLst>
      <p:ext uri="{BB962C8B-B14F-4D97-AF65-F5344CB8AC3E}">
        <p14:creationId xmlns:p14="http://schemas.microsoft.com/office/powerpoint/2010/main" val="390716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0840629C-1062-44AB-8721-98796A6199B2}"/>
              </a:ext>
            </a:extLst>
          </p:cNvPr>
          <p:cNvSpPr>
            <a:spLocks noGrp="1"/>
          </p:cNvSpPr>
          <p:nvPr>
            <p:ph type="title"/>
          </p:nvPr>
        </p:nvSpPr>
        <p:spPr>
          <a:xfrm>
            <a:off x="643466" y="321734"/>
            <a:ext cx="11188191" cy="1135737"/>
          </a:xfrm>
        </p:spPr>
        <p:txBody>
          <a:bodyPr>
            <a:normAutofit/>
          </a:bodyPr>
          <a:lstStyle/>
          <a:p>
            <a:r>
              <a:rPr lang="en-US" sz="3600" b="0" i="0" kern="1200" dirty="0">
                <a:effectLst/>
                <a:latin typeface="+mj-lt"/>
                <a:ea typeface="+mj-ea"/>
                <a:cs typeface="+mj-cs"/>
              </a:rPr>
              <a:t>El </a:t>
            </a:r>
            <a:r>
              <a:rPr lang="en-US" sz="3600" b="0" i="0" kern="1200" dirty="0" err="1">
                <a:effectLst/>
                <a:latin typeface="+mj-lt"/>
                <a:ea typeface="+mj-ea"/>
                <a:cs typeface="+mj-cs"/>
              </a:rPr>
              <a:t>impacto</a:t>
            </a:r>
            <a:r>
              <a:rPr lang="en-US" sz="3600" b="0" i="0" kern="1200" dirty="0">
                <a:effectLst/>
                <a:latin typeface="+mj-lt"/>
                <a:ea typeface="+mj-ea"/>
                <a:cs typeface="+mj-cs"/>
              </a:rPr>
              <a:t> </a:t>
            </a:r>
            <a:r>
              <a:rPr lang="en-US" sz="3600" b="0" i="0" kern="1200" dirty="0" err="1">
                <a:effectLst/>
                <a:latin typeface="+mj-lt"/>
                <a:ea typeface="+mj-ea"/>
                <a:cs typeface="+mj-cs"/>
              </a:rPr>
              <a:t>emocional</a:t>
            </a:r>
            <a:r>
              <a:rPr lang="en-US" sz="3600" b="0" i="0" kern="1200" dirty="0">
                <a:effectLst/>
                <a:latin typeface="+mj-lt"/>
                <a:ea typeface="+mj-ea"/>
                <a:cs typeface="+mj-cs"/>
              </a:rPr>
              <a:t> de los </a:t>
            </a:r>
            <a:r>
              <a:rPr lang="en-US" sz="3600" b="0" i="0" kern="1200" dirty="0" err="1">
                <a:effectLst/>
                <a:latin typeface="+mj-lt"/>
                <a:ea typeface="+mj-ea"/>
                <a:cs typeface="+mj-cs"/>
              </a:rPr>
              <a:t>errores</a:t>
            </a:r>
            <a:r>
              <a:rPr lang="en-US" sz="3600" b="0" i="0" kern="1200" dirty="0">
                <a:effectLst/>
                <a:latin typeface="+mj-lt"/>
                <a:ea typeface="+mj-ea"/>
                <a:cs typeface="+mj-cs"/>
              </a:rPr>
              <a:t> medicos  </a:t>
            </a:r>
            <a:r>
              <a:rPr lang="en-US" sz="3600" b="0" i="0" kern="1200" dirty="0" err="1">
                <a:effectLst/>
                <a:latin typeface="+mj-lt"/>
                <a:ea typeface="+mj-ea"/>
                <a:cs typeface="+mj-cs"/>
              </a:rPr>
              <a:t>mentores</a:t>
            </a:r>
            <a:r>
              <a:rPr lang="en-US" sz="3600" b="0" i="0" kern="1200" dirty="0">
                <a:effectLst/>
                <a:latin typeface="+mj-lt"/>
                <a:ea typeface="+mj-ea"/>
                <a:cs typeface="+mj-cs"/>
              </a:rPr>
              <a:t> MX</a:t>
            </a:r>
            <a:endParaRPr lang="es-SV" sz="3600" dirty="0"/>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DB1D6BD5-B8E5-4A06-A3DF-BF78D63529A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n=26</a:t>
            </a:r>
          </a:p>
        </p:txBody>
      </p:sp>
      <p:graphicFrame>
        <p:nvGraphicFramePr>
          <p:cNvPr id="8" name="Content Placeholder 7">
            <a:extLst>
              <a:ext uri="{FF2B5EF4-FFF2-40B4-BE49-F238E27FC236}">
                <a16:creationId xmlns:a16="http://schemas.microsoft.com/office/drawing/2014/main" id="{5A5CBD6A-9B63-4F61-A238-A0C11591AA94}"/>
              </a:ext>
            </a:extLst>
          </p:cNvPr>
          <p:cNvGraphicFramePr>
            <a:graphicFrameLocks noGrp="1"/>
          </p:cNvGraphicFramePr>
          <p:nvPr>
            <p:ph idx="1"/>
            <p:extLst>
              <p:ext uri="{D42A27DB-BD31-4B8C-83A1-F6EECF244321}">
                <p14:modId xmlns:p14="http://schemas.microsoft.com/office/powerpoint/2010/main" val="229298684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956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7ECE1-FD8C-412F-8038-A4EDFE017BA7}"/>
              </a:ext>
            </a:extLst>
          </p:cNvPr>
          <p:cNvSpPr>
            <a:spLocks noGrp="1"/>
          </p:cNvSpPr>
          <p:nvPr>
            <p:ph type="title"/>
          </p:nvPr>
        </p:nvSpPr>
        <p:spPr>
          <a:xfrm>
            <a:off x="841248" y="334644"/>
            <a:ext cx="10509504" cy="1076914"/>
          </a:xfrm>
        </p:spPr>
        <p:txBody>
          <a:bodyPr anchor="ctr">
            <a:normAutofit/>
          </a:bodyPr>
          <a:lstStyle/>
          <a:p>
            <a:r>
              <a:rPr lang="en-US" sz="3400"/>
              <a:t>Cómo quieren ser apoyados 
</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6852552B-9BF6-416F-845A-6B24EDCB35A1}"/>
              </a:ext>
            </a:extLst>
          </p:cNvPr>
          <p:cNvGraphicFramePr>
            <a:graphicFrameLocks noGrp="1"/>
          </p:cNvGraphicFramePr>
          <p:nvPr>
            <p:ph idx="1"/>
            <p:extLst>
              <p:ext uri="{D42A27DB-BD31-4B8C-83A1-F6EECF244321}">
                <p14:modId xmlns:p14="http://schemas.microsoft.com/office/powerpoint/2010/main" val="3821886802"/>
              </p:ext>
            </p:extLst>
          </p:nvPr>
        </p:nvGraphicFramePr>
        <p:xfrm>
          <a:off x="838200" y="1737360"/>
          <a:ext cx="10506456" cy="4535424"/>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18">
            <a:extLst>
              <a:ext uri="{FF2B5EF4-FFF2-40B4-BE49-F238E27FC236}">
                <a16:creationId xmlns:a16="http://schemas.microsoft.com/office/drawing/2014/main" id="{34717F8C-D9A9-406A-87BB-FCC55C9A483A}"/>
              </a:ext>
            </a:extLst>
          </p:cNvPr>
          <p:cNvSpPr>
            <a:spLocks noGrp="1"/>
          </p:cNvSpPr>
          <p:nvPr>
            <p:ph type="ftr" sz="quarter" idx="11"/>
          </p:nvPr>
        </p:nvSpPr>
        <p:spPr>
          <a:xfrm>
            <a:off x="4038600" y="6356350"/>
            <a:ext cx="4114800" cy="365125"/>
          </a:xfrm>
        </p:spPr>
        <p:txBody>
          <a:bodyPr/>
          <a:lstStyle/>
          <a:p>
            <a:r>
              <a:rPr lang="en-US"/>
              <a:t>n=26</a:t>
            </a:r>
          </a:p>
        </p:txBody>
      </p:sp>
    </p:spTree>
    <p:extLst>
      <p:ext uri="{BB962C8B-B14F-4D97-AF65-F5344CB8AC3E}">
        <p14:creationId xmlns:p14="http://schemas.microsoft.com/office/powerpoint/2010/main" val="24210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7E3E-B8FB-4D95-A6A8-A4597A708C9C}"/>
              </a:ext>
            </a:extLst>
          </p:cNvPr>
          <p:cNvSpPr>
            <a:spLocks noGrp="1"/>
          </p:cNvSpPr>
          <p:nvPr>
            <p:ph type="title"/>
          </p:nvPr>
        </p:nvSpPr>
        <p:spPr>
          <a:xfrm>
            <a:off x="838200" y="365125"/>
            <a:ext cx="6032619" cy="1325563"/>
          </a:xfrm>
        </p:spPr>
        <p:txBody>
          <a:bodyPr/>
          <a:lstStyle/>
          <a:p>
            <a:r>
              <a:rPr lang="es-SV" dirty="0"/>
              <a:t>Etapas de la segunda victima </a:t>
            </a:r>
          </a:p>
        </p:txBody>
      </p:sp>
      <p:graphicFrame>
        <p:nvGraphicFramePr>
          <p:cNvPr id="4" name="Content Placeholder 3">
            <a:extLst>
              <a:ext uri="{FF2B5EF4-FFF2-40B4-BE49-F238E27FC236}">
                <a16:creationId xmlns:a16="http://schemas.microsoft.com/office/drawing/2014/main" id="{60C22A78-6D87-443F-A7F3-18E013E3BF54}"/>
              </a:ext>
            </a:extLst>
          </p:cNvPr>
          <p:cNvGraphicFramePr>
            <a:graphicFrameLocks noGrp="1"/>
          </p:cNvGraphicFramePr>
          <p:nvPr>
            <p:ph idx="1"/>
            <p:extLst>
              <p:ext uri="{D42A27DB-BD31-4B8C-83A1-F6EECF244321}">
                <p14:modId xmlns:p14="http://schemas.microsoft.com/office/powerpoint/2010/main" val="450440764"/>
              </p:ext>
            </p:extLst>
          </p:nvPr>
        </p:nvGraphicFramePr>
        <p:xfrm>
          <a:off x="222191" y="1825625"/>
          <a:ext cx="11477002" cy="415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xplosion: 8 Points 4">
            <a:extLst>
              <a:ext uri="{FF2B5EF4-FFF2-40B4-BE49-F238E27FC236}">
                <a16:creationId xmlns:a16="http://schemas.microsoft.com/office/drawing/2014/main" id="{C59DC50E-4091-4ED9-B7D7-BFE8BD5A657F}"/>
              </a:ext>
            </a:extLst>
          </p:cNvPr>
          <p:cNvSpPr/>
          <p:nvPr/>
        </p:nvSpPr>
        <p:spPr>
          <a:xfrm>
            <a:off x="6653472" y="608795"/>
            <a:ext cx="2241988" cy="1358596"/>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a:t>Sobrevivir</a:t>
            </a:r>
          </a:p>
        </p:txBody>
      </p:sp>
      <p:sp>
        <p:nvSpPr>
          <p:cNvPr id="6" name="Explosion: 8 Points 5">
            <a:extLst>
              <a:ext uri="{FF2B5EF4-FFF2-40B4-BE49-F238E27FC236}">
                <a16:creationId xmlns:a16="http://schemas.microsoft.com/office/drawing/2014/main" id="{7775B468-F27F-45B4-B2B9-0263BD1E3D6D}"/>
              </a:ext>
            </a:extLst>
          </p:cNvPr>
          <p:cNvSpPr/>
          <p:nvPr/>
        </p:nvSpPr>
        <p:spPr>
          <a:xfrm>
            <a:off x="10363201" y="1027906"/>
            <a:ext cx="2241988" cy="135859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a:t>Abandono</a:t>
            </a:r>
          </a:p>
        </p:txBody>
      </p:sp>
      <p:sp>
        <p:nvSpPr>
          <p:cNvPr id="7" name="Star: 6 Points 6">
            <a:extLst>
              <a:ext uri="{FF2B5EF4-FFF2-40B4-BE49-F238E27FC236}">
                <a16:creationId xmlns:a16="http://schemas.microsoft.com/office/drawing/2014/main" id="{53735476-0C67-408E-819C-B710395B7AA4}"/>
              </a:ext>
            </a:extLst>
          </p:cNvPr>
          <p:cNvSpPr/>
          <p:nvPr/>
        </p:nvSpPr>
        <p:spPr>
          <a:xfrm>
            <a:off x="10258870" y="5319942"/>
            <a:ext cx="1751887" cy="1538058"/>
          </a:xfrm>
          <a:prstGeom prst="star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a:t>Prosperar </a:t>
            </a:r>
          </a:p>
        </p:txBody>
      </p:sp>
      <p:sp>
        <p:nvSpPr>
          <p:cNvPr id="8" name="Arrow: Right 7">
            <a:extLst>
              <a:ext uri="{FF2B5EF4-FFF2-40B4-BE49-F238E27FC236}">
                <a16:creationId xmlns:a16="http://schemas.microsoft.com/office/drawing/2014/main" id="{9A2C18B6-4BA0-4741-BCA5-8E13FB502C52}"/>
              </a:ext>
            </a:extLst>
          </p:cNvPr>
          <p:cNvSpPr/>
          <p:nvPr/>
        </p:nvSpPr>
        <p:spPr>
          <a:xfrm rot="13102114">
            <a:off x="8065546" y="2332115"/>
            <a:ext cx="1889825" cy="29933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9" name="Arrow: Right 8">
            <a:extLst>
              <a:ext uri="{FF2B5EF4-FFF2-40B4-BE49-F238E27FC236}">
                <a16:creationId xmlns:a16="http://schemas.microsoft.com/office/drawing/2014/main" id="{2AEB90A8-4084-4A36-84FB-EF26EC506C4C}"/>
              </a:ext>
            </a:extLst>
          </p:cNvPr>
          <p:cNvSpPr/>
          <p:nvPr/>
        </p:nvSpPr>
        <p:spPr>
          <a:xfrm rot="3445896">
            <a:off x="9984771" y="5047138"/>
            <a:ext cx="1279348" cy="25458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0" name="Arrow: Right 9">
            <a:extLst>
              <a:ext uri="{FF2B5EF4-FFF2-40B4-BE49-F238E27FC236}">
                <a16:creationId xmlns:a16="http://schemas.microsoft.com/office/drawing/2014/main" id="{BA986BFF-B0A9-4932-9E82-B078832E6515}"/>
              </a:ext>
            </a:extLst>
          </p:cNvPr>
          <p:cNvSpPr/>
          <p:nvPr/>
        </p:nvSpPr>
        <p:spPr>
          <a:xfrm rot="17436978">
            <a:off x="10152199" y="2720430"/>
            <a:ext cx="1436543" cy="2318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Tree>
    <p:extLst>
      <p:ext uri="{BB962C8B-B14F-4D97-AF65-F5344CB8AC3E}">
        <p14:creationId xmlns:p14="http://schemas.microsoft.com/office/powerpoint/2010/main" val="94803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C01D0F60-53B2-4857-B51B-271C5395D9AC}"/>
                                            </p:graphicEl>
                                          </p:spTgt>
                                        </p:tgtEl>
                                        <p:attrNameLst>
                                          <p:attrName>style.visibility</p:attrName>
                                        </p:attrNameLst>
                                      </p:cBhvr>
                                      <p:to>
                                        <p:strVal val="visible"/>
                                      </p:to>
                                    </p:set>
                                    <p:anim calcmode="lin" valueType="num">
                                      <p:cBhvr>
                                        <p:cTn id="7" dur="500" fill="hold"/>
                                        <p:tgtEl>
                                          <p:spTgt spid="4">
                                            <p:graphicEl>
                                              <a:dgm id="{C01D0F60-53B2-4857-B51B-271C5395D9AC}"/>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C01D0F60-53B2-4857-B51B-271C5395D9AC}"/>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C01D0F60-53B2-4857-B51B-271C5395D9AC}"/>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97BC11B4-E087-4B4C-A4FD-FD9B975A6D38}"/>
                                            </p:graphicEl>
                                          </p:spTgt>
                                        </p:tgtEl>
                                        <p:attrNameLst>
                                          <p:attrName>style.visibility</p:attrName>
                                        </p:attrNameLst>
                                      </p:cBhvr>
                                      <p:to>
                                        <p:strVal val="visible"/>
                                      </p:to>
                                    </p:set>
                                    <p:anim calcmode="lin" valueType="num">
                                      <p:cBhvr>
                                        <p:cTn id="14" dur="500" fill="hold"/>
                                        <p:tgtEl>
                                          <p:spTgt spid="4">
                                            <p:graphicEl>
                                              <a:dgm id="{97BC11B4-E087-4B4C-A4FD-FD9B975A6D38}"/>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97BC11B4-E087-4B4C-A4FD-FD9B975A6D38}"/>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97BC11B4-E087-4B4C-A4FD-FD9B975A6D3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9DC6034B-CF0B-492D-9681-D25FCCD2512D}"/>
                                            </p:graphicEl>
                                          </p:spTgt>
                                        </p:tgtEl>
                                        <p:attrNameLst>
                                          <p:attrName>style.visibility</p:attrName>
                                        </p:attrNameLst>
                                      </p:cBhvr>
                                      <p:to>
                                        <p:strVal val="visible"/>
                                      </p:to>
                                    </p:set>
                                    <p:anim calcmode="lin" valueType="num">
                                      <p:cBhvr>
                                        <p:cTn id="21" dur="500" fill="hold"/>
                                        <p:tgtEl>
                                          <p:spTgt spid="4">
                                            <p:graphicEl>
                                              <a:dgm id="{9DC6034B-CF0B-492D-9681-D25FCCD2512D}"/>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9DC6034B-CF0B-492D-9681-D25FCCD2512D}"/>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9DC6034B-CF0B-492D-9681-D25FCCD2512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6ABFA48D-7A13-4C10-B001-4F8E2AF48C4A}"/>
                                            </p:graphicEl>
                                          </p:spTgt>
                                        </p:tgtEl>
                                        <p:attrNameLst>
                                          <p:attrName>style.visibility</p:attrName>
                                        </p:attrNameLst>
                                      </p:cBhvr>
                                      <p:to>
                                        <p:strVal val="visible"/>
                                      </p:to>
                                    </p:set>
                                    <p:anim calcmode="lin" valueType="num">
                                      <p:cBhvr>
                                        <p:cTn id="28" dur="500" fill="hold"/>
                                        <p:tgtEl>
                                          <p:spTgt spid="4">
                                            <p:graphicEl>
                                              <a:dgm id="{6ABFA48D-7A13-4C10-B001-4F8E2AF48C4A}"/>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6ABFA48D-7A13-4C10-B001-4F8E2AF48C4A}"/>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6ABFA48D-7A13-4C10-B001-4F8E2AF48C4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3C2F4176-3BD8-4D7C-8433-8E1299932E24}"/>
                                            </p:graphicEl>
                                          </p:spTgt>
                                        </p:tgtEl>
                                        <p:attrNameLst>
                                          <p:attrName>style.visibility</p:attrName>
                                        </p:attrNameLst>
                                      </p:cBhvr>
                                      <p:to>
                                        <p:strVal val="visible"/>
                                      </p:to>
                                    </p:set>
                                    <p:anim calcmode="lin" valueType="num">
                                      <p:cBhvr>
                                        <p:cTn id="35" dur="500" fill="hold"/>
                                        <p:tgtEl>
                                          <p:spTgt spid="4">
                                            <p:graphicEl>
                                              <a:dgm id="{3C2F4176-3BD8-4D7C-8433-8E1299932E24}"/>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3C2F4176-3BD8-4D7C-8433-8E1299932E24}"/>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3C2F4176-3BD8-4D7C-8433-8E1299932E2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EDCAA836-AC4C-426A-9C3A-9C801DCEE092}"/>
                                            </p:graphicEl>
                                          </p:spTgt>
                                        </p:tgtEl>
                                        <p:attrNameLst>
                                          <p:attrName>style.visibility</p:attrName>
                                        </p:attrNameLst>
                                      </p:cBhvr>
                                      <p:to>
                                        <p:strVal val="visible"/>
                                      </p:to>
                                    </p:set>
                                    <p:anim calcmode="lin" valueType="num">
                                      <p:cBhvr>
                                        <p:cTn id="42" dur="500" fill="hold"/>
                                        <p:tgtEl>
                                          <p:spTgt spid="4">
                                            <p:graphicEl>
                                              <a:dgm id="{EDCAA836-AC4C-426A-9C3A-9C801DCEE092}"/>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EDCAA836-AC4C-426A-9C3A-9C801DCEE092}"/>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EDCAA836-AC4C-426A-9C3A-9C801DCEE092}"/>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4F8B14A-6436-4E36-B4A0-E0816F8B887B}"/>
                                            </p:graphicEl>
                                          </p:spTgt>
                                        </p:tgtEl>
                                        <p:attrNameLst>
                                          <p:attrName>style.visibility</p:attrName>
                                        </p:attrNameLst>
                                      </p:cBhvr>
                                      <p:to>
                                        <p:strVal val="visible"/>
                                      </p:to>
                                    </p:set>
                                    <p:anim calcmode="lin" valueType="num">
                                      <p:cBhvr>
                                        <p:cTn id="49" dur="500" fill="hold"/>
                                        <p:tgtEl>
                                          <p:spTgt spid="4">
                                            <p:graphicEl>
                                              <a:dgm id="{A4F8B14A-6436-4E36-B4A0-E0816F8B887B}"/>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4F8B14A-6436-4E36-B4A0-E0816F8B887B}"/>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4F8B14A-6436-4E36-B4A0-E0816F8B887B}"/>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2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circle(in)">
                                      <p:cBhvr>
                                        <p:cTn id="68" dur="20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circle(in)">
                                      <p:cBhvr>
                                        <p:cTn id="80" dur="20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580">
                                          <p:stCondLst>
                                            <p:cond delay="0"/>
                                          </p:stCondLst>
                                        </p:cTn>
                                        <p:tgtEl>
                                          <p:spTgt spid="6"/>
                                        </p:tgtEl>
                                      </p:cBhvr>
                                    </p:animEffect>
                                    <p:anim calcmode="lin" valueType="num">
                                      <p:cBhvr>
                                        <p:cTn id="8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91" dur="26">
                                          <p:stCondLst>
                                            <p:cond delay="650"/>
                                          </p:stCondLst>
                                        </p:cTn>
                                        <p:tgtEl>
                                          <p:spTgt spid="6"/>
                                        </p:tgtEl>
                                      </p:cBhvr>
                                      <p:to x="100000" y="60000"/>
                                    </p:animScale>
                                    <p:animScale>
                                      <p:cBhvr>
                                        <p:cTn id="92" dur="166" decel="50000">
                                          <p:stCondLst>
                                            <p:cond delay="676"/>
                                          </p:stCondLst>
                                        </p:cTn>
                                        <p:tgtEl>
                                          <p:spTgt spid="6"/>
                                        </p:tgtEl>
                                      </p:cBhvr>
                                      <p:to x="100000" y="100000"/>
                                    </p:animScale>
                                    <p:animScale>
                                      <p:cBhvr>
                                        <p:cTn id="93" dur="26">
                                          <p:stCondLst>
                                            <p:cond delay="1312"/>
                                          </p:stCondLst>
                                        </p:cTn>
                                        <p:tgtEl>
                                          <p:spTgt spid="6"/>
                                        </p:tgtEl>
                                      </p:cBhvr>
                                      <p:to x="100000" y="80000"/>
                                    </p:animScale>
                                    <p:animScale>
                                      <p:cBhvr>
                                        <p:cTn id="94" dur="166" decel="50000">
                                          <p:stCondLst>
                                            <p:cond delay="1338"/>
                                          </p:stCondLst>
                                        </p:cTn>
                                        <p:tgtEl>
                                          <p:spTgt spid="6"/>
                                        </p:tgtEl>
                                      </p:cBhvr>
                                      <p:to x="100000" y="100000"/>
                                    </p:animScale>
                                    <p:animScale>
                                      <p:cBhvr>
                                        <p:cTn id="95" dur="26">
                                          <p:stCondLst>
                                            <p:cond delay="1642"/>
                                          </p:stCondLst>
                                        </p:cTn>
                                        <p:tgtEl>
                                          <p:spTgt spid="6"/>
                                        </p:tgtEl>
                                      </p:cBhvr>
                                      <p:to x="100000" y="90000"/>
                                    </p:animScale>
                                    <p:animScale>
                                      <p:cBhvr>
                                        <p:cTn id="96" dur="166" decel="50000">
                                          <p:stCondLst>
                                            <p:cond delay="1668"/>
                                          </p:stCondLst>
                                        </p:cTn>
                                        <p:tgtEl>
                                          <p:spTgt spid="6"/>
                                        </p:tgtEl>
                                      </p:cBhvr>
                                      <p:to x="100000" y="100000"/>
                                    </p:animScale>
                                    <p:animScale>
                                      <p:cBhvr>
                                        <p:cTn id="97" dur="26">
                                          <p:stCondLst>
                                            <p:cond delay="1808"/>
                                          </p:stCondLst>
                                        </p:cTn>
                                        <p:tgtEl>
                                          <p:spTgt spid="6"/>
                                        </p:tgtEl>
                                      </p:cBhvr>
                                      <p:to x="100000" y="95000"/>
                                    </p:animScale>
                                    <p:animScale>
                                      <p:cBhvr>
                                        <p:cTn id="9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C8525-0D54-4D90-B4DB-004B422E12BF}"/>
              </a:ext>
            </a:extLst>
          </p:cNvPr>
          <p:cNvSpPr>
            <a:spLocks noGrp="1"/>
          </p:cNvSpPr>
          <p:nvPr>
            <p:ph type="title"/>
          </p:nvPr>
        </p:nvSpPr>
        <p:spPr>
          <a:xfrm>
            <a:off x="640080" y="325369"/>
            <a:ext cx="4368602" cy="1956841"/>
          </a:xfrm>
        </p:spPr>
        <p:txBody>
          <a:bodyPr anchor="b">
            <a:normAutofit/>
          </a:bodyPr>
          <a:lstStyle/>
          <a:p>
            <a:endParaRPr lang="es-SV"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BB259E-5A97-4971-8925-9EE3398DEB67}"/>
              </a:ext>
            </a:extLst>
          </p:cNvPr>
          <p:cNvSpPr>
            <a:spLocks noGrp="1"/>
          </p:cNvSpPr>
          <p:nvPr>
            <p:ph idx="1"/>
          </p:nvPr>
        </p:nvSpPr>
        <p:spPr>
          <a:xfrm>
            <a:off x="640080" y="2872899"/>
            <a:ext cx="4243589" cy="3320668"/>
          </a:xfrm>
        </p:spPr>
        <p:txBody>
          <a:bodyPr>
            <a:normAutofit/>
          </a:bodyPr>
          <a:lstStyle/>
          <a:p>
            <a:pPr marL="0" indent="0">
              <a:buNone/>
            </a:pPr>
            <a:r>
              <a:rPr lang="es-SV" sz="2200" dirty="0"/>
              <a:t>El apoyo adecuado puede reducir la angustia, mientras que las actitudes negativas y la falta de apoyo pueden aumentar la carga emocional.</a:t>
            </a:r>
          </a:p>
        </p:txBody>
      </p:sp>
      <p:pic>
        <p:nvPicPr>
          <p:cNvPr id="4" name="Picture 2" descr="A doctor and a patient&#10;&#10;Description automatically generated with low confidence">
            <a:extLst>
              <a:ext uri="{FF2B5EF4-FFF2-40B4-BE49-F238E27FC236}">
                <a16:creationId xmlns:a16="http://schemas.microsoft.com/office/drawing/2014/main" id="{B027154E-506D-415B-9BEA-06C341EF64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48" r="1047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53262DB-2FE1-43AD-A0C5-7A6739F3F0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3828" y="5784628"/>
            <a:ext cx="1333116" cy="67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56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FC81-D919-4BDE-9AD5-BB26745FDDAF}"/>
              </a:ext>
            </a:extLst>
          </p:cNvPr>
          <p:cNvSpPr>
            <a:spLocks noGrp="1"/>
          </p:cNvSpPr>
          <p:nvPr>
            <p:ph type="title"/>
          </p:nvPr>
        </p:nvSpPr>
        <p:spPr>
          <a:xfrm>
            <a:off x="2378075" y="1131888"/>
            <a:ext cx="7435850" cy="1231900"/>
          </a:xfrm>
        </p:spPr>
        <p:txBody>
          <a:bodyPr rtlCol="0">
            <a:normAutofit/>
          </a:bodyPr>
          <a:lstStyle/>
          <a:p>
            <a:pPr>
              <a:defRPr/>
            </a:pPr>
            <a:r>
              <a:rPr lang="en-US"/>
              <a:t>Segundas “Victimas” </a:t>
            </a:r>
            <a:endParaRPr lang="en-US" dirty="0"/>
          </a:p>
        </p:txBody>
      </p:sp>
      <p:graphicFrame>
        <p:nvGraphicFramePr>
          <p:cNvPr id="5" name="Text Placeholder 2">
            <a:extLst>
              <a:ext uri="{FF2B5EF4-FFF2-40B4-BE49-F238E27FC236}">
                <a16:creationId xmlns:a16="http://schemas.microsoft.com/office/drawing/2014/main" id="{B20CDE27-15A3-56BB-09E2-4AA218581776}"/>
              </a:ext>
            </a:extLst>
          </p:cNvPr>
          <p:cNvGraphicFramePr/>
          <p:nvPr/>
        </p:nvGraphicFramePr>
        <p:xfrm>
          <a:off x="2400301" y="2551114"/>
          <a:ext cx="7413625" cy="3138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8226B698-7EA9-44D3-ACB2-237B4D6EB17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813925" y="793610"/>
            <a:ext cx="1333116" cy="676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3E04CB3C-720A-49A5-AC24-8954BBAFD6A7}"/>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5830"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C94C55-2A19-424A-99AA-229B6AB1CB3B}"/>
              </a:ext>
            </a:extLst>
          </p:cNvPr>
          <p:cNvSpPr>
            <a:spLocks noGrp="1"/>
          </p:cNvSpPr>
          <p:nvPr>
            <p:ph type="ctrTitle"/>
          </p:nvPr>
        </p:nvSpPr>
        <p:spPr>
          <a:xfrm>
            <a:off x="477981" y="1122363"/>
            <a:ext cx="4023360" cy="3204134"/>
          </a:xfrm>
        </p:spPr>
        <p:txBody>
          <a:bodyPr anchor="b">
            <a:normAutofit fontScale="90000"/>
          </a:bodyPr>
          <a:lstStyle/>
          <a:p>
            <a:pPr algn="l"/>
            <a:r>
              <a:rPr lang="es-SV" sz="4100" dirty="0">
                <a:latin typeface="Roboto" panose="02000000000000000000" pitchFamily="2" charset="0"/>
              </a:rPr>
              <a:t>“Al  p</a:t>
            </a:r>
            <a:r>
              <a:rPr lang="es-SV" sz="4100" b="0" i="0" dirty="0">
                <a:effectLst/>
                <a:latin typeface="Roboto" panose="02000000000000000000" pitchFamily="2" charset="0"/>
              </a:rPr>
              <a:t>roteger al trabajador de la salud  se protege a las usuarias".
</a:t>
            </a:r>
            <a:endParaRPr lang="es-SV" sz="4100" dirty="0"/>
          </a:p>
        </p:txBody>
      </p:sp>
      <p:sp>
        <p:nvSpPr>
          <p:cNvPr id="3" name="Subtitle 2">
            <a:extLst>
              <a:ext uri="{FF2B5EF4-FFF2-40B4-BE49-F238E27FC236}">
                <a16:creationId xmlns:a16="http://schemas.microsoft.com/office/drawing/2014/main" id="{FFFFF3EB-B30A-486F-9FAB-CB1F922E59DB}"/>
              </a:ext>
            </a:extLst>
          </p:cNvPr>
          <p:cNvSpPr>
            <a:spLocks noGrp="1"/>
          </p:cNvSpPr>
          <p:nvPr>
            <p:ph type="subTitle" idx="1"/>
          </p:nvPr>
        </p:nvSpPr>
        <p:spPr>
          <a:xfrm>
            <a:off x="477980" y="4872922"/>
            <a:ext cx="4023359" cy="1208141"/>
          </a:xfrm>
        </p:spPr>
        <p:txBody>
          <a:bodyPr>
            <a:normAutofit/>
          </a:bodyPr>
          <a:lstStyle/>
          <a:p>
            <a:pPr algn="l"/>
            <a:endParaRPr lang="es-SV" sz="20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6D197701-197F-4825-BF05-2FEF76E26D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0418" y="4785631"/>
            <a:ext cx="2798482" cy="142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72032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DF8C9C-F44B-4C0E-9B90-99342CF94A0D}"/>
              </a:ext>
            </a:extLst>
          </p:cNvPr>
          <p:cNvSpPr>
            <a:spLocks noGrp="1"/>
          </p:cNvSpPr>
          <p:nvPr>
            <p:ph type="title"/>
          </p:nvPr>
        </p:nvSpPr>
        <p:spPr>
          <a:xfrm>
            <a:off x="643467" y="1698171"/>
            <a:ext cx="3962061" cy="4516360"/>
          </a:xfrm>
        </p:spPr>
        <p:txBody>
          <a:bodyPr vert="horz" lIns="91440" tIns="45720" rIns="91440" bIns="45720" rtlCol="0" anchor="t">
            <a:normAutofit/>
          </a:bodyPr>
          <a:lstStyle/>
          <a:p>
            <a:pPr>
              <a:defRPr/>
            </a:pPr>
            <a:r>
              <a:rPr lang="en-US" sz="3600" b="1" kern="1200" dirty="0" err="1">
                <a:solidFill>
                  <a:schemeClr val="tx1"/>
                </a:solidFill>
                <a:latin typeface="+mj-lt"/>
                <a:ea typeface="+mj-ea"/>
                <a:cs typeface="+mj-cs"/>
              </a:rPr>
              <a:t>Proporcionar</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asistencia</a:t>
            </a:r>
            <a:r>
              <a:rPr lang="en-US" sz="3600" b="1" kern="1200" dirty="0">
                <a:solidFill>
                  <a:schemeClr val="tx1"/>
                </a:solidFill>
                <a:latin typeface="+mj-lt"/>
                <a:ea typeface="+mj-ea"/>
                <a:cs typeface="+mj-cs"/>
              </a:rPr>
              <a:t> a los medicos/personal de </a:t>
            </a:r>
            <a:r>
              <a:rPr lang="en-US" sz="3600" b="1" kern="1200" dirty="0" err="1">
                <a:solidFill>
                  <a:schemeClr val="tx1"/>
                </a:solidFill>
                <a:latin typeface="+mj-lt"/>
                <a:ea typeface="+mj-ea"/>
                <a:cs typeface="+mj-cs"/>
              </a:rPr>
              <a:t>salud</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después</a:t>
            </a:r>
            <a:r>
              <a:rPr lang="en-US" sz="3600" b="1" kern="1200" dirty="0">
                <a:solidFill>
                  <a:schemeClr val="tx1"/>
                </a:solidFill>
                <a:latin typeface="+mj-lt"/>
                <a:ea typeface="+mj-ea"/>
                <a:cs typeface="+mj-cs"/>
              </a:rPr>
              <a:t> de un error o un </a:t>
            </a:r>
            <a:r>
              <a:rPr lang="en-US" sz="3600" b="1" kern="1200" dirty="0" err="1">
                <a:solidFill>
                  <a:schemeClr val="tx1"/>
                </a:solidFill>
                <a:latin typeface="+mj-lt"/>
                <a:ea typeface="+mj-ea"/>
                <a:cs typeface="+mj-cs"/>
              </a:rPr>
              <a:t>evento</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adverso</a:t>
            </a:r>
            <a:br>
              <a:rPr lang="en-US" sz="3600" b="1"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sp>
        <p:nvSpPr>
          <p:cNvPr id="52" name="Rectangle 5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Rectangle 5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 Placeholder 2">
            <a:extLst>
              <a:ext uri="{FF2B5EF4-FFF2-40B4-BE49-F238E27FC236}">
                <a16:creationId xmlns:a16="http://schemas.microsoft.com/office/drawing/2014/main" id="{81D4274D-E7C2-4817-8F15-6A60E3F5C00E}"/>
              </a:ext>
            </a:extLst>
          </p:cNvPr>
          <p:cNvSpPr>
            <a:spLocks noGrp="1"/>
          </p:cNvSpPr>
          <p:nvPr>
            <p:ph type="body" sz="quarter" idx="11"/>
          </p:nvPr>
        </p:nvSpPr>
        <p:spPr>
          <a:xfrm>
            <a:off x="5070020" y="1698170"/>
            <a:ext cx="6478513" cy="4516361"/>
          </a:xfrm>
        </p:spPr>
        <p:txBody>
          <a:bodyPr vert="horz" lIns="91440" tIns="45720" rIns="91440" bIns="45720" rtlCol="0">
            <a:normAutofit/>
          </a:bodyPr>
          <a:lstStyle/>
          <a:p>
            <a:pPr marL="0">
              <a:defRPr/>
            </a:pPr>
            <a:r>
              <a:rPr lang="en-US" sz="2000" dirty="0">
                <a:latin typeface="+mn-lt"/>
                <a:ea typeface="+mn-ea"/>
                <a:cs typeface="+mn-cs"/>
              </a:rPr>
              <a:t>El primer </a:t>
            </a:r>
            <a:r>
              <a:rPr lang="en-US" sz="2000" dirty="0" err="1">
                <a:latin typeface="+mn-lt"/>
                <a:ea typeface="+mn-ea"/>
                <a:cs typeface="+mn-cs"/>
              </a:rPr>
              <a:t>nivel</a:t>
            </a:r>
            <a:r>
              <a:rPr lang="en-US" sz="2000" dirty="0">
                <a:latin typeface="+mn-lt"/>
                <a:ea typeface="+mn-ea"/>
                <a:cs typeface="+mn-cs"/>
              </a:rPr>
              <a:t> de </a:t>
            </a:r>
            <a:r>
              <a:rPr lang="en-US" sz="2000" dirty="0" err="1">
                <a:latin typeface="+mn-lt"/>
                <a:ea typeface="+mn-ea"/>
                <a:cs typeface="+mn-cs"/>
              </a:rPr>
              <a:t>apoyo</a:t>
            </a:r>
            <a:r>
              <a:rPr lang="en-US" sz="2000" dirty="0">
                <a:latin typeface="+mn-lt"/>
                <a:ea typeface="+mn-ea"/>
                <a:cs typeface="+mn-cs"/>
              </a:rPr>
              <a:t> :</a:t>
            </a:r>
          </a:p>
          <a:p>
            <a:pPr marL="0">
              <a:defRPr/>
            </a:pPr>
            <a:endParaRPr lang="en-US" sz="2000" dirty="0">
              <a:latin typeface="+mn-lt"/>
              <a:ea typeface="+mn-ea"/>
              <a:cs typeface="+mn-cs"/>
            </a:endParaRPr>
          </a:p>
          <a:p>
            <a:pPr>
              <a:defRPr/>
            </a:pPr>
            <a:r>
              <a:rPr lang="en-US" sz="2000" b="1" i="1" dirty="0" err="1">
                <a:latin typeface="+mn-lt"/>
                <a:ea typeface="+mn-ea"/>
                <a:cs typeface="+mn-cs"/>
              </a:rPr>
              <a:t>Apoyo</a:t>
            </a:r>
            <a:r>
              <a:rPr lang="en-US" sz="2000" b="1" i="1" dirty="0">
                <a:latin typeface="+mn-lt"/>
                <a:ea typeface="+mn-ea"/>
                <a:cs typeface="+mn-cs"/>
              </a:rPr>
              <a:t> por </a:t>
            </a:r>
            <a:r>
              <a:rPr lang="en-US" sz="2000" b="1" i="1" dirty="0" err="1">
                <a:latin typeface="+mn-lt"/>
                <a:ea typeface="+mn-ea"/>
                <a:cs typeface="+mn-cs"/>
              </a:rPr>
              <a:t>parte</a:t>
            </a:r>
            <a:r>
              <a:rPr lang="en-US" sz="2000" b="1" i="1" dirty="0">
                <a:latin typeface="+mn-lt"/>
                <a:ea typeface="+mn-ea"/>
                <a:cs typeface="+mn-cs"/>
              </a:rPr>
              <a:t> de </a:t>
            </a:r>
            <a:r>
              <a:rPr lang="en-US" sz="2000" b="1" i="1" dirty="0" err="1">
                <a:latin typeface="+mn-lt"/>
                <a:ea typeface="+mn-ea"/>
                <a:cs typeface="+mn-cs"/>
              </a:rPr>
              <a:t>colegas</a:t>
            </a:r>
            <a:r>
              <a:rPr lang="en-US" sz="2000" b="1" i="1" dirty="0">
                <a:latin typeface="+mn-lt"/>
                <a:ea typeface="+mn-ea"/>
                <a:cs typeface="+mn-cs"/>
              </a:rPr>
              <a:t> y </a:t>
            </a:r>
            <a:r>
              <a:rPr lang="en-US" sz="2000" b="1" i="1" dirty="0" err="1">
                <a:latin typeface="+mn-lt"/>
                <a:ea typeface="+mn-ea"/>
                <a:cs typeface="+mn-cs"/>
              </a:rPr>
              <a:t>líderes</a:t>
            </a:r>
            <a:r>
              <a:rPr lang="en-US" sz="2000" b="1" i="1" dirty="0">
                <a:latin typeface="+mn-lt"/>
                <a:ea typeface="+mn-ea"/>
                <a:cs typeface="+mn-cs"/>
              </a:rPr>
              <a:t> locales que </a:t>
            </a:r>
            <a:r>
              <a:rPr lang="en-US" sz="2000" b="1" i="1" dirty="0" err="1">
                <a:latin typeface="+mn-lt"/>
                <a:ea typeface="+mn-ea"/>
                <a:cs typeface="+mn-cs"/>
              </a:rPr>
              <a:t>han</a:t>
            </a:r>
            <a:r>
              <a:rPr lang="en-US" sz="2000" b="1" i="1" dirty="0">
                <a:latin typeface="+mn-lt"/>
                <a:ea typeface="+mn-ea"/>
                <a:cs typeface="+mn-cs"/>
              </a:rPr>
              <a:t> </a:t>
            </a:r>
            <a:r>
              <a:rPr lang="en-US" sz="2000" b="1" i="1" dirty="0" err="1">
                <a:latin typeface="+mn-lt"/>
                <a:ea typeface="+mn-ea"/>
                <a:cs typeface="+mn-cs"/>
              </a:rPr>
              <a:t>recibido</a:t>
            </a:r>
            <a:r>
              <a:rPr lang="en-US" sz="2000" b="1" i="1" dirty="0">
                <a:latin typeface="+mn-lt"/>
                <a:ea typeface="+mn-ea"/>
                <a:cs typeface="+mn-cs"/>
              </a:rPr>
              <a:t> </a:t>
            </a:r>
            <a:r>
              <a:rPr lang="en-US" sz="2000" b="1" i="1" dirty="0" err="1">
                <a:latin typeface="+mn-lt"/>
                <a:ea typeface="+mn-ea"/>
                <a:cs typeface="+mn-cs"/>
              </a:rPr>
              <a:t>capacitación</a:t>
            </a:r>
            <a:r>
              <a:rPr lang="en-US" sz="2000" b="1" i="1" dirty="0">
                <a:latin typeface="+mn-lt"/>
                <a:ea typeface="+mn-ea"/>
                <a:cs typeface="+mn-cs"/>
              </a:rPr>
              <a:t> </a:t>
            </a:r>
            <a:r>
              <a:rPr lang="en-US" sz="2000" b="1" i="1" dirty="0" err="1">
                <a:latin typeface="+mn-lt"/>
                <a:ea typeface="+mn-ea"/>
                <a:cs typeface="+mn-cs"/>
              </a:rPr>
              <a:t>básica</a:t>
            </a:r>
            <a:r>
              <a:rPr lang="en-US" sz="2000" b="1" i="1" dirty="0">
                <a:latin typeface="+mn-lt"/>
                <a:ea typeface="+mn-ea"/>
                <a:cs typeface="+mn-cs"/>
              </a:rPr>
              <a:t> </a:t>
            </a:r>
            <a:r>
              <a:rPr lang="en-US" sz="2000" b="1" i="1" dirty="0" err="1">
                <a:latin typeface="+mn-lt"/>
                <a:ea typeface="+mn-ea"/>
                <a:cs typeface="+mn-cs"/>
              </a:rPr>
              <a:t>en</a:t>
            </a:r>
            <a:r>
              <a:rPr lang="en-US" sz="2000" b="1" i="1" dirty="0">
                <a:latin typeface="+mn-lt"/>
                <a:ea typeface="+mn-ea"/>
                <a:cs typeface="+mn-cs"/>
              </a:rPr>
              <a:t> </a:t>
            </a:r>
            <a:r>
              <a:rPr lang="en-US" sz="2000" b="1" i="1" dirty="0" err="1">
                <a:latin typeface="+mn-lt"/>
                <a:ea typeface="+mn-ea"/>
                <a:cs typeface="+mn-cs"/>
              </a:rPr>
              <a:t>respuesta</a:t>
            </a:r>
            <a:r>
              <a:rPr lang="en-US" sz="2000" b="1" i="1" dirty="0">
                <a:latin typeface="+mn-lt"/>
                <a:ea typeface="+mn-ea"/>
                <a:cs typeface="+mn-cs"/>
              </a:rPr>
              <a:t>.</a:t>
            </a:r>
          </a:p>
          <a:p>
            <a:pPr>
              <a:defRPr/>
            </a:pPr>
            <a:endParaRPr lang="en-US" sz="2000" dirty="0">
              <a:latin typeface="+mn-lt"/>
              <a:ea typeface="+mn-ea"/>
              <a:cs typeface="+mn-cs"/>
            </a:endParaRPr>
          </a:p>
          <a:p>
            <a:pPr>
              <a:defRPr/>
            </a:pPr>
            <a:r>
              <a:rPr lang="en-US" sz="2000" dirty="0">
                <a:latin typeface="+mn-lt"/>
                <a:ea typeface="+mn-ea"/>
                <a:cs typeface="+mn-cs"/>
              </a:rPr>
              <a:t> </a:t>
            </a:r>
            <a:r>
              <a:rPr lang="en-US" sz="2000" b="1" i="1" dirty="0" err="1">
                <a:latin typeface="+mn-lt"/>
                <a:ea typeface="+mn-ea"/>
                <a:cs typeface="+mn-cs"/>
              </a:rPr>
              <a:t>Aproximadamente</a:t>
            </a:r>
            <a:r>
              <a:rPr lang="en-US" sz="2000" b="1" i="1" dirty="0">
                <a:latin typeface="+mn-lt"/>
                <a:ea typeface="+mn-ea"/>
                <a:cs typeface="+mn-cs"/>
              </a:rPr>
              <a:t> el 60% de los </a:t>
            </a:r>
            <a:r>
              <a:rPr lang="en-US" sz="2000" b="1" i="1" dirty="0" err="1">
                <a:latin typeface="+mn-lt"/>
                <a:ea typeface="+mn-ea"/>
                <a:cs typeface="+mn-cs"/>
              </a:rPr>
              <a:t>médicos</a:t>
            </a:r>
            <a:r>
              <a:rPr lang="en-US" sz="2000" b="1" i="1" dirty="0">
                <a:latin typeface="+mn-lt"/>
                <a:ea typeface="+mn-ea"/>
                <a:cs typeface="+mn-cs"/>
              </a:rPr>
              <a:t> </a:t>
            </a:r>
            <a:r>
              <a:rPr lang="en-US" sz="2000" b="1" i="1" dirty="0" err="1">
                <a:latin typeface="+mn-lt"/>
                <a:ea typeface="+mn-ea"/>
                <a:cs typeface="+mn-cs"/>
              </a:rPr>
              <a:t>involucrados</a:t>
            </a:r>
            <a:r>
              <a:rPr lang="en-US" sz="2000" b="1" i="1" dirty="0">
                <a:latin typeface="+mn-lt"/>
                <a:ea typeface="+mn-ea"/>
                <a:cs typeface="+mn-cs"/>
              </a:rPr>
              <a:t> </a:t>
            </a:r>
            <a:r>
              <a:rPr lang="en-US" sz="2000" b="1" i="1" dirty="0" err="1">
                <a:latin typeface="+mn-lt"/>
                <a:ea typeface="+mn-ea"/>
                <a:cs typeface="+mn-cs"/>
              </a:rPr>
              <a:t>tendrán</a:t>
            </a:r>
            <a:r>
              <a:rPr lang="en-US" sz="2000" b="1" i="1" dirty="0">
                <a:latin typeface="+mn-lt"/>
                <a:ea typeface="+mn-ea"/>
                <a:cs typeface="+mn-cs"/>
              </a:rPr>
              <a:t> sus </a:t>
            </a:r>
            <a:r>
              <a:rPr lang="en-US" sz="2000" b="1" i="1" dirty="0" err="1">
                <a:latin typeface="+mn-lt"/>
                <a:ea typeface="+mn-ea"/>
                <a:cs typeface="+mn-cs"/>
              </a:rPr>
              <a:t>necesidades</a:t>
            </a:r>
            <a:r>
              <a:rPr lang="en-US" sz="2000" b="1" i="1" dirty="0">
                <a:latin typeface="+mn-lt"/>
                <a:ea typeface="+mn-ea"/>
                <a:cs typeface="+mn-cs"/>
              </a:rPr>
              <a:t> </a:t>
            </a:r>
            <a:r>
              <a:rPr lang="en-US" sz="2000" b="1" i="1" dirty="0" err="1">
                <a:latin typeface="+mn-lt"/>
                <a:ea typeface="+mn-ea"/>
                <a:cs typeface="+mn-cs"/>
              </a:rPr>
              <a:t>satisfechas</a:t>
            </a:r>
            <a:r>
              <a:rPr lang="en-US" sz="2000" b="1" i="1" dirty="0">
                <a:latin typeface="+mn-lt"/>
                <a:ea typeface="+mn-ea"/>
                <a:cs typeface="+mn-cs"/>
              </a:rPr>
              <a:t> a </a:t>
            </a:r>
            <a:r>
              <a:rPr lang="en-US" sz="2000" b="1" i="1" dirty="0" err="1">
                <a:latin typeface="+mn-lt"/>
                <a:ea typeface="+mn-ea"/>
                <a:cs typeface="+mn-cs"/>
              </a:rPr>
              <a:t>través</a:t>
            </a:r>
            <a:r>
              <a:rPr lang="en-US" sz="2000" b="1" i="1" dirty="0">
                <a:latin typeface="+mn-lt"/>
                <a:ea typeface="+mn-ea"/>
                <a:cs typeface="+mn-cs"/>
              </a:rPr>
              <a:t> de </a:t>
            </a:r>
            <a:r>
              <a:rPr lang="en-US" sz="2000" b="1" i="1" dirty="0" err="1">
                <a:latin typeface="+mn-lt"/>
                <a:ea typeface="+mn-ea"/>
                <a:cs typeface="+mn-cs"/>
              </a:rPr>
              <a:t>este</a:t>
            </a:r>
            <a:r>
              <a:rPr lang="en-US" sz="2000" b="1" i="1" dirty="0">
                <a:latin typeface="+mn-lt"/>
                <a:ea typeface="+mn-ea"/>
                <a:cs typeface="+mn-cs"/>
              </a:rPr>
              <a:t> </a:t>
            </a:r>
            <a:r>
              <a:rPr lang="en-US" sz="2000" b="1" i="1" dirty="0" err="1">
                <a:latin typeface="+mn-lt"/>
                <a:ea typeface="+mn-ea"/>
                <a:cs typeface="+mn-cs"/>
              </a:rPr>
              <a:t>nivel</a:t>
            </a:r>
            <a:endParaRPr lang="en-US" sz="2000" b="1" i="1" dirty="0">
              <a:latin typeface="+mn-lt"/>
              <a:ea typeface="+mn-ea"/>
              <a:cs typeface="+mn-cs"/>
            </a:endParaRPr>
          </a:p>
          <a:p>
            <a:pPr>
              <a:defRPr/>
            </a:pPr>
            <a:endParaRPr lang="en-US" sz="2000" dirty="0">
              <a:latin typeface="+mn-lt"/>
              <a:ea typeface="+mn-ea"/>
              <a:cs typeface="+mn-cs"/>
            </a:endParaRPr>
          </a:p>
          <a:p>
            <a:pPr>
              <a:defRPr/>
            </a:pPr>
            <a:endParaRPr lang="en-US" sz="1800" dirty="0">
              <a:latin typeface="+mn-lt"/>
              <a:ea typeface="+mn-ea"/>
              <a:cs typeface="+mn-cs"/>
            </a:endParaRPr>
          </a:p>
          <a:p>
            <a:pPr marL="0" indent="0">
              <a:buNone/>
              <a:defRPr/>
            </a:pPr>
            <a:r>
              <a:rPr lang="en-US" sz="1800" dirty="0">
                <a:latin typeface="+mn-lt"/>
                <a:ea typeface="+mn-ea"/>
                <a:cs typeface="+mn-cs"/>
              </a:rPr>
              <a:t>Second Victims: Support for Clinicians Involved in Errors and Adverse Events US department of Health and Human services January  2019  </a:t>
            </a:r>
          </a:p>
          <a:p>
            <a:pPr>
              <a:defRPr/>
            </a:pPr>
            <a:endParaRPr lang="en-US" sz="2000" dirty="0">
              <a:latin typeface="+mn-lt"/>
              <a:ea typeface="+mn-ea"/>
              <a:cs typeface="+mn-cs"/>
            </a:endParaRPr>
          </a:p>
        </p:txBody>
      </p:sp>
      <p:sp>
        <p:nvSpPr>
          <p:cNvPr id="60" name="Isosceles Triangle 5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
            <a:extLst>
              <a:ext uri="{FF2B5EF4-FFF2-40B4-BE49-F238E27FC236}">
                <a16:creationId xmlns:a16="http://schemas.microsoft.com/office/drawing/2014/main" id="{7854F180-3714-4B16-BE81-D8DB2A32D6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6737" y="197817"/>
            <a:ext cx="1333116" cy="676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36FB74-A840-454A-BB42-3B8B4397F6DF}"/>
              </a:ext>
            </a:extLst>
          </p:cNvPr>
          <p:cNvSpPr>
            <a:spLocks noGrp="1"/>
          </p:cNvSpPr>
          <p:nvPr>
            <p:ph type="title"/>
          </p:nvPr>
        </p:nvSpPr>
        <p:spPr>
          <a:xfrm>
            <a:off x="643467" y="1698171"/>
            <a:ext cx="3962061" cy="4516360"/>
          </a:xfrm>
        </p:spPr>
        <p:txBody>
          <a:bodyPr vert="horz" lIns="91440" tIns="45720" rIns="91440" bIns="45720" rtlCol="0" anchor="t">
            <a:normAutofit/>
          </a:bodyPr>
          <a:lstStyle/>
          <a:p>
            <a:pPr>
              <a:defRPr/>
            </a:pPr>
            <a:r>
              <a:rPr lang="en-US" sz="3600" kern="1200">
                <a:solidFill>
                  <a:schemeClr val="tx1"/>
                </a:solidFill>
                <a:latin typeface="+mj-lt"/>
                <a:ea typeface="+mj-ea"/>
                <a:cs typeface="+mj-cs"/>
              </a:rPr>
              <a:t>El segundo nivel</a:t>
            </a:r>
          </a:p>
        </p:txBody>
      </p:sp>
      <p:sp>
        <p:nvSpPr>
          <p:cNvPr id="24" name="Rectangle 2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F54219FE-0362-43D7-A8B0-AFABE7FBA296}"/>
              </a:ext>
            </a:extLst>
          </p:cNvPr>
          <p:cNvSpPr>
            <a:spLocks noGrp="1"/>
          </p:cNvSpPr>
          <p:nvPr>
            <p:ph type="body" sz="quarter" idx="11"/>
          </p:nvPr>
        </p:nvSpPr>
        <p:spPr>
          <a:xfrm>
            <a:off x="5070020" y="1698170"/>
            <a:ext cx="6478513" cy="4516361"/>
          </a:xfrm>
        </p:spPr>
        <p:txBody>
          <a:bodyPr vert="horz" lIns="91440" tIns="45720" rIns="91440" bIns="45720" rtlCol="0">
            <a:normAutofit/>
          </a:bodyPr>
          <a:lstStyle/>
          <a:p>
            <a:pPr>
              <a:defRPr/>
            </a:pPr>
            <a:r>
              <a:rPr lang="en-US" sz="1900" dirty="0">
                <a:latin typeface="+mn-lt"/>
                <a:ea typeface="+mn-ea"/>
                <a:cs typeface="+mn-cs"/>
              </a:rPr>
              <a:t>Personas </a:t>
            </a:r>
            <a:r>
              <a:rPr lang="en-US" sz="1900" dirty="0" err="1">
                <a:latin typeface="+mn-lt"/>
                <a:ea typeface="+mn-ea"/>
                <a:cs typeface="+mn-cs"/>
              </a:rPr>
              <a:t>capacitadas</a:t>
            </a:r>
            <a:r>
              <a:rPr lang="en-US" sz="1900" dirty="0">
                <a:latin typeface="+mn-lt"/>
                <a:ea typeface="+mn-ea"/>
                <a:cs typeface="+mn-cs"/>
              </a:rPr>
              <a:t> para </a:t>
            </a:r>
            <a:r>
              <a:rPr lang="en-US" sz="1900" dirty="0" err="1">
                <a:latin typeface="+mn-lt"/>
                <a:ea typeface="+mn-ea"/>
                <a:cs typeface="+mn-cs"/>
              </a:rPr>
              <a:t>monitorear</a:t>
            </a:r>
            <a:r>
              <a:rPr lang="en-US" sz="1900" dirty="0">
                <a:latin typeface="+mn-lt"/>
                <a:ea typeface="+mn-ea"/>
                <a:cs typeface="+mn-cs"/>
              </a:rPr>
              <a:t> a sus </a:t>
            </a:r>
            <a:r>
              <a:rPr lang="en-US" sz="1900" dirty="0" err="1">
                <a:latin typeface="+mn-lt"/>
                <a:ea typeface="+mn-ea"/>
                <a:cs typeface="+mn-cs"/>
              </a:rPr>
              <a:t>colegas</a:t>
            </a:r>
            <a:r>
              <a:rPr lang="en-US" sz="1900" dirty="0">
                <a:latin typeface="+mn-lt"/>
                <a:ea typeface="+mn-ea"/>
                <a:cs typeface="+mn-cs"/>
              </a:rPr>
              <a:t> para </a:t>
            </a:r>
            <a:r>
              <a:rPr lang="en-US" sz="1900" dirty="0" err="1">
                <a:latin typeface="+mn-lt"/>
                <a:ea typeface="+mn-ea"/>
                <a:cs typeface="+mn-cs"/>
              </a:rPr>
              <a:t>respuestas</a:t>
            </a:r>
            <a:r>
              <a:rPr lang="en-US" sz="1900" dirty="0">
                <a:latin typeface="+mn-lt"/>
                <a:ea typeface="+mn-ea"/>
                <a:cs typeface="+mn-cs"/>
              </a:rPr>
              <a:t> de </a:t>
            </a:r>
            <a:r>
              <a:rPr lang="en-US" sz="1900" dirty="0" err="1">
                <a:latin typeface="+mn-lt"/>
                <a:ea typeface="+mn-ea"/>
                <a:cs typeface="+mn-cs"/>
              </a:rPr>
              <a:t>segunda</a:t>
            </a:r>
            <a:r>
              <a:rPr lang="en-US" sz="1900" dirty="0">
                <a:latin typeface="+mn-lt"/>
                <a:ea typeface="+mn-ea"/>
                <a:cs typeface="+mn-cs"/>
              </a:rPr>
              <a:t> </a:t>
            </a:r>
            <a:r>
              <a:rPr lang="en-US" sz="1900" dirty="0" err="1">
                <a:latin typeface="+mn-lt"/>
                <a:ea typeface="+mn-ea"/>
                <a:cs typeface="+mn-cs"/>
              </a:rPr>
              <a:t>víctima</a:t>
            </a:r>
            <a:r>
              <a:rPr lang="en-US" sz="1900" dirty="0">
                <a:latin typeface="+mn-lt"/>
                <a:ea typeface="+mn-ea"/>
                <a:cs typeface="+mn-cs"/>
              </a:rPr>
              <a:t> </a:t>
            </a:r>
          </a:p>
          <a:p>
            <a:pPr>
              <a:defRPr/>
            </a:pPr>
            <a:r>
              <a:rPr lang="en-US" sz="1900" dirty="0" err="1">
                <a:latin typeface="+mn-lt"/>
                <a:ea typeface="+mn-ea"/>
                <a:cs typeface="+mn-cs"/>
              </a:rPr>
              <a:t>Proporcionar</a:t>
            </a:r>
            <a:r>
              <a:rPr lang="en-US" sz="1900" dirty="0">
                <a:latin typeface="+mn-lt"/>
                <a:ea typeface="+mn-ea"/>
                <a:cs typeface="+mn-cs"/>
              </a:rPr>
              <a:t> </a:t>
            </a:r>
            <a:r>
              <a:rPr lang="en-US" sz="1900" dirty="0" err="1">
                <a:latin typeface="+mn-lt"/>
                <a:ea typeface="+mn-ea"/>
                <a:cs typeface="+mn-cs"/>
              </a:rPr>
              <a:t>una</a:t>
            </a:r>
            <a:r>
              <a:rPr lang="en-US" sz="1900" dirty="0">
                <a:latin typeface="+mn-lt"/>
                <a:ea typeface="+mn-ea"/>
                <a:cs typeface="+mn-cs"/>
              </a:rPr>
              <a:t> </a:t>
            </a:r>
            <a:r>
              <a:rPr lang="en-US" sz="1900" dirty="0" err="1">
                <a:latin typeface="+mn-lt"/>
                <a:ea typeface="+mn-ea"/>
                <a:cs typeface="+mn-cs"/>
              </a:rPr>
              <a:t>intervención</a:t>
            </a:r>
            <a:r>
              <a:rPr lang="en-US" sz="1900" dirty="0">
                <a:latin typeface="+mn-lt"/>
                <a:ea typeface="+mn-ea"/>
                <a:cs typeface="+mn-cs"/>
              </a:rPr>
              <a:t> </a:t>
            </a:r>
            <a:r>
              <a:rPr lang="en-US" sz="1900" dirty="0" err="1">
                <a:latin typeface="+mn-lt"/>
                <a:ea typeface="+mn-ea"/>
                <a:cs typeface="+mn-cs"/>
              </a:rPr>
              <a:t>inmediata</a:t>
            </a:r>
            <a:r>
              <a:rPr lang="en-US" sz="1900" dirty="0">
                <a:latin typeface="+mn-lt"/>
                <a:ea typeface="+mn-ea"/>
                <a:cs typeface="+mn-cs"/>
              </a:rPr>
              <a:t> con </a:t>
            </a:r>
            <a:r>
              <a:rPr lang="en-US" sz="1900" dirty="0" err="1">
                <a:latin typeface="+mn-lt"/>
                <a:ea typeface="+mn-ea"/>
                <a:cs typeface="+mn-cs"/>
              </a:rPr>
              <a:t>apoyo</a:t>
            </a:r>
            <a:r>
              <a:rPr lang="en-US" sz="1900" dirty="0">
                <a:latin typeface="+mn-lt"/>
                <a:ea typeface="+mn-ea"/>
                <a:cs typeface="+mn-cs"/>
              </a:rPr>
              <a:t> de uno-a-uno, </a:t>
            </a:r>
            <a:r>
              <a:rPr lang="en-US" sz="1900" dirty="0" err="1">
                <a:latin typeface="+mn-lt"/>
                <a:ea typeface="+mn-ea"/>
                <a:cs typeface="+mn-cs"/>
              </a:rPr>
              <a:t>desencadenar</a:t>
            </a:r>
            <a:r>
              <a:rPr lang="en-US" sz="1900" dirty="0">
                <a:latin typeface="+mn-lt"/>
                <a:ea typeface="+mn-ea"/>
                <a:cs typeface="+mn-cs"/>
              </a:rPr>
              <a:t> </a:t>
            </a:r>
            <a:r>
              <a:rPr lang="en-US" sz="1900" dirty="0" err="1">
                <a:latin typeface="+mn-lt"/>
                <a:ea typeface="+mn-ea"/>
                <a:cs typeface="+mn-cs"/>
              </a:rPr>
              <a:t>sesiones</a:t>
            </a:r>
            <a:r>
              <a:rPr lang="en-US" sz="1900" dirty="0">
                <a:latin typeface="+mn-lt"/>
                <a:ea typeface="+mn-ea"/>
                <a:cs typeface="+mn-cs"/>
              </a:rPr>
              <a:t> </a:t>
            </a:r>
            <a:r>
              <a:rPr lang="en-US" sz="1900" dirty="0" err="1">
                <a:latin typeface="+mn-lt"/>
                <a:ea typeface="+mn-ea"/>
                <a:cs typeface="+mn-cs"/>
              </a:rPr>
              <a:t>informativas</a:t>
            </a:r>
            <a:r>
              <a:rPr lang="en-US" sz="1900" dirty="0">
                <a:latin typeface="+mn-lt"/>
                <a:ea typeface="+mn-ea"/>
                <a:cs typeface="+mn-cs"/>
              </a:rPr>
              <a:t> y </a:t>
            </a:r>
            <a:r>
              <a:rPr lang="en-US" sz="1900" dirty="0" err="1">
                <a:latin typeface="+mn-lt"/>
                <a:ea typeface="+mn-ea"/>
                <a:cs typeface="+mn-cs"/>
              </a:rPr>
              <a:t>acceso</a:t>
            </a:r>
            <a:r>
              <a:rPr lang="en-US" sz="1900" dirty="0">
                <a:latin typeface="+mn-lt"/>
                <a:ea typeface="+mn-ea"/>
                <a:cs typeface="+mn-cs"/>
              </a:rPr>
              <a:t> a </a:t>
            </a:r>
            <a:r>
              <a:rPr lang="en-US" sz="1900" dirty="0" err="1">
                <a:latin typeface="+mn-lt"/>
                <a:ea typeface="+mn-ea"/>
                <a:cs typeface="+mn-cs"/>
              </a:rPr>
              <a:t>otros</a:t>
            </a:r>
            <a:r>
              <a:rPr lang="en-US" sz="1900" dirty="0">
                <a:latin typeface="+mn-lt"/>
                <a:ea typeface="+mn-ea"/>
                <a:cs typeface="+mn-cs"/>
              </a:rPr>
              <a:t> </a:t>
            </a:r>
            <a:r>
              <a:rPr lang="en-US" sz="1900" dirty="0" err="1">
                <a:latin typeface="+mn-lt"/>
                <a:ea typeface="+mn-ea"/>
                <a:cs typeface="+mn-cs"/>
              </a:rPr>
              <a:t>recursos</a:t>
            </a:r>
            <a:r>
              <a:rPr lang="en-US" sz="1900" dirty="0">
                <a:latin typeface="+mn-lt"/>
                <a:ea typeface="+mn-ea"/>
                <a:cs typeface="+mn-cs"/>
              </a:rPr>
              <a:t> </a:t>
            </a:r>
            <a:r>
              <a:rPr lang="en-US" sz="1900" dirty="0" err="1">
                <a:latin typeface="+mn-lt"/>
                <a:ea typeface="+mn-ea"/>
                <a:cs typeface="+mn-cs"/>
              </a:rPr>
              <a:t>organizacionales</a:t>
            </a:r>
            <a:r>
              <a:rPr lang="en-US" sz="1900" dirty="0">
                <a:latin typeface="+mn-lt"/>
                <a:ea typeface="+mn-ea"/>
                <a:cs typeface="+mn-cs"/>
              </a:rPr>
              <a:t>, </a:t>
            </a:r>
            <a:r>
              <a:rPr lang="en-US" sz="1900" b="1" i="1" dirty="0" err="1">
                <a:latin typeface="+mn-lt"/>
                <a:ea typeface="+mn-ea"/>
                <a:cs typeface="+mn-cs"/>
              </a:rPr>
              <a:t>como</a:t>
            </a:r>
            <a:r>
              <a:rPr lang="en-US" sz="1900" b="1" i="1" dirty="0">
                <a:latin typeface="+mn-lt"/>
                <a:ea typeface="+mn-ea"/>
                <a:cs typeface="+mn-cs"/>
              </a:rPr>
              <a:t> la </a:t>
            </a:r>
            <a:r>
              <a:rPr lang="en-US" sz="1900" b="1" i="1" dirty="0" err="1">
                <a:latin typeface="+mn-lt"/>
                <a:ea typeface="+mn-ea"/>
                <a:cs typeface="+mn-cs"/>
              </a:rPr>
              <a:t>seguridad</a:t>
            </a:r>
            <a:r>
              <a:rPr lang="en-US" sz="1900" b="1" i="1" dirty="0">
                <a:latin typeface="+mn-lt"/>
                <a:ea typeface="+mn-ea"/>
                <a:cs typeface="+mn-cs"/>
              </a:rPr>
              <a:t> del </a:t>
            </a:r>
            <a:r>
              <a:rPr lang="en-US" sz="1900" b="1" i="1" dirty="0" err="1">
                <a:latin typeface="+mn-lt"/>
                <a:ea typeface="+mn-ea"/>
                <a:cs typeface="+mn-cs"/>
              </a:rPr>
              <a:t>paciente</a:t>
            </a:r>
            <a:r>
              <a:rPr lang="en-US" sz="1900" b="1" i="1" dirty="0">
                <a:latin typeface="+mn-lt"/>
                <a:ea typeface="+mn-ea"/>
                <a:cs typeface="+mn-cs"/>
              </a:rPr>
              <a:t> o </a:t>
            </a:r>
            <a:r>
              <a:rPr lang="en-US" sz="1900" b="1" i="1" dirty="0" err="1">
                <a:latin typeface="+mn-lt"/>
                <a:ea typeface="+mn-ea"/>
                <a:cs typeface="+mn-cs"/>
              </a:rPr>
              <a:t>líderes</a:t>
            </a:r>
            <a:r>
              <a:rPr lang="en-US" sz="1900" b="1" i="1" dirty="0">
                <a:latin typeface="+mn-lt"/>
                <a:ea typeface="+mn-ea"/>
                <a:cs typeface="+mn-cs"/>
              </a:rPr>
              <a:t> de </a:t>
            </a:r>
            <a:r>
              <a:rPr lang="en-US" sz="1900" b="1" i="1" dirty="0" err="1">
                <a:latin typeface="+mn-lt"/>
                <a:ea typeface="+mn-ea"/>
                <a:cs typeface="+mn-cs"/>
              </a:rPr>
              <a:t>gestión</a:t>
            </a:r>
            <a:r>
              <a:rPr lang="en-US" sz="1900" b="1" i="1" dirty="0">
                <a:latin typeface="+mn-lt"/>
                <a:ea typeface="+mn-ea"/>
                <a:cs typeface="+mn-cs"/>
              </a:rPr>
              <a:t> de </a:t>
            </a:r>
            <a:r>
              <a:rPr lang="en-US" sz="1900" b="1" i="1" dirty="0" err="1">
                <a:latin typeface="+mn-lt"/>
                <a:ea typeface="+mn-ea"/>
                <a:cs typeface="+mn-cs"/>
              </a:rPr>
              <a:t>riesgos</a:t>
            </a:r>
            <a:r>
              <a:rPr lang="en-US" sz="1900" b="1" i="1" dirty="0">
                <a:latin typeface="+mn-lt"/>
                <a:ea typeface="+mn-ea"/>
                <a:cs typeface="+mn-cs"/>
              </a:rPr>
              <a:t>. </a:t>
            </a:r>
          </a:p>
          <a:p>
            <a:pPr>
              <a:defRPr/>
            </a:pPr>
            <a:endParaRPr lang="en-US" sz="1900" dirty="0">
              <a:latin typeface="+mn-lt"/>
              <a:ea typeface="+mn-ea"/>
              <a:cs typeface="+mn-cs"/>
            </a:endParaRPr>
          </a:p>
          <a:p>
            <a:pPr>
              <a:defRPr/>
            </a:pPr>
            <a:r>
              <a:rPr lang="en-US" sz="1900" b="1" i="1" dirty="0">
                <a:latin typeface="+mn-lt"/>
                <a:ea typeface="+mn-ea"/>
                <a:cs typeface="+mn-cs"/>
              </a:rPr>
              <a:t>Se </a:t>
            </a:r>
            <a:r>
              <a:rPr lang="en-US" sz="1900" b="1" i="1" dirty="0" err="1">
                <a:latin typeface="+mn-lt"/>
                <a:ea typeface="+mn-ea"/>
                <a:cs typeface="+mn-cs"/>
              </a:rPr>
              <a:t>espera</a:t>
            </a:r>
            <a:r>
              <a:rPr lang="en-US" sz="1900" b="1" i="1" dirty="0">
                <a:latin typeface="+mn-lt"/>
                <a:ea typeface="+mn-ea"/>
                <a:cs typeface="+mn-cs"/>
              </a:rPr>
              <a:t> que </a:t>
            </a:r>
            <a:r>
              <a:rPr lang="en-US" sz="1900" b="1" i="1" dirty="0" err="1">
                <a:latin typeface="+mn-lt"/>
                <a:ea typeface="+mn-ea"/>
                <a:cs typeface="+mn-cs"/>
              </a:rPr>
              <a:t>este</a:t>
            </a:r>
            <a:r>
              <a:rPr lang="en-US" sz="1900" b="1" i="1" dirty="0">
                <a:latin typeface="+mn-lt"/>
                <a:ea typeface="+mn-ea"/>
                <a:cs typeface="+mn-cs"/>
              </a:rPr>
              <a:t> </a:t>
            </a:r>
            <a:r>
              <a:rPr lang="en-US" sz="1900" b="1" i="1" dirty="0" err="1">
                <a:latin typeface="+mn-lt"/>
                <a:ea typeface="+mn-ea"/>
                <a:cs typeface="+mn-cs"/>
              </a:rPr>
              <a:t>nivel</a:t>
            </a:r>
            <a:r>
              <a:rPr lang="en-US" sz="1900" b="1" i="1" dirty="0">
                <a:latin typeface="+mn-lt"/>
                <a:ea typeface="+mn-ea"/>
                <a:cs typeface="+mn-cs"/>
              </a:rPr>
              <a:t> </a:t>
            </a:r>
            <a:r>
              <a:rPr lang="en-US" sz="1900" b="1" i="1" dirty="0" err="1">
                <a:latin typeface="+mn-lt"/>
                <a:ea typeface="+mn-ea"/>
                <a:cs typeface="+mn-cs"/>
              </a:rPr>
              <a:t>satisfaga</a:t>
            </a:r>
            <a:r>
              <a:rPr lang="en-US" sz="1900" b="1" i="1" dirty="0">
                <a:latin typeface="+mn-lt"/>
                <a:ea typeface="+mn-ea"/>
                <a:cs typeface="+mn-cs"/>
              </a:rPr>
              <a:t> las </a:t>
            </a:r>
            <a:r>
              <a:rPr lang="en-US" sz="1900" b="1" i="1" dirty="0" err="1">
                <a:latin typeface="+mn-lt"/>
                <a:ea typeface="+mn-ea"/>
                <a:cs typeface="+mn-cs"/>
              </a:rPr>
              <a:t>necesidades</a:t>
            </a:r>
            <a:r>
              <a:rPr lang="en-US" sz="1900" b="1" i="1" dirty="0">
                <a:latin typeface="+mn-lt"/>
                <a:ea typeface="+mn-ea"/>
                <a:cs typeface="+mn-cs"/>
              </a:rPr>
              <a:t> del 30% de las </a:t>
            </a:r>
            <a:r>
              <a:rPr lang="en-US" sz="1900" b="1" i="1" dirty="0" err="1">
                <a:latin typeface="+mn-lt"/>
                <a:ea typeface="+mn-ea"/>
                <a:cs typeface="+mn-cs"/>
              </a:rPr>
              <a:t>segundas</a:t>
            </a:r>
            <a:r>
              <a:rPr lang="en-US" sz="1900" b="1" i="1" dirty="0">
                <a:latin typeface="+mn-lt"/>
                <a:ea typeface="+mn-ea"/>
                <a:cs typeface="+mn-cs"/>
              </a:rPr>
              <a:t> </a:t>
            </a:r>
            <a:r>
              <a:rPr lang="en-US" sz="1900" b="1" i="1" dirty="0" err="1">
                <a:latin typeface="+mn-lt"/>
                <a:ea typeface="+mn-ea"/>
                <a:cs typeface="+mn-cs"/>
              </a:rPr>
              <a:t>víctimas</a:t>
            </a:r>
            <a:r>
              <a:rPr lang="en-US" sz="1900" b="1" i="1" dirty="0">
                <a:latin typeface="+mn-lt"/>
                <a:ea typeface="+mn-ea"/>
                <a:cs typeface="+mn-cs"/>
              </a:rPr>
              <a:t> </a:t>
            </a:r>
            <a:r>
              <a:rPr lang="en-US" sz="1900" b="1" i="1" dirty="0" err="1">
                <a:latin typeface="+mn-lt"/>
                <a:ea typeface="+mn-ea"/>
                <a:cs typeface="+mn-cs"/>
              </a:rPr>
              <a:t>identificadas</a:t>
            </a:r>
            <a:r>
              <a:rPr lang="en-US" sz="1900" b="1" i="1" dirty="0">
                <a:latin typeface="+mn-lt"/>
                <a:ea typeface="+mn-ea"/>
                <a:cs typeface="+mn-cs"/>
              </a:rPr>
              <a:t>.</a:t>
            </a:r>
          </a:p>
          <a:p>
            <a:pPr>
              <a:defRPr/>
            </a:pPr>
            <a:endParaRPr lang="en-US" sz="1900" dirty="0">
              <a:latin typeface="+mn-lt"/>
              <a:ea typeface="+mn-ea"/>
              <a:cs typeface="+mn-cs"/>
            </a:endParaRPr>
          </a:p>
          <a:p>
            <a:pPr>
              <a:defRPr/>
            </a:pPr>
            <a:endParaRPr lang="en-US" sz="1900" dirty="0">
              <a:latin typeface="+mn-lt"/>
              <a:ea typeface="+mn-ea"/>
              <a:cs typeface="+mn-cs"/>
            </a:endParaRPr>
          </a:p>
          <a:p>
            <a:pPr marL="0" indent="0">
              <a:buNone/>
              <a:defRPr/>
            </a:pPr>
            <a:r>
              <a:rPr lang="en-US" sz="1900" b="1" dirty="0">
                <a:latin typeface="+mn-lt"/>
                <a:ea typeface="+mn-ea"/>
                <a:cs typeface="+mn-cs"/>
              </a:rPr>
              <a:t>Second Victims: Support for Clinicians Involved in Errors and Adverse </a:t>
            </a:r>
            <a:r>
              <a:rPr lang="en-US" sz="1900" b="1" dirty="0" err="1">
                <a:latin typeface="+mn-lt"/>
                <a:ea typeface="+mn-ea"/>
                <a:cs typeface="+mn-cs"/>
              </a:rPr>
              <a:t>Events</a:t>
            </a:r>
            <a:r>
              <a:rPr lang="en-US" sz="1900" dirty="0" err="1">
                <a:latin typeface="+mn-lt"/>
                <a:ea typeface="+mn-ea"/>
                <a:cs typeface="+mn-cs"/>
              </a:rPr>
              <a:t>US</a:t>
            </a:r>
            <a:r>
              <a:rPr lang="en-US" sz="1900" dirty="0">
                <a:latin typeface="+mn-lt"/>
                <a:ea typeface="+mn-ea"/>
                <a:cs typeface="+mn-cs"/>
              </a:rPr>
              <a:t> department of Health and Human services January  2019  </a:t>
            </a:r>
          </a:p>
          <a:p>
            <a:pPr>
              <a:defRPr/>
            </a:pPr>
            <a:endParaRPr lang="en-US" sz="1900" dirty="0">
              <a:latin typeface="+mn-lt"/>
              <a:ea typeface="+mn-ea"/>
              <a:cs typeface="+mn-cs"/>
            </a:endParaRPr>
          </a:p>
        </p:txBody>
      </p:sp>
      <p:sp>
        <p:nvSpPr>
          <p:cNvPr id="32" name="Isosceles Triangle 3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Isosceles Triangle 3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
            <a:extLst>
              <a:ext uri="{FF2B5EF4-FFF2-40B4-BE49-F238E27FC236}">
                <a16:creationId xmlns:a16="http://schemas.microsoft.com/office/drawing/2014/main" id="{BB55B253-772C-40B6-8EEF-5D443B768D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6737" y="197817"/>
            <a:ext cx="1333116" cy="676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75D9D4-22D9-470B-80F1-1669F4C4AB0E}"/>
              </a:ext>
            </a:extLst>
          </p:cNvPr>
          <p:cNvSpPr>
            <a:spLocks noGrp="1"/>
          </p:cNvSpPr>
          <p:nvPr>
            <p:ph type="title"/>
          </p:nvPr>
        </p:nvSpPr>
        <p:spPr>
          <a:xfrm>
            <a:off x="643467" y="1698171"/>
            <a:ext cx="3962061" cy="4516360"/>
          </a:xfrm>
        </p:spPr>
        <p:txBody>
          <a:bodyPr vert="horz" lIns="91440" tIns="45720" rIns="91440" bIns="45720" rtlCol="0" anchor="t">
            <a:normAutofit/>
          </a:bodyPr>
          <a:lstStyle/>
          <a:p>
            <a:pPr>
              <a:defRPr/>
            </a:pPr>
            <a:r>
              <a:rPr lang="en-US" sz="3600" kern="1200" dirty="0" err="1">
                <a:solidFill>
                  <a:schemeClr val="tx1"/>
                </a:solidFill>
                <a:latin typeface="+mj-lt"/>
                <a:ea typeface="+mj-ea"/>
                <a:cs typeface="+mj-cs"/>
              </a:rPr>
              <a:t>Tercer</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nivel</a:t>
            </a:r>
            <a:r>
              <a:rPr lang="en-US" sz="3600" kern="1200" dirty="0">
                <a:solidFill>
                  <a:schemeClr val="tx1"/>
                </a:solidFill>
                <a:latin typeface="+mj-lt"/>
                <a:ea typeface="+mj-ea"/>
                <a:cs typeface="+mj-cs"/>
              </a:rPr>
              <a:t> </a:t>
            </a:r>
          </a:p>
        </p:txBody>
      </p:sp>
      <p:sp>
        <p:nvSpPr>
          <p:cNvPr id="24" name="Rectangle 2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D3B68889-5A3D-4A35-A330-E07921C35EAA}"/>
              </a:ext>
            </a:extLst>
          </p:cNvPr>
          <p:cNvSpPr>
            <a:spLocks noGrp="1"/>
          </p:cNvSpPr>
          <p:nvPr>
            <p:ph type="body" sz="quarter" idx="11"/>
          </p:nvPr>
        </p:nvSpPr>
        <p:spPr>
          <a:xfrm>
            <a:off x="5070020" y="1698170"/>
            <a:ext cx="6478513" cy="4516361"/>
          </a:xfrm>
        </p:spPr>
        <p:txBody>
          <a:bodyPr vert="horz" lIns="91440" tIns="45720" rIns="91440" bIns="45720" rtlCol="0">
            <a:normAutofit/>
          </a:bodyPr>
          <a:lstStyle/>
          <a:p>
            <a:pPr>
              <a:defRPr/>
            </a:pPr>
            <a:endParaRPr lang="en-US" sz="2000" b="1" i="1" dirty="0">
              <a:latin typeface="+mn-lt"/>
              <a:ea typeface="+mn-ea"/>
              <a:cs typeface="+mn-cs"/>
            </a:endParaRPr>
          </a:p>
          <a:p>
            <a:pPr>
              <a:defRPr/>
            </a:pPr>
            <a:endParaRPr lang="en-US" sz="2000" b="1" i="1" dirty="0">
              <a:latin typeface="+mn-lt"/>
              <a:ea typeface="+mn-ea"/>
              <a:cs typeface="+mn-cs"/>
            </a:endParaRPr>
          </a:p>
          <a:p>
            <a:pPr>
              <a:defRPr/>
            </a:pPr>
            <a:endParaRPr lang="en-US" sz="2000" b="1" i="1" dirty="0">
              <a:latin typeface="+mn-lt"/>
              <a:ea typeface="+mn-ea"/>
              <a:cs typeface="+mn-cs"/>
            </a:endParaRPr>
          </a:p>
          <a:p>
            <a:pPr>
              <a:defRPr/>
            </a:pPr>
            <a:endParaRPr lang="en-US" sz="2000" b="1" i="1" dirty="0">
              <a:latin typeface="+mn-lt"/>
              <a:ea typeface="+mn-ea"/>
              <a:cs typeface="+mn-cs"/>
            </a:endParaRPr>
          </a:p>
          <a:p>
            <a:pPr>
              <a:defRPr/>
            </a:pPr>
            <a:r>
              <a:rPr lang="en-US" sz="2000" b="1" i="1" dirty="0">
                <a:latin typeface="+mn-lt"/>
                <a:ea typeface="+mn-ea"/>
                <a:cs typeface="+mn-cs"/>
              </a:rPr>
              <a:t>Las </a:t>
            </a:r>
            <a:r>
              <a:rPr lang="en-US" sz="2000" b="1" i="1" dirty="0" err="1">
                <a:latin typeface="+mn-lt"/>
                <a:ea typeface="+mn-ea"/>
                <a:cs typeface="+mn-cs"/>
              </a:rPr>
              <a:t>necesidades</a:t>
            </a:r>
            <a:r>
              <a:rPr lang="en-US" sz="2000" b="1" i="1" dirty="0">
                <a:latin typeface="+mn-lt"/>
                <a:ea typeface="+mn-ea"/>
                <a:cs typeface="+mn-cs"/>
              </a:rPr>
              <a:t> de </a:t>
            </a:r>
            <a:r>
              <a:rPr lang="en-US" sz="2000" b="1" i="1" dirty="0" err="1">
                <a:latin typeface="+mn-lt"/>
                <a:ea typeface="+mn-ea"/>
                <a:cs typeface="+mn-cs"/>
              </a:rPr>
              <a:t>aproximadamente</a:t>
            </a:r>
            <a:r>
              <a:rPr lang="en-US" sz="2000" b="1" i="1" dirty="0">
                <a:latin typeface="+mn-lt"/>
                <a:ea typeface="+mn-ea"/>
                <a:cs typeface="+mn-cs"/>
              </a:rPr>
              <a:t> el 10% </a:t>
            </a:r>
            <a:r>
              <a:rPr lang="en-US" sz="2000" dirty="0">
                <a:latin typeface="+mn-lt"/>
                <a:ea typeface="+mn-ea"/>
                <a:cs typeface="+mn-cs"/>
              </a:rPr>
              <a:t>de los </a:t>
            </a:r>
            <a:r>
              <a:rPr lang="en-US" sz="2000" dirty="0" err="1">
                <a:latin typeface="+mn-lt"/>
                <a:ea typeface="+mn-ea"/>
                <a:cs typeface="+mn-cs"/>
              </a:rPr>
              <a:t>médicos</a:t>
            </a:r>
            <a:r>
              <a:rPr lang="en-US" sz="2000" dirty="0">
                <a:latin typeface="+mn-lt"/>
                <a:ea typeface="+mn-ea"/>
                <a:cs typeface="+mn-cs"/>
              </a:rPr>
              <a:t> </a:t>
            </a:r>
            <a:r>
              <a:rPr lang="en-US" sz="2000" dirty="0" err="1">
                <a:latin typeface="+mn-lt"/>
                <a:ea typeface="+mn-ea"/>
                <a:cs typeface="+mn-cs"/>
              </a:rPr>
              <a:t>afectados</a:t>
            </a:r>
            <a:r>
              <a:rPr lang="en-US" sz="2000" dirty="0">
                <a:latin typeface="+mn-lt"/>
                <a:ea typeface="+mn-ea"/>
                <a:cs typeface="+mn-cs"/>
              </a:rPr>
              <a:t> se </a:t>
            </a:r>
            <a:r>
              <a:rPr lang="en-US" sz="2000" dirty="0" err="1">
                <a:latin typeface="+mn-lt"/>
                <a:ea typeface="+mn-ea"/>
                <a:cs typeface="+mn-cs"/>
              </a:rPr>
              <a:t>abordan</a:t>
            </a:r>
            <a:r>
              <a:rPr lang="en-US" sz="2000" dirty="0">
                <a:latin typeface="+mn-lt"/>
                <a:ea typeface="+mn-ea"/>
                <a:cs typeface="+mn-cs"/>
              </a:rPr>
              <a:t> </a:t>
            </a:r>
            <a:r>
              <a:rPr lang="en-US" sz="2000" dirty="0" err="1">
                <a:latin typeface="+mn-lt"/>
                <a:ea typeface="+mn-ea"/>
                <a:cs typeface="+mn-cs"/>
              </a:rPr>
              <a:t>en</a:t>
            </a:r>
            <a:r>
              <a:rPr lang="en-US" sz="2000" dirty="0">
                <a:latin typeface="+mn-lt"/>
                <a:ea typeface="+mn-ea"/>
                <a:cs typeface="+mn-cs"/>
              </a:rPr>
              <a:t> el </a:t>
            </a:r>
            <a:r>
              <a:rPr lang="en-US" sz="2000" dirty="0" err="1">
                <a:latin typeface="+mn-lt"/>
                <a:ea typeface="+mn-ea"/>
                <a:cs typeface="+mn-cs"/>
              </a:rPr>
              <a:t>tercer</a:t>
            </a:r>
            <a:r>
              <a:rPr lang="en-US" sz="2000" dirty="0">
                <a:latin typeface="+mn-lt"/>
                <a:ea typeface="+mn-ea"/>
                <a:cs typeface="+mn-cs"/>
              </a:rPr>
              <a:t> </a:t>
            </a:r>
            <a:r>
              <a:rPr lang="en-US" sz="2000" dirty="0" err="1">
                <a:latin typeface="+mn-lt"/>
                <a:ea typeface="+mn-ea"/>
                <a:cs typeface="+mn-cs"/>
              </a:rPr>
              <a:t>nivel</a:t>
            </a:r>
            <a:r>
              <a:rPr lang="en-US" sz="2000" dirty="0">
                <a:latin typeface="+mn-lt"/>
                <a:ea typeface="+mn-ea"/>
                <a:cs typeface="+mn-cs"/>
              </a:rPr>
              <a:t>, </a:t>
            </a:r>
            <a:r>
              <a:rPr lang="en-US" sz="2000" dirty="0" err="1">
                <a:latin typeface="+mn-lt"/>
                <a:ea typeface="+mn-ea"/>
                <a:cs typeface="+mn-cs"/>
              </a:rPr>
              <a:t>mediante</a:t>
            </a:r>
            <a:r>
              <a:rPr lang="en-US" sz="2000" dirty="0">
                <a:latin typeface="+mn-lt"/>
                <a:ea typeface="+mn-ea"/>
                <a:cs typeface="+mn-cs"/>
              </a:rPr>
              <a:t> el </a:t>
            </a:r>
            <a:r>
              <a:rPr lang="en-US" sz="2000" dirty="0" err="1">
                <a:latin typeface="+mn-lt"/>
                <a:ea typeface="+mn-ea"/>
                <a:cs typeface="+mn-cs"/>
              </a:rPr>
              <a:t>acceso</a:t>
            </a:r>
            <a:r>
              <a:rPr lang="en-US" sz="2000" dirty="0">
                <a:latin typeface="+mn-lt"/>
                <a:ea typeface="+mn-ea"/>
                <a:cs typeface="+mn-cs"/>
              </a:rPr>
              <a:t> </a:t>
            </a:r>
            <a:r>
              <a:rPr lang="en-US" sz="2000" dirty="0" err="1">
                <a:latin typeface="+mn-lt"/>
                <a:ea typeface="+mn-ea"/>
                <a:cs typeface="+mn-cs"/>
              </a:rPr>
              <a:t>facilitado</a:t>
            </a:r>
            <a:r>
              <a:rPr lang="en-US" sz="2000" dirty="0">
                <a:latin typeface="+mn-lt"/>
                <a:ea typeface="+mn-ea"/>
                <a:cs typeface="+mn-cs"/>
              </a:rPr>
              <a:t> al </a:t>
            </a:r>
            <a:r>
              <a:rPr lang="en-US" sz="2000" dirty="0" err="1">
                <a:latin typeface="+mn-lt"/>
                <a:ea typeface="+mn-ea"/>
                <a:cs typeface="+mn-cs"/>
              </a:rPr>
              <a:t>asesoramiento</a:t>
            </a:r>
            <a:r>
              <a:rPr lang="en-US" sz="2000" dirty="0">
                <a:latin typeface="+mn-lt"/>
                <a:ea typeface="+mn-ea"/>
                <a:cs typeface="+mn-cs"/>
              </a:rPr>
              <a:t> </a:t>
            </a:r>
            <a:r>
              <a:rPr lang="en-US" sz="2000" dirty="0" err="1">
                <a:latin typeface="+mn-lt"/>
                <a:ea typeface="+mn-ea"/>
                <a:cs typeface="+mn-cs"/>
              </a:rPr>
              <a:t>profesional</a:t>
            </a:r>
            <a:r>
              <a:rPr lang="en-US" sz="2000" dirty="0">
                <a:latin typeface="+mn-lt"/>
                <a:ea typeface="+mn-ea"/>
                <a:cs typeface="+mn-cs"/>
              </a:rPr>
              <a:t>.</a:t>
            </a:r>
            <a:endParaRPr lang="en-US" sz="2000" b="1" dirty="0">
              <a:latin typeface="+mn-lt"/>
              <a:ea typeface="+mn-ea"/>
              <a:cs typeface="+mn-cs"/>
            </a:endParaRPr>
          </a:p>
          <a:p>
            <a:pPr marL="0">
              <a:defRPr/>
            </a:pPr>
            <a:endParaRPr lang="en-US" sz="2000" b="1" dirty="0">
              <a:latin typeface="+mn-lt"/>
              <a:ea typeface="+mn-ea"/>
              <a:cs typeface="+mn-cs"/>
            </a:endParaRPr>
          </a:p>
          <a:p>
            <a:pPr marL="0">
              <a:defRPr/>
            </a:pPr>
            <a:endParaRPr lang="en-US" sz="1600" b="1" dirty="0">
              <a:latin typeface="+mn-lt"/>
              <a:ea typeface="+mn-ea"/>
              <a:cs typeface="+mn-cs"/>
            </a:endParaRPr>
          </a:p>
          <a:p>
            <a:pPr marL="0" indent="0">
              <a:buNone/>
              <a:defRPr/>
            </a:pPr>
            <a:r>
              <a:rPr lang="en-US" sz="1600" b="1" dirty="0">
                <a:latin typeface="+mn-lt"/>
                <a:ea typeface="+mn-ea"/>
                <a:cs typeface="+mn-cs"/>
              </a:rPr>
              <a:t>Second Victims: Support for Clinicians Involved in Errors and Adverse </a:t>
            </a:r>
            <a:r>
              <a:rPr lang="en-US" sz="1600" b="1" dirty="0" err="1">
                <a:latin typeface="+mn-lt"/>
                <a:ea typeface="+mn-ea"/>
                <a:cs typeface="+mn-cs"/>
              </a:rPr>
              <a:t>Events</a:t>
            </a:r>
            <a:r>
              <a:rPr lang="en-US" sz="1600" dirty="0" err="1">
                <a:latin typeface="+mn-lt"/>
                <a:ea typeface="+mn-ea"/>
                <a:cs typeface="+mn-cs"/>
              </a:rPr>
              <a:t>US</a:t>
            </a:r>
            <a:r>
              <a:rPr lang="en-US" sz="1600" dirty="0">
                <a:latin typeface="+mn-lt"/>
                <a:ea typeface="+mn-ea"/>
                <a:cs typeface="+mn-cs"/>
              </a:rPr>
              <a:t> department of Health and Human services January  2019  </a:t>
            </a:r>
          </a:p>
          <a:p>
            <a:pPr>
              <a:defRPr/>
            </a:pPr>
            <a:endParaRPr lang="en-US" sz="2000" dirty="0">
              <a:latin typeface="+mn-lt"/>
              <a:ea typeface="+mn-ea"/>
              <a:cs typeface="+mn-cs"/>
            </a:endParaRPr>
          </a:p>
        </p:txBody>
      </p:sp>
      <p:sp>
        <p:nvSpPr>
          <p:cNvPr id="32" name="Isosceles Triangle 3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Isosceles Triangle 3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 descr="Logo&#10;&#10;Description automatically generated">
            <a:extLst>
              <a:ext uri="{FF2B5EF4-FFF2-40B4-BE49-F238E27FC236}">
                <a16:creationId xmlns:a16="http://schemas.microsoft.com/office/drawing/2014/main" id="{47F60478-D1C3-46FF-A241-D0453E3605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6737" y="197817"/>
            <a:ext cx="1333116" cy="676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D77DC-9E33-46A5-9460-9F1B21A4C8AE}"/>
              </a:ext>
            </a:extLst>
          </p:cNvPr>
          <p:cNvSpPr>
            <a:spLocks noGrp="1"/>
          </p:cNvSpPr>
          <p:nvPr>
            <p:ph type="title"/>
          </p:nvPr>
        </p:nvSpPr>
        <p:spPr>
          <a:xfrm>
            <a:off x="282102" y="548639"/>
            <a:ext cx="4160006" cy="5949437"/>
          </a:xfrm>
        </p:spPr>
        <p:txBody>
          <a:bodyPr vert="horz" lIns="91440" tIns="45720" rIns="91440" bIns="45720" rtlCol="0" anchor="ctr">
            <a:noAutofit/>
          </a:bodyPr>
          <a:lstStyle/>
          <a:p>
            <a:r>
              <a:rPr lang="en-US" sz="2800" b="1" kern="1200" dirty="0">
                <a:solidFill>
                  <a:schemeClr val="tx1"/>
                </a:solidFill>
                <a:effectLst/>
                <a:latin typeface="+mj-lt"/>
                <a:ea typeface="+mj-ea"/>
                <a:cs typeface="+mj-cs"/>
              </a:rPr>
              <a:t>Informe </a:t>
            </a:r>
            <a:r>
              <a:rPr lang="en-US" sz="2800" b="1" kern="1200" dirty="0" err="1">
                <a:solidFill>
                  <a:schemeClr val="tx1"/>
                </a:solidFill>
                <a:effectLst/>
                <a:latin typeface="+mj-lt"/>
                <a:ea typeface="+mj-ea"/>
                <a:cs typeface="+mj-cs"/>
              </a:rPr>
              <a:t>sobre</a:t>
            </a:r>
            <a:r>
              <a:rPr lang="en-US" sz="2800" b="1" kern="1200" dirty="0">
                <a:solidFill>
                  <a:schemeClr val="tx1"/>
                </a:solidFill>
                <a:effectLst/>
                <a:latin typeface="+mj-lt"/>
                <a:ea typeface="+mj-ea"/>
                <a:cs typeface="+mj-cs"/>
              </a:rPr>
              <a:t> los </a:t>
            </a:r>
            <a:r>
              <a:rPr lang="en-US" sz="2800" b="1" kern="1200" dirty="0" err="1">
                <a:solidFill>
                  <a:schemeClr val="tx1"/>
                </a:solidFill>
                <a:effectLst/>
                <a:latin typeface="+mj-lt"/>
                <a:ea typeface="+mj-ea"/>
                <a:cs typeface="+mj-cs"/>
              </a:rPr>
              <a:t>hallazgos</a:t>
            </a:r>
            <a:r>
              <a:rPr lang="en-US" sz="2800" b="1" kern="1200" dirty="0">
                <a:solidFill>
                  <a:schemeClr val="tx1"/>
                </a:solidFill>
                <a:effectLst/>
                <a:latin typeface="+mj-lt"/>
                <a:ea typeface="+mj-ea"/>
                <a:cs typeface="+mj-cs"/>
              </a:rPr>
              <a:t> de </a:t>
            </a:r>
            <a:r>
              <a:rPr lang="en-US" sz="2800" b="1" dirty="0" err="1"/>
              <a:t>Talleres</a:t>
            </a:r>
            <a:r>
              <a:rPr lang="en-US" sz="2800" b="1" dirty="0"/>
              <a:t> </a:t>
            </a:r>
            <a:r>
              <a:rPr lang="en-US" sz="2800" b="1" dirty="0" err="1"/>
              <a:t>pilotos</a:t>
            </a:r>
            <a:r>
              <a:rPr lang="en-US" sz="2800" b="1" dirty="0"/>
              <a:t> </a:t>
            </a:r>
            <a:br>
              <a:rPr lang="en-US" sz="2800" b="1" dirty="0"/>
            </a:br>
            <a:r>
              <a:rPr lang="en-US" sz="2800" b="1" dirty="0"/>
              <a:t> </a:t>
            </a:r>
            <a:br>
              <a:rPr lang="en-US" sz="2800" b="1" kern="1200" dirty="0">
                <a:solidFill>
                  <a:schemeClr val="tx1"/>
                </a:solidFill>
                <a:effectLst/>
                <a:latin typeface="+mj-lt"/>
                <a:ea typeface="+mj-ea"/>
                <a:cs typeface="+mj-cs"/>
              </a:rPr>
            </a:br>
            <a:r>
              <a:rPr lang="en-US" sz="2800" b="1" kern="1200" dirty="0">
                <a:solidFill>
                  <a:schemeClr val="tx1"/>
                </a:solidFill>
                <a:effectLst/>
                <a:latin typeface="+mj-lt"/>
                <a:ea typeface="+mj-ea"/>
                <a:cs typeface="+mj-cs"/>
              </a:rPr>
              <a:t>“Los </a:t>
            </a:r>
            <a:r>
              <a:rPr lang="en-US" sz="2800" b="1" kern="1200" dirty="0" err="1">
                <a:solidFill>
                  <a:schemeClr val="tx1"/>
                </a:solidFill>
                <a:effectLst/>
                <a:latin typeface="+mj-lt"/>
                <a:ea typeface="+mj-ea"/>
                <a:cs typeface="+mj-cs"/>
              </a:rPr>
              <a:t>proveedores</a:t>
            </a:r>
            <a:r>
              <a:rPr lang="en-US" sz="2800" b="1" kern="1200" dirty="0">
                <a:solidFill>
                  <a:schemeClr val="tx1"/>
                </a:solidFill>
                <a:effectLst/>
                <a:latin typeface="+mj-lt"/>
                <a:ea typeface="+mj-ea"/>
                <a:cs typeface="+mj-cs"/>
              </a:rPr>
              <a:t> </a:t>
            </a:r>
            <a:r>
              <a:rPr lang="en-US" sz="2800" b="1" kern="1200" dirty="0" err="1">
                <a:solidFill>
                  <a:schemeClr val="tx1"/>
                </a:solidFill>
                <a:effectLst/>
                <a:latin typeface="+mj-lt"/>
                <a:ea typeface="+mj-ea"/>
                <a:cs typeface="+mj-cs"/>
              </a:rPr>
              <a:t>Comparten</a:t>
            </a:r>
            <a:r>
              <a:rPr lang="en-US" sz="2800" b="1" kern="1200" dirty="0">
                <a:solidFill>
                  <a:schemeClr val="tx1"/>
                </a:solidFill>
                <a:effectLst/>
                <a:latin typeface="+mj-lt"/>
                <a:ea typeface="+mj-ea"/>
                <a:cs typeface="+mj-cs"/>
              </a:rPr>
              <a:t>”</a:t>
            </a:r>
            <a:br>
              <a:rPr lang="en-US" sz="2800" b="1" kern="1200" dirty="0">
                <a:solidFill>
                  <a:schemeClr val="tx1"/>
                </a:solidFill>
                <a:effectLst/>
                <a:latin typeface="+mj-lt"/>
                <a:ea typeface="+mj-ea"/>
                <a:cs typeface="+mj-cs"/>
              </a:rPr>
            </a:br>
            <a:br>
              <a:rPr lang="en-US" sz="2800" b="1" kern="1200" dirty="0">
                <a:solidFill>
                  <a:schemeClr val="tx1"/>
                </a:solidFill>
                <a:effectLst/>
                <a:latin typeface="+mj-lt"/>
                <a:ea typeface="+mj-ea"/>
                <a:cs typeface="+mj-cs"/>
              </a:rPr>
            </a:br>
            <a:br>
              <a:rPr lang="en-US" sz="2800" b="1" kern="1200" dirty="0">
                <a:solidFill>
                  <a:schemeClr val="tx1"/>
                </a:solidFill>
                <a:effectLst/>
                <a:latin typeface="+mj-lt"/>
                <a:ea typeface="+mj-ea"/>
                <a:cs typeface="+mj-cs"/>
              </a:rPr>
            </a:br>
            <a:r>
              <a:rPr lang="en-US" sz="2800" b="1" kern="1200" dirty="0" err="1">
                <a:solidFill>
                  <a:schemeClr val="tx1"/>
                </a:solidFill>
                <a:effectLst/>
                <a:latin typeface="+mj-lt"/>
                <a:ea typeface="+mj-ea"/>
                <a:cs typeface="+mj-cs"/>
              </a:rPr>
              <a:t>Tailandia</a:t>
            </a:r>
            <a:r>
              <a:rPr lang="en-US" sz="2800" b="1" kern="1200" dirty="0">
                <a:solidFill>
                  <a:schemeClr val="tx1"/>
                </a:solidFill>
                <a:effectLst/>
                <a:latin typeface="+mj-lt"/>
                <a:ea typeface="+mj-ea"/>
                <a:cs typeface="+mj-cs"/>
              </a:rPr>
              <a:t>, Zambia y Panamá</a:t>
            </a:r>
            <a:br>
              <a:rPr lang="en-US" sz="2800" b="1" kern="1200" dirty="0">
                <a:solidFill>
                  <a:schemeClr val="tx1"/>
                </a:solidFill>
                <a:effectLst/>
                <a:latin typeface="+mj-lt"/>
                <a:ea typeface="+mj-ea"/>
                <a:cs typeface="+mj-cs"/>
              </a:rPr>
            </a:br>
            <a:br>
              <a:rPr lang="en-US" sz="2800" b="1" kern="1200" dirty="0">
                <a:solidFill>
                  <a:schemeClr val="tx1"/>
                </a:solidFill>
                <a:effectLst/>
                <a:latin typeface="+mj-lt"/>
                <a:ea typeface="+mj-ea"/>
                <a:cs typeface="+mj-cs"/>
              </a:rPr>
            </a:br>
            <a:br>
              <a:rPr lang="en-US" sz="2800" b="1" kern="1200" dirty="0">
                <a:solidFill>
                  <a:schemeClr val="tx1"/>
                </a:solidFill>
                <a:effectLst/>
                <a:latin typeface="+mj-lt"/>
                <a:ea typeface="+mj-ea"/>
                <a:cs typeface="+mj-cs"/>
              </a:rPr>
            </a:br>
            <a:r>
              <a:rPr lang="es-SV" sz="2800" b="1" dirty="0">
                <a:solidFill>
                  <a:srgbClr val="000000"/>
                </a:solidFill>
                <a:latin typeface="Calibri" panose="020F0502020204030204" pitchFamily="34" charset="0"/>
              </a:rPr>
              <a:t>Universidad de Michigan, en asociación con Ipas </a:t>
            </a:r>
            <a:br>
              <a:rPr lang="es-SV" sz="2800" b="1" dirty="0">
                <a:solidFill>
                  <a:srgbClr val="000000"/>
                </a:solidFill>
                <a:latin typeface="Calibri" panose="020F0502020204030204" pitchFamily="34" charset="0"/>
              </a:rPr>
            </a:br>
            <a:r>
              <a:rPr lang="es-SV" sz="2800" b="1" dirty="0">
                <a:solidFill>
                  <a:srgbClr val="000000"/>
                </a:solidFill>
                <a:latin typeface="Calibri" panose="020F0502020204030204" pitchFamily="34" charset="0"/>
              </a:rPr>
              <a:t>2018 </a:t>
            </a:r>
            <a:br>
              <a:rPr lang="en-US" sz="2800" b="1" kern="1200" dirty="0">
                <a:solidFill>
                  <a:schemeClr val="tx1"/>
                </a:solidFill>
                <a:effectLst/>
                <a:latin typeface="+mj-lt"/>
                <a:ea typeface="+mj-ea"/>
                <a:cs typeface="+mj-cs"/>
              </a:rPr>
            </a:br>
            <a:br>
              <a:rPr lang="en-US" sz="2800" kern="1200" dirty="0">
                <a:solidFill>
                  <a:schemeClr val="tx1"/>
                </a:solidFill>
                <a:effectLst/>
                <a:latin typeface="+mj-lt"/>
                <a:ea typeface="+mj-ea"/>
                <a:cs typeface="+mj-cs"/>
              </a:rPr>
            </a:br>
            <a:endParaRPr lang="en-US" sz="2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460930F-9B92-4300-AA22-6C9C6858A1B9}"/>
              </a:ext>
            </a:extLst>
          </p:cNvPr>
          <p:cNvSpPr>
            <a:spLocks noGrp="1"/>
          </p:cNvSpPr>
          <p:nvPr>
            <p:ph type="body" sz="quarter" idx="11"/>
          </p:nvPr>
        </p:nvSpPr>
        <p:spPr>
          <a:xfrm>
            <a:off x="5126418" y="552091"/>
            <a:ext cx="6224335" cy="5431536"/>
          </a:xfrm>
        </p:spPr>
        <p:txBody>
          <a:bodyPr vert="horz" lIns="91440" tIns="45720" rIns="91440" bIns="45720" rtlCol="0" anchor="ctr">
            <a:normAutofit/>
          </a:bodyPr>
          <a:lstStyle/>
          <a:p>
            <a:endParaRPr lang="en-US" sz="2200" b="1" dirty="0">
              <a:effectLst/>
              <a:latin typeface="+mn-lt"/>
              <a:ea typeface="+mn-ea"/>
              <a:cs typeface="+mn-cs"/>
            </a:endParaRPr>
          </a:p>
          <a:p>
            <a:r>
              <a:rPr lang="en-US" sz="2200" dirty="0">
                <a:latin typeface="+mn-lt"/>
                <a:ea typeface="+mn-ea"/>
                <a:cs typeface="+mn-cs"/>
              </a:rPr>
              <a:t>El Taller de </a:t>
            </a:r>
            <a:r>
              <a:rPr lang="en-US" sz="2200" dirty="0" err="1">
                <a:latin typeface="+mn-lt"/>
                <a:ea typeface="+mn-ea"/>
                <a:cs typeface="+mn-cs"/>
              </a:rPr>
              <a:t>Intercambio</a:t>
            </a:r>
            <a:r>
              <a:rPr lang="en-US" sz="2200" dirty="0">
                <a:latin typeface="+mn-lt"/>
                <a:ea typeface="+mn-ea"/>
                <a:cs typeface="+mn-cs"/>
              </a:rPr>
              <a:t> de </a:t>
            </a:r>
            <a:r>
              <a:rPr lang="en-US" sz="2200" dirty="0" err="1">
                <a:latin typeface="+mn-lt"/>
                <a:ea typeface="+mn-ea"/>
                <a:cs typeface="+mn-cs"/>
              </a:rPr>
              <a:t>Proveedores</a:t>
            </a:r>
            <a:r>
              <a:rPr lang="en-US" sz="2200" dirty="0">
                <a:latin typeface="+mn-lt"/>
                <a:ea typeface="+mn-ea"/>
                <a:cs typeface="+mn-cs"/>
              </a:rPr>
              <a:t> (</a:t>
            </a:r>
            <a:r>
              <a:rPr lang="en-US" sz="2200" dirty="0" err="1">
                <a:latin typeface="+mn-lt"/>
                <a:ea typeface="+mn-ea"/>
                <a:cs typeface="+mn-cs"/>
              </a:rPr>
              <a:t>PSW</a:t>
            </a:r>
            <a:r>
              <a:rPr lang="en-US" sz="2200" dirty="0">
                <a:latin typeface="+mn-lt"/>
                <a:ea typeface="+mn-ea"/>
                <a:cs typeface="+mn-cs"/>
              </a:rPr>
              <a:t>) es un taller </a:t>
            </a:r>
            <a:r>
              <a:rPr lang="en-US" sz="2200" dirty="0" err="1">
                <a:latin typeface="+mn-lt"/>
                <a:ea typeface="+mn-ea"/>
                <a:cs typeface="+mn-cs"/>
              </a:rPr>
              <a:t>grupal</a:t>
            </a:r>
            <a:r>
              <a:rPr lang="en-US" sz="2200" dirty="0">
                <a:latin typeface="+mn-lt"/>
                <a:ea typeface="+mn-ea"/>
                <a:cs typeface="+mn-cs"/>
              </a:rPr>
              <a:t> </a:t>
            </a:r>
            <a:r>
              <a:rPr lang="en-US" sz="2200" dirty="0" err="1">
                <a:latin typeface="+mn-lt"/>
                <a:ea typeface="+mn-ea"/>
                <a:cs typeface="+mn-cs"/>
              </a:rPr>
              <a:t>facilitado</a:t>
            </a:r>
            <a:r>
              <a:rPr lang="en-US" sz="2200" dirty="0">
                <a:latin typeface="+mn-lt"/>
                <a:ea typeface="+mn-ea"/>
                <a:cs typeface="+mn-cs"/>
              </a:rPr>
              <a:t> </a:t>
            </a:r>
            <a:r>
              <a:rPr lang="en-US" sz="2200" dirty="0" err="1">
                <a:latin typeface="+mn-lt"/>
                <a:ea typeface="+mn-ea"/>
                <a:cs typeface="+mn-cs"/>
              </a:rPr>
              <a:t>diseñado</a:t>
            </a:r>
            <a:r>
              <a:rPr lang="en-US" sz="2200" dirty="0">
                <a:latin typeface="+mn-lt"/>
                <a:ea typeface="+mn-ea"/>
                <a:cs typeface="+mn-cs"/>
              </a:rPr>
              <a:t> para </a:t>
            </a:r>
            <a:r>
              <a:rPr lang="en-US" sz="2200" dirty="0" err="1">
                <a:latin typeface="+mn-lt"/>
                <a:ea typeface="+mn-ea"/>
                <a:cs typeface="+mn-cs"/>
              </a:rPr>
              <a:t>ofrecer</a:t>
            </a:r>
            <a:r>
              <a:rPr lang="en-US" sz="2200" dirty="0">
                <a:latin typeface="+mn-lt"/>
                <a:ea typeface="+mn-ea"/>
                <a:cs typeface="+mn-cs"/>
              </a:rPr>
              <a:t> a los </a:t>
            </a:r>
            <a:r>
              <a:rPr lang="en-US" sz="2200" dirty="0" err="1">
                <a:latin typeface="+mn-lt"/>
                <a:ea typeface="+mn-ea"/>
                <a:cs typeface="+mn-cs"/>
              </a:rPr>
              <a:t>proveedores</a:t>
            </a:r>
            <a:r>
              <a:rPr lang="en-US" sz="2200" dirty="0">
                <a:latin typeface="+mn-lt"/>
                <a:ea typeface="+mn-ea"/>
                <a:cs typeface="+mn-cs"/>
              </a:rPr>
              <a:t> de </a:t>
            </a:r>
            <a:r>
              <a:rPr lang="en-US" sz="2200" dirty="0" err="1">
                <a:latin typeface="+mn-lt"/>
                <a:ea typeface="+mn-ea"/>
                <a:cs typeface="+mn-cs"/>
              </a:rPr>
              <a:t>aborto</a:t>
            </a:r>
            <a:r>
              <a:rPr lang="en-US" sz="2200" dirty="0">
                <a:latin typeface="+mn-lt"/>
                <a:ea typeface="+mn-ea"/>
                <a:cs typeface="+mn-cs"/>
              </a:rPr>
              <a:t> </a:t>
            </a:r>
            <a:r>
              <a:rPr lang="en-US" sz="2200" dirty="0" err="1">
                <a:latin typeface="+mn-lt"/>
                <a:ea typeface="+mn-ea"/>
                <a:cs typeface="+mn-cs"/>
              </a:rPr>
              <a:t>espacio</a:t>
            </a:r>
            <a:r>
              <a:rPr lang="en-US" sz="2200" dirty="0">
                <a:latin typeface="+mn-lt"/>
                <a:ea typeface="+mn-ea"/>
                <a:cs typeface="+mn-cs"/>
              </a:rPr>
              <a:t> y </a:t>
            </a:r>
            <a:r>
              <a:rPr lang="en-US" sz="2200" dirty="0" err="1">
                <a:latin typeface="+mn-lt"/>
                <a:ea typeface="+mn-ea"/>
                <a:cs typeface="+mn-cs"/>
              </a:rPr>
              <a:t>oportunidades</a:t>
            </a:r>
            <a:r>
              <a:rPr lang="en-US" sz="2200" dirty="0">
                <a:latin typeface="+mn-lt"/>
                <a:ea typeface="+mn-ea"/>
                <a:cs typeface="+mn-cs"/>
              </a:rPr>
              <a:t> para </a:t>
            </a:r>
            <a:r>
              <a:rPr lang="en-US" sz="2200" dirty="0" err="1">
                <a:latin typeface="+mn-lt"/>
                <a:ea typeface="+mn-ea"/>
                <a:cs typeface="+mn-cs"/>
              </a:rPr>
              <a:t>discutir</a:t>
            </a:r>
            <a:r>
              <a:rPr lang="en-US" sz="2200" dirty="0">
                <a:latin typeface="+mn-lt"/>
                <a:ea typeface="+mn-ea"/>
                <a:cs typeface="+mn-cs"/>
              </a:rPr>
              <a:t> sus </a:t>
            </a:r>
            <a:r>
              <a:rPr lang="en-US" sz="2200" dirty="0" err="1">
                <a:latin typeface="+mn-lt"/>
                <a:ea typeface="+mn-ea"/>
                <a:cs typeface="+mn-cs"/>
              </a:rPr>
              <a:t>experiencias</a:t>
            </a:r>
            <a:r>
              <a:rPr lang="en-US" sz="2200" dirty="0">
                <a:latin typeface="+mn-lt"/>
                <a:ea typeface="+mn-ea"/>
                <a:cs typeface="+mn-cs"/>
              </a:rPr>
              <a:t> de </a:t>
            </a:r>
            <a:r>
              <a:rPr lang="en-US" sz="2200" dirty="0" err="1">
                <a:latin typeface="+mn-lt"/>
                <a:ea typeface="+mn-ea"/>
                <a:cs typeface="+mn-cs"/>
              </a:rPr>
              <a:t>trabajo</a:t>
            </a:r>
            <a:r>
              <a:rPr lang="en-US" sz="2200" dirty="0">
                <a:latin typeface="+mn-lt"/>
                <a:ea typeface="+mn-ea"/>
                <a:cs typeface="+mn-cs"/>
              </a:rPr>
              <a:t> </a:t>
            </a:r>
            <a:r>
              <a:rPr lang="en-US" sz="2200" dirty="0" err="1">
                <a:latin typeface="+mn-lt"/>
                <a:ea typeface="+mn-ea"/>
                <a:cs typeface="+mn-cs"/>
              </a:rPr>
              <a:t>únicas</a:t>
            </a:r>
            <a:r>
              <a:rPr lang="en-US" sz="2200" dirty="0">
                <a:latin typeface="+mn-lt"/>
                <a:ea typeface="+mn-ea"/>
                <a:cs typeface="+mn-cs"/>
              </a:rPr>
              <a:t>, </a:t>
            </a:r>
            <a:r>
              <a:rPr lang="en-US" sz="2200" dirty="0" err="1">
                <a:latin typeface="+mn-lt"/>
                <a:ea typeface="+mn-ea"/>
                <a:cs typeface="+mn-cs"/>
              </a:rPr>
              <a:t>en</a:t>
            </a:r>
            <a:r>
              <a:rPr lang="en-US" sz="2200" dirty="0">
                <a:latin typeface="+mn-lt"/>
                <a:ea typeface="+mn-ea"/>
                <a:cs typeface="+mn-cs"/>
              </a:rPr>
              <a:t> particular la carga del </a:t>
            </a:r>
            <a:r>
              <a:rPr lang="en-US" sz="2200" dirty="0" err="1">
                <a:latin typeface="+mn-lt"/>
                <a:ea typeface="+mn-ea"/>
                <a:cs typeface="+mn-cs"/>
              </a:rPr>
              <a:t>estigma</a:t>
            </a:r>
            <a:r>
              <a:rPr lang="en-US" sz="2200" dirty="0">
                <a:latin typeface="+mn-lt"/>
                <a:ea typeface="+mn-ea"/>
                <a:cs typeface="+mn-cs"/>
              </a:rPr>
              <a:t> del </a:t>
            </a:r>
            <a:r>
              <a:rPr lang="en-US" sz="2200" dirty="0" err="1">
                <a:latin typeface="+mn-lt"/>
                <a:ea typeface="+mn-ea"/>
                <a:cs typeface="+mn-cs"/>
              </a:rPr>
              <a:t>aborto</a:t>
            </a:r>
            <a:r>
              <a:rPr lang="en-US" sz="2200" dirty="0">
                <a:latin typeface="+mn-lt"/>
                <a:ea typeface="+mn-ea"/>
                <a:cs typeface="+mn-cs"/>
              </a:rPr>
              <a:t>. </a:t>
            </a:r>
          </a:p>
          <a:p>
            <a:r>
              <a:rPr lang="en-US" sz="2200" dirty="0">
                <a:latin typeface="+mn-lt"/>
                <a:ea typeface="+mn-ea"/>
                <a:cs typeface="+mn-cs"/>
              </a:rPr>
              <a:t>El </a:t>
            </a:r>
            <a:r>
              <a:rPr lang="en-US" sz="2200" dirty="0" err="1">
                <a:latin typeface="+mn-lt"/>
                <a:ea typeface="+mn-ea"/>
                <a:cs typeface="+mn-cs"/>
              </a:rPr>
              <a:t>PSW</a:t>
            </a:r>
            <a:r>
              <a:rPr lang="en-US" sz="2200" dirty="0">
                <a:latin typeface="+mn-lt"/>
                <a:ea typeface="+mn-ea"/>
                <a:cs typeface="+mn-cs"/>
              </a:rPr>
              <a:t> </a:t>
            </a:r>
            <a:r>
              <a:rPr lang="en-US" sz="2200" dirty="0" err="1">
                <a:latin typeface="+mn-lt"/>
                <a:ea typeface="+mn-ea"/>
                <a:cs typeface="+mn-cs"/>
              </a:rPr>
              <a:t>utiliza</a:t>
            </a:r>
            <a:r>
              <a:rPr lang="en-US" sz="2200" dirty="0">
                <a:latin typeface="+mn-lt"/>
                <a:ea typeface="+mn-ea"/>
                <a:cs typeface="+mn-cs"/>
              </a:rPr>
              <a:t> </a:t>
            </a:r>
            <a:r>
              <a:rPr lang="en-US" sz="2200" dirty="0" err="1">
                <a:latin typeface="+mn-lt"/>
                <a:ea typeface="+mn-ea"/>
                <a:cs typeface="+mn-cs"/>
              </a:rPr>
              <a:t>una</a:t>
            </a:r>
            <a:r>
              <a:rPr lang="en-US" sz="2200" dirty="0">
                <a:latin typeface="+mn-lt"/>
                <a:ea typeface="+mn-ea"/>
                <a:cs typeface="+mn-cs"/>
              </a:rPr>
              <a:t> </a:t>
            </a:r>
            <a:r>
              <a:rPr lang="en-US" sz="2200" dirty="0" err="1">
                <a:latin typeface="+mn-lt"/>
                <a:ea typeface="+mn-ea"/>
                <a:cs typeface="+mn-cs"/>
              </a:rPr>
              <a:t>variedad</a:t>
            </a:r>
            <a:r>
              <a:rPr lang="en-US" sz="2200" dirty="0">
                <a:latin typeface="+mn-lt"/>
                <a:ea typeface="+mn-ea"/>
                <a:cs typeface="+mn-cs"/>
              </a:rPr>
              <a:t> de </a:t>
            </a:r>
            <a:r>
              <a:rPr lang="en-US" sz="2200" dirty="0" err="1">
                <a:latin typeface="+mn-lt"/>
                <a:ea typeface="+mn-ea"/>
                <a:cs typeface="+mn-cs"/>
              </a:rPr>
              <a:t>métodos</a:t>
            </a:r>
            <a:r>
              <a:rPr lang="en-US" sz="2200" dirty="0">
                <a:latin typeface="+mn-lt"/>
                <a:ea typeface="+mn-ea"/>
                <a:cs typeface="+mn-cs"/>
              </a:rPr>
              <a:t> que </a:t>
            </a:r>
            <a:r>
              <a:rPr lang="en-US" sz="2200" dirty="0" err="1">
                <a:latin typeface="+mn-lt"/>
                <a:ea typeface="+mn-ea"/>
                <a:cs typeface="+mn-cs"/>
              </a:rPr>
              <a:t>incluyen</a:t>
            </a:r>
            <a:r>
              <a:rPr lang="en-US" sz="2200" dirty="0">
                <a:latin typeface="+mn-lt"/>
                <a:ea typeface="+mn-ea"/>
                <a:cs typeface="+mn-cs"/>
              </a:rPr>
              <a:t> </a:t>
            </a:r>
            <a:r>
              <a:rPr lang="en-US" sz="2200" dirty="0" err="1">
                <a:latin typeface="+mn-lt"/>
                <a:ea typeface="+mn-ea"/>
                <a:cs typeface="+mn-cs"/>
              </a:rPr>
              <a:t>discusión</a:t>
            </a:r>
            <a:r>
              <a:rPr lang="en-US" sz="2200" dirty="0">
                <a:latin typeface="+mn-lt"/>
                <a:ea typeface="+mn-ea"/>
                <a:cs typeface="+mn-cs"/>
              </a:rPr>
              <a:t> </a:t>
            </a:r>
            <a:r>
              <a:rPr lang="en-US" sz="2200" dirty="0" err="1">
                <a:latin typeface="+mn-lt"/>
                <a:ea typeface="+mn-ea"/>
                <a:cs typeface="+mn-cs"/>
              </a:rPr>
              <a:t>grupal</a:t>
            </a:r>
            <a:r>
              <a:rPr lang="en-US" sz="2200" dirty="0">
                <a:latin typeface="+mn-lt"/>
                <a:ea typeface="+mn-ea"/>
                <a:cs typeface="+mn-cs"/>
              </a:rPr>
              <a:t> </a:t>
            </a:r>
            <a:r>
              <a:rPr lang="en-US" sz="2200" dirty="0" err="1">
                <a:latin typeface="+mn-lt"/>
                <a:ea typeface="+mn-ea"/>
                <a:cs typeface="+mn-cs"/>
              </a:rPr>
              <a:t>facilitada</a:t>
            </a:r>
            <a:r>
              <a:rPr lang="en-US" sz="2200" dirty="0">
                <a:latin typeface="+mn-lt"/>
                <a:ea typeface="+mn-ea"/>
                <a:cs typeface="+mn-cs"/>
              </a:rPr>
              <a:t>, </a:t>
            </a:r>
            <a:r>
              <a:rPr lang="en-US" sz="2200" dirty="0" err="1">
                <a:latin typeface="+mn-lt"/>
                <a:ea typeface="+mn-ea"/>
                <a:cs typeface="+mn-cs"/>
              </a:rPr>
              <a:t>narración</a:t>
            </a:r>
            <a:r>
              <a:rPr lang="en-US" sz="2200" dirty="0">
                <a:latin typeface="+mn-lt"/>
                <a:ea typeface="+mn-ea"/>
                <a:cs typeface="+mn-cs"/>
              </a:rPr>
              <a:t> de </a:t>
            </a:r>
            <a:r>
              <a:rPr lang="en-US" sz="2200" dirty="0" err="1">
                <a:latin typeface="+mn-lt"/>
                <a:ea typeface="+mn-ea"/>
                <a:cs typeface="+mn-cs"/>
              </a:rPr>
              <a:t>historias</a:t>
            </a:r>
            <a:r>
              <a:rPr lang="en-US" sz="2200" dirty="0">
                <a:latin typeface="+mn-lt"/>
                <a:ea typeface="+mn-ea"/>
                <a:cs typeface="+mn-cs"/>
              </a:rPr>
              <a:t> y </a:t>
            </a:r>
            <a:r>
              <a:rPr lang="en-US" sz="2200" dirty="0" err="1">
                <a:latin typeface="+mn-lt"/>
                <a:ea typeface="+mn-ea"/>
                <a:cs typeface="+mn-cs"/>
              </a:rPr>
              <a:t>metodología</a:t>
            </a:r>
            <a:r>
              <a:rPr lang="en-US" sz="2200" dirty="0">
                <a:latin typeface="+mn-lt"/>
                <a:ea typeface="+mn-ea"/>
                <a:cs typeface="+mn-cs"/>
              </a:rPr>
              <a:t> </a:t>
            </a:r>
            <a:r>
              <a:rPr lang="en-US" sz="2200" dirty="0" err="1">
                <a:latin typeface="+mn-lt"/>
                <a:ea typeface="+mn-ea"/>
                <a:cs typeface="+mn-cs"/>
              </a:rPr>
              <a:t>basada</a:t>
            </a:r>
            <a:r>
              <a:rPr lang="en-US" sz="2200" dirty="0">
                <a:latin typeface="+mn-lt"/>
                <a:ea typeface="+mn-ea"/>
                <a:cs typeface="+mn-cs"/>
              </a:rPr>
              <a:t> </a:t>
            </a:r>
            <a:r>
              <a:rPr lang="en-US" sz="2200" dirty="0" err="1">
                <a:latin typeface="+mn-lt"/>
                <a:ea typeface="+mn-ea"/>
                <a:cs typeface="+mn-cs"/>
              </a:rPr>
              <a:t>en</a:t>
            </a:r>
            <a:r>
              <a:rPr lang="en-US" sz="2200" dirty="0">
                <a:latin typeface="+mn-lt"/>
                <a:ea typeface="+mn-ea"/>
                <a:cs typeface="+mn-cs"/>
              </a:rPr>
              <a:t> las </a:t>
            </a:r>
            <a:r>
              <a:rPr lang="en-US" sz="2200" dirty="0" err="1">
                <a:latin typeface="+mn-lt"/>
                <a:ea typeface="+mn-ea"/>
                <a:cs typeface="+mn-cs"/>
              </a:rPr>
              <a:t>artes</a:t>
            </a:r>
            <a:r>
              <a:rPr lang="en-US" sz="2200" dirty="0">
                <a:latin typeface="+mn-lt"/>
                <a:ea typeface="+mn-ea"/>
                <a:cs typeface="+mn-cs"/>
              </a:rPr>
              <a:t>, </a:t>
            </a:r>
            <a:r>
              <a:rPr lang="en-US" sz="2200" dirty="0" err="1">
                <a:latin typeface="+mn-lt"/>
                <a:ea typeface="+mn-ea"/>
                <a:cs typeface="+mn-cs"/>
              </a:rPr>
              <a:t>utilizando</a:t>
            </a:r>
            <a:r>
              <a:rPr lang="en-US" sz="2200" dirty="0">
                <a:latin typeface="+mn-lt"/>
                <a:ea typeface="+mn-ea"/>
                <a:cs typeface="+mn-cs"/>
              </a:rPr>
              <a:t> </a:t>
            </a:r>
            <a:r>
              <a:rPr lang="en-US" sz="2200" dirty="0" err="1">
                <a:latin typeface="+mn-lt"/>
                <a:ea typeface="+mn-ea"/>
                <a:cs typeface="+mn-cs"/>
              </a:rPr>
              <a:t>fotografía</a:t>
            </a:r>
            <a:r>
              <a:rPr lang="en-US" sz="2200" dirty="0">
                <a:latin typeface="+mn-lt"/>
                <a:ea typeface="+mn-ea"/>
                <a:cs typeface="+mn-cs"/>
              </a:rPr>
              <a:t> y collage. </a:t>
            </a:r>
          </a:p>
          <a:p>
            <a:r>
              <a:rPr lang="en-US" sz="2200" dirty="0" err="1">
                <a:latin typeface="+mn-lt"/>
                <a:ea typeface="+mn-ea"/>
                <a:cs typeface="+mn-cs"/>
              </a:rPr>
              <a:t>Incluye</a:t>
            </a:r>
            <a:r>
              <a:rPr lang="en-US" sz="2200" dirty="0">
                <a:latin typeface="+mn-lt"/>
                <a:ea typeface="+mn-ea"/>
                <a:cs typeface="+mn-cs"/>
              </a:rPr>
              <a:t> 5 </a:t>
            </a:r>
            <a:r>
              <a:rPr lang="en-US" sz="2200" dirty="0" err="1">
                <a:latin typeface="+mn-lt"/>
                <a:ea typeface="+mn-ea"/>
                <a:cs typeface="+mn-cs"/>
              </a:rPr>
              <a:t>sesiones</a:t>
            </a:r>
            <a:r>
              <a:rPr lang="en-US" sz="2200" dirty="0">
                <a:latin typeface="+mn-lt"/>
                <a:ea typeface="+mn-ea"/>
                <a:cs typeface="+mn-cs"/>
              </a:rPr>
              <a:t> de taller, </a:t>
            </a:r>
            <a:r>
              <a:rPr lang="en-US" sz="2200" dirty="0" err="1">
                <a:latin typeface="+mn-lt"/>
                <a:ea typeface="+mn-ea"/>
                <a:cs typeface="+mn-cs"/>
              </a:rPr>
              <a:t>cada</a:t>
            </a:r>
            <a:r>
              <a:rPr lang="en-US" sz="2200" dirty="0">
                <a:latin typeface="+mn-lt"/>
                <a:ea typeface="+mn-ea"/>
                <a:cs typeface="+mn-cs"/>
              </a:rPr>
              <a:t> </a:t>
            </a:r>
            <a:r>
              <a:rPr lang="en-US" sz="2200" dirty="0" err="1">
                <a:latin typeface="+mn-lt"/>
                <a:ea typeface="+mn-ea"/>
                <a:cs typeface="+mn-cs"/>
              </a:rPr>
              <a:t>una</a:t>
            </a:r>
            <a:r>
              <a:rPr lang="en-US" sz="2200" dirty="0">
                <a:latin typeface="+mn-lt"/>
                <a:ea typeface="+mn-ea"/>
                <a:cs typeface="+mn-cs"/>
              </a:rPr>
              <a:t> </a:t>
            </a:r>
            <a:r>
              <a:rPr lang="en-US" sz="2200" dirty="0" err="1">
                <a:latin typeface="+mn-lt"/>
                <a:ea typeface="+mn-ea"/>
                <a:cs typeface="+mn-cs"/>
              </a:rPr>
              <a:t>guiada</a:t>
            </a:r>
            <a:r>
              <a:rPr lang="en-US" sz="2200" dirty="0">
                <a:latin typeface="+mn-lt"/>
                <a:ea typeface="+mn-ea"/>
                <a:cs typeface="+mn-cs"/>
              </a:rPr>
              <a:t> </a:t>
            </a:r>
            <a:r>
              <a:rPr lang="en-US" sz="2200" dirty="0" err="1">
                <a:latin typeface="+mn-lt"/>
                <a:ea typeface="+mn-ea"/>
                <a:cs typeface="+mn-cs"/>
              </a:rPr>
              <a:t>en</a:t>
            </a:r>
            <a:r>
              <a:rPr lang="en-US" sz="2200" dirty="0">
                <a:latin typeface="+mn-lt"/>
                <a:ea typeface="+mn-ea"/>
                <a:cs typeface="+mn-cs"/>
              </a:rPr>
              <a:t> </a:t>
            </a:r>
            <a:r>
              <a:rPr lang="en-US" sz="2200" dirty="0" err="1">
                <a:latin typeface="+mn-lt"/>
                <a:ea typeface="+mn-ea"/>
                <a:cs typeface="+mn-cs"/>
              </a:rPr>
              <a:t>torno</a:t>
            </a:r>
            <a:r>
              <a:rPr lang="en-US" sz="2200" dirty="0">
                <a:latin typeface="+mn-lt"/>
                <a:ea typeface="+mn-ea"/>
                <a:cs typeface="+mn-cs"/>
              </a:rPr>
              <a:t> a un </a:t>
            </a:r>
            <a:r>
              <a:rPr lang="en-US" sz="2200" dirty="0" err="1">
                <a:latin typeface="+mn-lt"/>
                <a:ea typeface="+mn-ea"/>
                <a:cs typeface="+mn-cs"/>
              </a:rPr>
              <a:t>tema</a:t>
            </a:r>
            <a:r>
              <a:rPr lang="en-US" sz="2200" dirty="0">
                <a:latin typeface="+mn-lt"/>
                <a:ea typeface="+mn-ea"/>
                <a:cs typeface="+mn-cs"/>
              </a:rPr>
              <a:t> </a:t>
            </a:r>
            <a:r>
              <a:rPr lang="en-US" sz="2200" dirty="0" err="1">
                <a:latin typeface="+mn-lt"/>
                <a:ea typeface="+mn-ea"/>
                <a:cs typeface="+mn-cs"/>
              </a:rPr>
              <a:t>específico</a:t>
            </a:r>
            <a:r>
              <a:rPr lang="en-US" sz="2200" dirty="0">
                <a:latin typeface="+mn-lt"/>
                <a:ea typeface="+mn-ea"/>
                <a:cs typeface="+mn-cs"/>
              </a:rPr>
              <a:t> de la </a:t>
            </a:r>
            <a:r>
              <a:rPr lang="en-US" sz="2200" dirty="0" err="1">
                <a:latin typeface="+mn-lt"/>
                <a:ea typeface="+mn-ea"/>
                <a:cs typeface="+mn-cs"/>
              </a:rPr>
              <a:t>sesión</a:t>
            </a:r>
            <a:r>
              <a:rPr lang="en-US" sz="2200" dirty="0">
                <a:latin typeface="+mn-lt"/>
                <a:ea typeface="+mn-ea"/>
                <a:cs typeface="+mn-cs"/>
              </a:rPr>
              <a:t>, </a:t>
            </a:r>
            <a:r>
              <a:rPr lang="en-US" sz="2200" dirty="0" err="1">
                <a:latin typeface="+mn-lt"/>
                <a:ea typeface="+mn-ea"/>
                <a:cs typeface="+mn-cs"/>
              </a:rPr>
              <a:t>llevadas</a:t>
            </a:r>
            <a:r>
              <a:rPr lang="en-US" sz="2200" dirty="0">
                <a:latin typeface="+mn-lt"/>
                <a:ea typeface="+mn-ea"/>
                <a:cs typeface="+mn-cs"/>
              </a:rPr>
              <a:t> a </a:t>
            </a:r>
            <a:r>
              <a:rPr lang="en-US" sz="2200" dirty="0" err="1">
                <a:latin typeface="+mn-lt"/>
                <a:ea typeface="+mn-ea"/>
                <a:cs typeface="+mn-cs"/>
              </a:rPr>
              <a:t>cabo</a:t>
            </a:r>
            <a:r>
              <a:rPr lang="en-US" sz="2200" dirty="0">
                <a:latin typeface="+mn-lt"/>
                <a:ea typeface="+mn-ea"/>
                <a:cs typeface="+mn-cs"/>
              </a:rPr>
              <a:t> </a:t>
            </a:r>
            <a:r>
              <a:rPr lang="en-US" sz="2200" dirty="0" err="1">
                <a:latin typeface="+mn-lt"/>
                <a:ea typeface="+mn-ea"/>
                <a:cs typeface="+mn-cs"/>
              </a:rPr>
              <a:t>en</a:t>
            </a:r>
            <a:r>
              <a:rPr lang="en-US" sz="2200" dirty="0">
                <a:latin typeface="+mn-lt"/>
                <a:ea typeface="+mn-ea"/>
                <a:cs typeface="+mn-cs"/>
              </a:rPr>
              <a:t> el </a:t>
            </a:r>
            <a:r>
              <a:rPr lang="en-US" sz="2200" dirty="0" err="1">
                <a:latin typeface="+mn-lt"/>
                <a:ea typeface="+mn-ea"/>
                <a:cs typeface="+mn-cs"/>
              </a:rPr>
              <a:t>transcurso</a:t>
            </a:r>
            <a:r>
              <a:rPr lang="en-US" sz="2200" dirty="0">
                <a:latin typeface="+mn-lt"/>
                <a:ea typeface="+mn-ea"/>
                <a:cs typeface="+mn-cs"/>
              </a:rPr>
              <a:t> de un </a:t>
            </a:r>
            <a:r>
              <a:rPr lang="en-US" sz="2200" dirty="0" err="1">
                <a:latin typeface="+mn-lt"/>
                <a:ea typeface="+mn-ea"/>
                <a:cs typeface="+mn-cs"/>
              </a:rPr>
              <a:t>retiro</a:t>
            </a:r>
            <a:r>
              <a:rPr lang="en-US" sz="2200" dirty="0">
                <a:latin typeface="+mn-lt"/>
                <a:ea typeface="+mn-ea"/>
                <a:cs typeface="+mn-cs"/>
              </a:rPr>
              <a:t> de 2 días.
</a:t>
            </a:r>
            <a:r>
              <a:rPr lang="en-US" sz="2200" dirty="0" err="1">
                <a:latin typeface="+mn-lt"/>
                <a:ea typeface="+mn-ea"/>
                <a:cs typeface="+mn-cs"/>
              </a:rPr>
              <a:t>En</a:t>
            </a:r>
            <a:r>
              <a:rPr lang="en-US" sz="2200" dirty="0">
                <a:latin typeface="+mn-lt"/>
                <a:ea typeface="+mn-ea"/>
                <a:cs typeface="+mn-cs"/>
              </a:rPr>
              <a:t> 2018 </a:t>
            </a:r>
            <a:r>
              <a:rPr lang="en-US" sz="2200" dirty="0" err="1">
                <a:latin typeface="+mn-lt"/>
                <a:ea typeface="+mn-ea"/>
                <a:cs typeface="+mn-cs"/>
              </a:rPr>
              <a:t>participaron</a:t>
            </a:r>
            <a:r>
              <a:rPr lang="en-US" sz="2200" dirty="0">
                <a:latin typeface="+mn-lt"/>
                <a:ea typeface="+mn-ea"/>
                <a:cs typeface="+mn-cs"/>
              </a:rPr>
              <a:t> </a:t>
            </a:r>
            <a:r>
              <a:rPr lang="en-US" sz="2200" b="1" dirty="0">
                <a:effectLst/>
                <a:latin typeface="+mn-lt"/>
                <a:ea typeface="+mn-ea"/>
                <a:cs typeface="+mn-cs"/>
              </a:rPr>
              <a:t>42 </a:t>
            </a:r>
            <a:r>
              <a:rPr lang="en-US" sz="2200" b="1" dirty="0" err="1">
                <a:effectLst/>
                <a:latin typeface="+mn-lt"/>
                <a:ea typeface="+mn-ea"/>
                <a:cs typeface="+mn-cs"/>
              </a:rPr>
              <a:t>proveedores</a:t>
            </a:r>
            <a:r>
              <a:rPr lang="en-US" sz="2200" b="1" dirty="0">
                <a:effectLst/>
                <a:latin typeface="+mn-lt"/>
                <a:ea typeface="+mn-ea"/>
                <a:cs typeface="+mn-cs"/>
              </a:rPr>
              <a:t> </a:t>
            </a:r>
            <a:r>
              <a:rPr lang="en-US" sz="2200" b="1" dirty="0" err="1">
                <a:effectLst/>
                <a:latin typeface="+mn-lt"/>
                <a:ea typeface="+mn-ea"/>
                <a:cs typeface="+mn-cs"/>
              </a:rPr>
              <a:t>apoyados</a:t>
            </a:r>
            <a:r>
              <a:rPr lang="en-US" sz="2200" b="1" dirty="0">
                <a:effectLst/>
                <a:latin typeface="+mn-lt"/>
                <a:ea typeface="+mn-ea"/>
                <a:cs typeface="+mn-cs"/>
              </a:rPr>
              <a:t> por Ipas</a:t>
            </a:r>
            <a:endParaRPr lang="en-US" sz="2200" dirty="0">
              <a:latin typeface="+mn-lt"/>
              <a:ea typeface="+mn-ea"/>
              <a:cs typeface="+mn-cs"/>
            </a:endParaRPr>
          </a:p>
        </p:txBody>
      </p:sp>
    </p:spTree>
    <p:extLst>
      <p:ext uri="{BB962C8B-B14F-4D97-AF65-F5344CB8AC3E}">
        <p14:creationId xmlns:p14="http://schemas.microsoft.com/office/powerpoint/2010/main" val="397309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7301248-A60E-4F4E-B55B-5310EACEC525}"/>
              </a:ext>
            </a:extLst>
          </p:cNvPr>
          <p:cNvGraphicFramePr>
            <a:graphicFrameLocks noGrp="1"/>
          </p:cNvGraphicFramePr>
          <p:nvPr>
            <p:extLst>
              <p:ext uri="{D42A27DB-BD31-4B8C-83A1-F6EECF244321}">
                <p14:modId xmlns:p14="http://schemas.microsoft.com/office/powerpoint/2010/main" val="3540956407"/>
              </p:ext>
            </p:extLst>
          </p:nvPr>
        </p:nvGraphicFramePr>
        <p:xfrm>
          <a:off x="651753" y="643466"/>
          <a:ext cx="10924161" cy="5832988"/>
        </p:xfrm>
        <a:graphic>
          <a:graphicData uri="http://schemas.openxmlformats.org/drawingml/2006/table">
            <a:tbl>
              <a:tblPr firstRow="1" firstCol="1" bandRow="1">
                <a:tableStyleId>{9DCAF9ED-07DC-4A11-8D7F-57B35C25682E}</a:tableStyleId>
              </a:tblPr>
              <a:tblGrid>
                <a:gridCol w="4307275">
                  <a:extLst>
                    <a:ext uri="{9D8B030D-6E8A-4147-A177-3AD203B41FA5}">
                      <a16:colId xmlns:a16="http://schemas.microsoft.com/office/drawing/2014/main" val="1448915609"/>
                    </a:ext>
                  </a:extLst>
                </a:gridCol>
                <a:gridCol w="1851439">
                  <a:extLst>
                    <a:ext uri="{9D8B030D-6E8A-4147-A177-3AD203B41FA5}">
                      <a16:colId xmlns:a16="http://schemas.microsoft.com/office/drawing/2014/main" val="2019888697"/>
                    </a:ext>
                  </a:extLst>
                </a:gridCol>
                <a:gridCol w="1715431">
                  <a:extLst>
                    <a:ext uri="{9D8B030D-6E8A-4147-A177-3AD203B41FA5}">
                      <a16:colId xmlns:a16="http://schemas.microsoft.com/office/drawing/2014/main" val="3806266213"/>
                    </a:ext>
                  </a:extLst>
                </a:gridCol>
                <a:gridCol w="1583215">
                  <a:extLst>
                    <a:ext uri="{9D8B030D-6E8A-4147-A177-3AD203B41FA5}">
                      <a16:colId xmlns:a16="http://schemas.microsoft.com/office/drawing/2014/main" val="630433324"/>
                    </a:ext>
                  </a:extLst>
                </a:gridCol>
                <a:gridCol w="1466801">
                  <a:extLst>
                    <a:ext uri="{9D8B030D-6E8A-4147-A177-3AD203B41FA5}">
                      <a16:colId xmlns:a16="http://schemas.microsoft.com/office/drawing/2014/main" val="274315649"/>
                    </a:ext>
                  </a:extLst>
                </a:gridCol>
              </a:tblGrid>
              <a:tr h="185703">
                <a:tc>
                  <a:txBody>
                    <a:bodyPr/>
                    <a:lstStyle/>
                    <a:p>
                      <a:pPr marL="0" marR="0">
                        <a:spcBef>
                          <a:spcPts val="0"/>
                        </a:spcBef>
                        <a:spcAft>
                          <a:spcPts val="0"/>
                        </a:spcAft>
                      </a:pPr>
                      <a:r>
                        <a:rPr lang="es-SV" sz="1000">
                          <a:effectLst/>
                        </a:rPr>
                        <a:t> </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532130" algn="r">
                        <a:spcBef>
                          <a:spcPts val="0"/>
                        </a:spcBef>
                        <a:spcAft>
                          <a:spcPts val="0"/>
                        </a:spcAft>
                      </a:pPr>
                      <a:r>
                        <a:rPr lang="es-SV" sz="1000" dirty="0">
                          <a:effectLst/>
                        </a:rPr>
                        <a:t>Respuesta inmediata</a:t>
                      </a:r>
                      <a:endParaRPr lang="es-SV" sz="1000"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SV"/>
                    </a:p>
                  </a:txBody>
                  <a:tcPr/>
                </a:tc>
                <a:tc gridSpan="2">
                  <a:txBody>
                    <a:bodyPr/>
                    <a:lstStyle/>
                    <a:p>
                      <a:pPr marL="279400" marR="0">
                        <a:spcBef>
                          <a:spcPts val="0"/>
                        </a:spcBef>
                        <a:spcAft>
                          <a:spcPts val="0"/>
                        </a:spcAft>
                      </a:pPr>
                      <a:r>
                        <a:rPr lang="es-SV" sz="1000">
                          <a:effectLst/>
                        </a:rPr>
                        <a:t>seguimiento de 6 meses</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SV"/>
                    </a:p>
                  </a:txBody>
                  <a:tcPr/>
                </a:tc>
                <a:extLst>
                  <a:ext uri="{0D108BD9-81ED-4DB2-BD59-A6C34878D82A}">
                    <a16:rowId xmlns:a16="http://schemas.microsoft.com/office/drawing/2014/main" val="913607317"/>
                  </a:ext>
                </a:extLst>
              </a:tr>
              <a:tr h="185703">
                <a:tc>
                  <a:txBody>
                    <a:bodyPr/>
                    <a:lstStyle/>
                    <a:p>
                      <a:pPr marL="76200" marR="0">
                        <a:spcBef>
                          <a:spcPts val="0"/>
                        </a:spcBef>
                        <a:spcAft>
                          <a:spcPts val="0"/>
                        </a:spcAft>
                      </a:pPr>
                      <a:r>
                        <a:rPr lang="es-SV" sz="1000">
                          <a:effectLst/>
                        </a:rPr>
                        <a:t>Articulo:</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a:effectLst/>
                        </a:rPr>
                        <a:t>sí</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19430" algn="r">
                        <a:spcBef>
                          <a:spcPts val="0"/>
                        </a:spcBef>
                        <a:spcAft>
                          <a:spcPts val="0"/>
                        </a:spcAft>
                      </a:pPr>
                      <a:r>
                        <a:rPr lang="es-SV" sz="1000">
                          <a:effectLst/>
                        </a:rPr>
                        <a:t>No</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a:effectLst/>
                        </a:rPr>
                        <a:t>sí</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a:effectLst/>
                        </a:rPr>
                        <a:t>No</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63391"/>
                  </a:ext>
                </a:extLst>
              </a:tr>
              <a:tr h="557109">
                <a:tc>
                  <a:txBody>
                    <a:bodyPr/>
                    <a:lstStyle/>
                    <a:p>
                      <a:pPr marL="76200" marR="0">
                        <a:spcBef>
                          <a:spcPts val="0"/>
                        </a:spcBef>
                        <a:spcAft>
                          <a:spcPts val="0"/>
                        </a:spcAft>
                      </a:pPr>
                      <a:r>
                        <a:rPr lang="es-SV" sz="1000" dirty="0">
                          <a:effectLst/>
                        </a:rPr>
                        <a:t>Me ayudó a pensar en mi trabajo</a:t>
                      </a:r>
                    </a:p>
                    <a:p>
                      <a:pPr marL="76200" marR="0">
                        <a:spcBef>
                          <a:spcPts val="0"/>
                        </a:spcBef>
                        <a:spcAft>
                          <a:spcPts val="0"/>
                        </a:spcAft>
                      </a:pPr>
                      <a:r>
                        <a:rPr lang="es-SV" sz="1000" dirty="0">
                          <a:effectLst/>
                        </a:rPr>
                        <a:t>desde una nueva perspectiva.</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95% (n=40)</a:t>
                      </a:r>
                    </a:p>
                    <a:p>
                      <a:pPr marL="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5% (n=2)</a:t>
                      </a:r>
                    </a:p>
                    <a:p>
                      <a:pPr marL="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96% (n=23)</a:t>
                      </a:r>
                    </a:p>
                    <a:p>
                      <a:pPr marL="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4% (n=1)</a:t>
                      </a:r>
                    </a:p>
                    <a:p>
                      <a:pPr marL="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987953"/>
                  </a:ext>
                </a:extLst>
              </a:tr>
              <a:tr h="185703">
                <a:tc>
                  <a:txBody>
                    <a:bodyPr/>
                    <a:lstStyle/>
                    <a:p>
                      <a:pPr marL="76200" marR="0">
                        <a:spcBef>
                          <a:spcPts val="0"/>
                        </a:spcBef>
                        <a:spcAft>
                          <a:spcPts val="0"/>
                        </a:spcAft>
                      </a:pPr>
                      <a:r>
                        <a:rPr lang="es-SV" sz="1000" dirty="0">
                          <a:effectLst/>
                        </a:rPr>
                        <a:t>Me sentí peor después del taller.</a:t>
                      </a:r>
                    </a:p>
                    <a:p>
                      <a:pPr marL="76200" marR="0">
                        <a:spcBef>
                          <a:spcPts val="0"/>
                        </a:spcBef>
                        <a:spcAft>
                          <a:spcPts val="0"/>
                        </a:spcAft>
                      </a:pPr>
                      <a:endParaRPr lang="es-SV" sz="1000"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a:effectLst/>
                        </a:rPr>
                        <a:t>7% (n=3)</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a:effectLst/>
                        </a:rPr>
                        <a:t>93% (n=39)</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a:effectLst/>
                        </a:rPr>
                        <a:t>4% (n=1)</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96% (n=23)</a:t>
                      </a:r>
                      <a:endParaRPr lang="es-SV" sz="1000"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049411"/>
                  </a:ext>
                </a:extLst>
              </a:tr>
              <a:tr h="185703">
                <a:tc>
                  <a:txBody>
                    <a:bodyPr/>
                    <a:lstStyle/>
                    <a:p>
                      <a:pPr marL="76200" marR="0">
                        <a:spcBef>
                          <a:spcPts val="0"/>
                        </a:spcBef>
                        <a:spcAft>
                          <a:spcPts val="0"/>
                        </a:spcAft>
                      </a:pPr>
                      <a:r>
                        <a:rPr lang="es-SV" sz="1000" dirty="0">
                          <a:effectLst/>
                        </a:rPr>
                        <a:t>Este taller me ayudó a poner mi experiencia en palabras </a:t>
                      </a:r>
                    </a:p>
                    <a:p>
                      <a:pPr marL="76200" marR="0">
                        <a:spcBef>
                          <a:spcPts val="0"/>
                        </a:spcBef>
                        <a:spcAft>
                          <a:spcPts val="0"/>
                        </a:spcAft>
                      </a:pPr>
                      <a:endParaRPr lang="es-SV" sz="1000"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a:effectLst/>
                        </a:rPr>
                        <a:t>100% (n=42)</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a:effectLst/>
                        </a:rPr>
                        <a:t>0</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a:effectLst/>
                        </a:rPr>
                        <a:t>96% (n=23)</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4% (n=1)</a:t>
                      </a:r>
                      <a:endParaRPr lang="es-SV" sz="1000"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951224"/>
                  </a:ext>
                </a:extLst>
              </a:tr>
              <a:tr h="557109">
                <a:tc>
                  <a:txBody>
                    <a:bodyPr/>
                    <a:lstStyle/>
                    <a:p>
                      <a:pPr marL="76200" marR="0">
                        <a:spcBef>
                          <a:spcPts val="0"/>
                        </a:spcBef>
                        <a:spcAft>
                          <a:spcPts val="0"/>
                        </a:spcAft>
                      </a:pPr>
                      <a:r>
                        <a:rPr lang="es-SV" sz="1000" dirty="0">
                          <a:effectLst/>
                        </a:rPr>
                        <a:t>Este taller reafirmó mi</a:t>
                      </a:r>
                    </a:p>
                    <a:p>
                      <a:pPr marL="76200" marR="0">
                        <a:spcBef>
                          <a:spcPts val="0"/>
                        </a:spcBef>
                        <a:spcAft>
                          <a:spcPts val="0"/>
                        </a:spcAft>
                      </a:pPr>
                      <a:r>
                        <a:rPr lang="es-SV" sz="1000" dirty="0">
                          <a:effectLst/>
                        </a:rPr>
                        <a:t>compromiso con el trabajo</a:t>
                      </a:r>
                    </a:p>
                    <a:p>
                      <a:pPr marL="762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100% (n=42)</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0</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96% (n=23)</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4% (n=1)</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9294640"/>
                  </a:ext>
                </a:extLst>
              </a:tr>
              <a:tr h="557109">
                <a:tc>
                  <a:txBody>
                    <a:bodyPr/>
                    <a:lstStyle/>
                    <a:p>
                      <a:pPr marL="76200" marR="0">
                        <a:spcBef>
                          <a:spcPts val="0"/>
                        </a:spcBef>
                        <a:spcAft>
                          <a:spcPts val="0"/>
                        </a:spcAft>
                      </a:pPr>
                      <a:r>
                        <a:rPr lang="es-SV" sz="1000" dirty="0">
                          <a:effectLst/>
                        </a:rPr>
                        <a:t>Aprendí sobre diferentes aspectos del</a:t>
                      </a:r>
                    </a:p>
                    <a:p>
                      <a:pPr marL="76200" marR="0">
                        <a:spcBef>
                          <a:spcPts val="0"/>
                        </a:spcBef>
                        <a:spcAft>
                          <a:spcPts val="0"/>
                        </a:spcAft>
                      </a:pPr>
                      <a:r>
                        <a:rPr lang="es-SV" sz="1000" dirty="0">
                          <a:effectLst/>
                        </a:rPr>
                        <a:t>trabajo.</a:t>
                      </a:r>
                    </a:p>
                    <a:p>
                      <a:pPr marL="762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100% (n=42)</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0</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lgn="l" defTabSz="914400" rtl="0" eaLnBrk="1" latinLnBrk="0" hangingPunct="1">
                        <a:spcBef>
                          <a:spcPts val="0"/>
                        </a:spcBef>
                        <a:spcAft>
                          <a:spcPts val="0"/>
                        </a:spcAft>
                      </a:pPr>
                      <a:r>
                        <a:rPr lang="es-SV" sz="1000" kern="1200" dirty="0">
                          <a:solidFill>
                            <a:schemeClr val="tx1"/>
                          </a:solidFill>
                          <a:effectLst/>
                        </a:rPr>
                        <a:t>100% (n=24)</a:t>
                      </a:r>
                    </a:p>
                    <a:p>
                      <a:pPr marL="63500" marR="0" algn="l" defTabSz="914400" rtl="0" eaLnBrk="1" latinLnBrk="0" hangingPunct="1">
                        <a:spcBef>
                          <a:spcPts val="0"/>
                        </a:spcBef>
                        <a:spcAft>
                          <a:spcPts val="0"/>
                        </a:spcAft>
                      </a:pPr>
                      <a:r>
                        <a:rPr lang="es-SV" sz="1000" kern="1200" dirty="0">
                          <a:solidFill>
                            <a:schemeClr val="tx1"/>
                          </a:solidFill>
                          <a:effectLst/>
                        </a:rPr>
                        <a:t> </a:t>
                      </a:r>
                    </a:p>
                    <a:p>
                      <a:pPr marL="63500" marR="0" algn="l" defTabSz="914400" rtl="0" eaLnBrk="1" latinLnBrk="0" hangingPunct="1">
                        <a:spcBef>
                          <a:spcPts val="0"/>
                        </a:spcBef>
                        <a:spcAft>
                          <a:spcPts val="0"/>
                        </a:spcAft>
                      </a:pPr>
                      <a:r>
                        <a:rPr lang="es-SV" sz="1000" kern="1200" dirty="0">
                          <a:solidFill>
                            <a:schemeClr val="tx1"/>
                          </a:solidFill>
                          <a:effectLst/>
                        </a:rPr>
                        <a:t> </a:t>
                      </a:r>
                      <a:endParaRPr lang="es-SV" sz="1000" kern="1200" dirty="0">
                        <a:solidFill>
                          <a:schemeClr val="tx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0</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780257"/>
                  </a:ext>
                </a:extLst>
              </a:tr>
              <a:tr h="557109">
                <a:tc>
                  <a:txBody>
                    <a:bodyPr/>
                    <a:lstStyle/>
                    <a:p>
                      <a:pPr marL="76200" marR="0">
                        <a:spcBef>
                          <a:spcPts val="0"/>
                        </a:spcBef>
                        <a:spcAft>
                          <a:spcPts val="0"/>
                        </a:spcAft>
                      </a:pPr>
                      <a:r>
                        <a:rPr lang="es-SV" sz="1000" dirty="0">
                          <a:effectLst/>
                        </a:rPr>
                        <a:t>Fortaleció mi relación con mis</a:t>
                      </a:r>
                    </a:p>
                    <a:p>
                      <a:pPr marL="76200" marR="0">
                        <a:spcBef>
                          <a:spcPts val="0"/>
                        </a:spcBef>
                        <a:spcAft>
                          <a:spcPts val="0"/>
                        </a:spcAft>
                      </a:pPr>
                      <a:r>
                        <a:rPr lang="es-SV" sz="1000" dirty="0">
                          <a:effectLst/>
                        </a:rPr>
                        <a:t>compañeros.</a:t>
                      </a:r>
                    </a:p>
                    <a:p>
                      <a:pPr marL="762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98% (n=41)</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2% (n=1)</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92% (n=22)</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8% (n=2)</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564546"/>
                  </a:ext>
                </a:extLst>
              </a:tr>
              <a:tr h="371406">
                <a:tc>
                  <a:txBody>
                    <a:bodyPr/>
                    <a:lstStyle/>
                    <a:p>
                      <a:pPr marL="76200" marR="0">
                        <a:spcBef>
                          <a:spcPts val="0"/>
                        </a:spcBef>
                        <a:spcAft>
                          <a:spcPts val="0"/>
                        </a:spcAft>
                      </a:pPr>
                      <a:r>
                        <a:rPr lang="es-SV" sz="1000" dirty="0">
                          <a:effectLst/>
                        </a:rPr>
                        <a:t>Daño mi relación con los</a:t>
                      </a:r>
                    </a:p>
                    <a:p>
                      <a:pPr marL="76200" marR="0">
                        <a:spcBef>
                          <a:spcPts val="0"/>
                        </a:spcBef>
                        <a:spcAft>
                          <a:spcPts val="0"/>
                        </a:spcAft>
                      </a:pPr>
                      <a:r>
                        <a:rPr lang="es-SV" sz="1000" dirty="0">
                          <a:effectLst/>
                        </a:rPr>
                        <a:t>compañeros.</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63500" marR="0">
                        <a:spcBef>
                          <a:spcPts val="0"/>
                        </a:spcBef>
                        <a:spcAft>
                          <a:spcPts val="0"/>
                        </a:spcAft>
                      </a:pPr>
                      <a:r>
                        <a:rPr lang="es-SV" sz="1000" dirty="0">
                          <a:effectLst/>
                        </a:rPr>
                        <a:t>7% (n=3)</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63500" marR="0">
                        <a:spcBef>
                          <a:spcPts val="0"/>
                        </a:spcBef>
                        <a:spcAft>
                          <a:spcPts val="0"/>
                        </a:spcAft>
                      </a:pPr>
                      <a:r>
                        <a:rPr lang="es-SV" sz="1000" dirty="0">
                          <a:effectLst/>
                        </a:rPr>
                        <a:t>93% (n=39)</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63500" marR="0">
                        <a:spcBef>
                          <a:spcPts val="0"/>
                        </a:spcBef>
                        <a:spcAft>
                          <a:spcPts val="0"/>
                        </a:spcAft>
                      </a:pPr>
                      <a:r>
                        <a:rPr lang="es-SV" sz="1000" dirty="0">
                          <a:effectLst/>
                        </a:rPr>
                        <a:t>4% (n=1)</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63500" marR="0">
                        <a:spcBef>
                          <a:spcPts val="0"/>
                        </a:spcBef>
                        <a:spcAft>
                          <a:spcPts val="0"/>
                        </a:spcAft>
                      </a:pPr>
                      <a:r>
                        <a:rPr lang="es-SV" sz="1000" dirty="0">
                          <a:effectLst/>
                        </a:rPr>
                        <a:t>96% (n=23)</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1697156"/>
                  </a:ext>
                </a:extLst>
              </a:tr>
              <a:tr h="420510">
                <a:tc>
                  <a:txBody>
                    <a:bodyPr/>
                    <a:lstStyle/>
                    <a:p>
                      <a:pPr marL="76200" marR="0">
                        <a:spcBef>
                          <a:spcPts val="0"/>
                        </a:spcBef>
                        <a:spcAft>
                          <a:spcPts val="0"/>
                        </a:spcAft>
                      </a:pPr>
                      <a:r>
                        <a:rPr lang="es-SV" sz="1000">
                          <a:effectLst/>
                        </a:rPr>
                        <a:t> </a:t>
                      </a:r>
                      <a:endParaRPr lang="es-SV" sz="100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63500" marR="0">
                        <a:spcBef>
                          <a:spcPts val="0"/>
                        </a:spcBef>
                        <a:spcAft>
                          <a:spcPts val="0"/>
                        </a:spcAft>
                      </a:pPr>
                      <a:r>
                        <a:rPr lang="es-SV" sz="1000" dirty="0">
                          <a:effectLst/>
                        </a:rPr>
                        <a:t> </a:t>
                      </a:r>
                      <a:endParaRPr lang="es-SV" sz="1000" dirty="0">
                        <a:effectLst/>
                        <a:latin typeface="Times New Roman" panose="02020603050405020304" pitchFamily="18" charset="0"/>
                        <a:ea typeface="Times New Roman" panose="02020603050405020304" pitchFamily="18" charset="0"/>
                      </a:endParaRPr>
                    </a:p>
                  </a:txBody>
                  <a:tcPr marL="0" marR="0" marT="0" marB="0" anchor="b"/>
                </a:tc>
                <a:tc vMerge="1">
                  <a:txBody>
                    <a:bodyPr/>
                    <a:lstStyle/>
                    <a:p>
                      <a:pPr marL="63500" marR="0">
                        <a:spcBef>
                          <a:spcPts val="0"/>
                        </a:spcBef>
                        <a:spcAft>
                          <a:spcPts val="0"/>
                        </a:spcAft>
                      </a:pPr>
                      <a:r>
                        <a:rPr lang="es-SV" sz="1000" dirty="0">
                          <a:effectLst/>
                        </a:rPr>
                        <a:t> </a:t>
                      </a:r>
                      <a:endParaRPr lang="es-SV" sz="1000" dirty="0">
                        <a:effectLst/>
                        <a:latin typeface="Times New Roman" panose="02020603050405020304" pitchFamily="18" charset="0"/>
                        <a:ea typeface="Times New Roman" panose="02020603050405020304" pitchFamily="18" charset="0"/>
                      </a:endParaRPr>
                    </a:p>
                  </a:txBody>
                  <a:tcPr marL="0" marR="0" marT="0" marB="0" anchor="b"/>
                </a:tc>
                <a:tc vMerge="1">
                  <a:txBody>
                    <a:bodyPr/>
                    <a:lstStyle/>
                    <a:p>
                      <a:pPr marL="63500" marR="0">
                        <a:spcBef>
                          <a:spcPts val="0"/>
                        </a:spcBef>
                        <a:spcAft>
                          <a:spcPts val="0"/>
                        </a:spcAft>
                      </a:pPr>
                      <a:r>
                        <a:rPr lang="es-SV" sz="1000" dirty="0">
                          <a:effectLst/>
                        </a:rPr>
                        <a:t> </a:t>
                      </a:r>
                      <a:endParaRPr lang="es-SV" sz="1000" dirty="0">
                        <a:effectLst/>
                        <a:latin typeface="Times New Roman" panose="02020603050405020304" pitchFamily="18" charset="0"/>
                        <a:ea typeface="Times New Roman" panose="02020603050405020304" pitchFamily="18" charset="0"/>
                      </a:endParaRPr>
                    </a:p>
                  </a:txBody>
                  <a:tcPr marL="0" marR="0" marT="0" marB="0" anchor="b"/>
                </a:tc>
                <a:tc vMerge="1">
                  <a:txBody>
                    <a:bodyPr/>
                    <a:lstStyle/>
                    <a:p>
                      <a:pPr marL="63500" marR="0">
                        <a:spcBef>
                          <a:spcPts val="0"/>
                        </a:spcBef>
                        <a:spcAft>
                          <a:spcPts val="0"/>
                        </a:spcAft>
                      </a:pPr>
                      <a:r>
                        <a:rPr lang="es-SV" sz="1000" dirty="0">
                          <a:effectLst/>
                        </a:rPr>
                        <a:t> </a:t>
                      </a:r>
                      <a:endParaRPr lang="es-SV" sz="10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2529093764"/>
                  </a:ext>
                </a:extLst>
              </a:tr>
              <a:tr h="557109">
                <a:tc>
                  <a:txBody>
                    <a:bodyPr/>
                    <a:lstStyle/>
                    <a:p>
                      <a:pPr marL="76200" marR="0">
                        <a:spcBef>
                          <a:spcPts val="0"/>
                        </a:spcBef>
                        <a:spcAft>
                          <a:spcPts val="0"/>
                        </a:spcAft>
                      </a:pPr>
                      <a:r>
                        <a:rPr lang="es-SV" sz="1000" dirty="0">
                          <a:effectLst/>
                        </a:rPr>
                        <a:t>Es importante crear oportunidades como esta</a:t>
                      </a:r>
                    </a:p>
                    <a:p>
                      <a:pPr marL="76200" marR="0">
                        <a:spcBef>
                          <a:spcPts val="0"/>
                        </a:spcBef>
                        <a:spcAft>
                          <a:spcPts val="0"/>
                        </a:spcAft>
                      </a:pPr>
                      <a:r>
                        <a:rPr lang="es-SV" sz="1000" dirty="0">
                          <a:effectLst/>
                        </a:rPr>
                        <a:t>para los trabajadores del aborto.</a:t>
                      </a:r>
                    </a:p>
                    <a:p>
                      <a:pPr marL="762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100% (n=42)</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0</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100% (n=24)</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0</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235425"/>
                  </a:ext>
                </a:extLst>
              </a:tr>
              <a:tr h="557109">
                <a:tc>
                  <a:txBody>
                    <a:bodyPr/>
                    <a:lstStyle/>
                    <a:p>
                      <a:pPr marL="76200" marR="0">
                        <a:spcBef>
                          <a:spcPts val="0"/>
                        </a:spcBef>
                        <a:spcAft>
                          <a:spcPts val="0"/>
                        </a:spcAft>
                      </a:pPr>
                      <a:r>
                        <a:rPr lang="es-SV" sz="1000" dirty="0">
                          <a:effectLst/>
                        </a:rPr>
                        <a:t>Recomendaría este taller a otros.</a:t>
                      </a:r>
                    </a:p>
                    <a:p>
                      <a:pPr marL="76200" marR="0">
                        <a:spcBef>
                          <a:spcPts val="0"/>
                        </a:spcBef>
                        <a:spcAft>
                          <a:spcPts val="0"/>
                        </a:spcAft>
                      </a:pPr>
                      <a:r>
                        <a:rPr lang="es-SV" sz="1000" dirty="0">
                          <a:effectLst/>
                        </a:rPr>
                        <a:t> </a:t>
                      </a:r>
                    </a:p>
                    <a:p>
                      <a:pPr marL="762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98% (n=41)</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2% (n=1)</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96% (n=23)</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4% (n=1)</a:t>
                      </a:r>
                    </a:p>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0381252"/>
                  </a:ext>
                </a:extLst>
              </a:tr>
              <a:tr h="717412">
                <a:tc>
                  <a:txBody>
                    <a:bodyPr/>
                    <a:lstStyle/>
                    <a:p>
                      <a:pPr marL="76200" marR="0">
                        <a:spcBef>
                          <a:spcPts val="0"/>
                        </a:spcBef>
                        <a:spcAft>
                          <a:spcPts val="0"/>
                        </a:spcAft>
                      </a:pPr>
                      <a:r>
                        <a:rPr lang="es-SV" sz="1000" dirty="0">
                          <a:effectLst/>
                        </a:rPr>
                        <a:t>Esta experiencia provocó nuevas</a:t>
                      </a:r>
                    </a:p>
                    <a:p>
                      <a:pPr marL="76200" marR="0">
                        <a:spcBef>
                          <a:spcPts val="0"/>
                        </a:spcBef>
                        <a:spcAft>
                          <a:spcPts val="0"/>
                        </a:spcAft>
                      </a:pPr>
                      <a:r>
                        <a:rPr lang="es-SV" sz="1000" dirty="0">
                          <a:effectLst/>
                        </a:rPr>
                        <a:t>discusiones sobre mi trabajo en el aborto</a:t>
                      </a:r>
                    </a:p>
                    <a:p>
                      <a:pPr marL="76200" marR="0">
                        <a:spcBef>
                          <a:spcPts val="0"/>
                        </a:spcBef>
                        <a:spcAft>
                          <a:spcPts val="0"/>
                        </a:spcAft>
                      </a:pPr>
                      <a:r>
                        <a:rPr lang="es-SV" sz="1000" dirty="0">
                          <a:effectLst/>
                        </a:rPr>
                        <a:t>con otros.</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95% (n=40)</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5% (n=2)</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80% (n=19)</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a:spcBef>
                          <a:spcPts val="0"/>
                        </a:spcBef>
                        <a:spcAft>
                          <a:spcPts val="0"/>
                        </a:spcAft>
                      </a:pPr>
                      <a:r>
                        <a:rPr lang="es-SV" sz="1000" dirty="0">
                          <a:effectLst/>
                        </a:rPr>
                        <a:t> </a:t>
                      </a:r>
                    </a:p>
                    <a:p>
                      <a:pPr marL="63500" marR="0">
                        <a:spcBef>
                          <a:spcPts val="0"/>
                        </a:spcBef>
                        <a:spcAft>
                          <a:spcPts val="0"/>
                        </a:spcAft>
                      </a:pPr>
                      <a:r>
                        <a:rPr lang="es-SV" sz="1000" dirty="0">
                          <a:effectLst/>
                        </a:rPr>
                        <a:t>20% (n=5)</a:t>
                      </a:r>
                    </a:p>
                    <a:p>
                      <a:pPr marL="63500" marR="0">
                        <a:spcBef>
                          <a:spcPts val="0"/>
                        </a:spcBef>
                        <a:spcAft>
                          <a:spcPts val="0"/>
                        </a:spcAft>
                      </a:pPr>
                      <a:r>
                        <a:rPr lang="es-SV" sz="1000" dirty="0">
                          <a:effectLst/>
                        </a:rPr>
                        <a:t> </a:t>
                      </a:r>
                      <a:endParaRPr lang="es-SV" sz="1000" dirty="0">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8745132"/>
                  </a:ext>
                </a:extLst>
              </a:tr>
            </a:tbl>
          </a:graphicData>
        </a:graphic>
      </p:graphicFrame>
    </p:spTree>
    <p:extLst>
      <p:ext uri="{BB962C8B-B14F-4D97-AF65-F5344CB8AC3E}">
        <p14:creationId xmlns:p14="http://schemas.microsoft.com/office/powerpoint/2010/main" val="593676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E944A-8DEB-4175-A82B-60368FDED7BE}"/>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b="1" kern="1200">
                <a:solidFill>
                  <a:schemeClr val="tx1"/>
                </a:solidFill>
                <a:latin typeface="+mj-lt"/>
                <a:ea typeface="+mj-ea"/>
                <a:cs typeface="+mj-cs"/>
              </a:rPr>
              <a:t>Agotamiento profesional: 
</a:t>
            </a:r>
            <a:endParaRPr lang="en-US" sz="4800" kern="1200">
              <a:solidFill>
                <a:schemeClr val="tx1"/>
              </a:solidFill>
              <a:latin typeface="+mj-lt"/>
              <a:ea typeface="+mj-ea"/>
              <a:cs typeface="+mj-cs"/>
            </a:endParaRPr>
          </a:p>
        </p:txBody>
      </p:sp>
      <p:graphicFrame>
        <p:nvGraphicFramePr>
          <p:cNvPr id="8" name="Table 7">
            <a:extLst>
              <a:ext uri="{FF2B5EF4-FFF2-40B4-BE49-F238E27FC236}">
                <a16:creationId xmlns:a16="http://schemas.microsoft.com/office/drawing/2014/main" id="{E007D2F0-FC1B-421A-8A98-850E8A9E7C6C}"/>
              </a:ext>
            </a:extLst>
          </p:cNvPr>
          <p:cNvGraphicFramePr>
            <a:graphicFrameLocks noGrp="1"/>
          </p:cNvGraphicFramePr>
          <p:nvPr>
            <p:extLst>
              <p:ext uri="{D42A27DB-BD31-4B8C-83A1-F6EECF244321}">
                <p14:modId xmlns:p14="http://schemas.microsoft.com/office/powerpoint/2010/main" val="2818862868"/>
              </p:ext>
            </p:extLst>
          </p:nvPr>
        </p:nvGraphicFramePr>
        <p:xfrm>
          <a:off x="838200" y="1954586"/>
          <a:ext cx="10512551" cy="4231986"/>
        </p:xfrm>
        <a:graphic>
          <a:graphicData uri="http://schemas.openxmlformats.org/drawingml/2006/table">
            <a:tbl>
              <a:tblPr firstRow="1" firstCol="1" bandRow="1">
                <a:tableStyleId>{5DA37D80-6434-44D0-A028-1B22A696006F}</a:tableStyleId>
              </a:tblPr>
              <a:tblGrid>
                <a:gridCol w="2404364">
                  <a:extLst>
                    <a:ext uri="{9D8B030D-6E8A-4147-A177-3AD203B41FA5}">
                      <a16:colId xmlns:a16="http://schemas.microsoft.com/office/drawing/2014/main" val="788221514"/>
                    </a:ext>
                  </a:extLst>
                </a:gridCol>
                <a:gridCol w="1369130">
                  <a:extLst>
                    <a:ext uri="{9D8B030D-6E8A-4147-A177-3AD203B41FA5}">
                      <a16:colId xmlns:a16="http://schemas.microsoft.com/office/drawing/2014/main" val="4272193152"/>
                    </a:ext>
                  </a:extLst>
                </a:gridCol>
                <a:gridCol w="1314283">
                  <a:extLst>
                    <a:ext uri="{9D8B030D-6E8A-4147-A177-3AD203B41FA5}">
                      <a16:colId xmlns:a16="http://schemas.microsoft.com/office/drawing/2014/main" val="3831263844"/>
                    </a:ext>
                  </a:extLst>
                </a:gridCol>
                <a:gridCol w="1507961">
                  <a:extLst>
                    <a:ext uri="{9D8B030D-6E8A-4147-A177-3AD203B41FA5}">
                      <a16:colId xmlns:a16="http://schemas.microsoft.com/office/drawing/2014/main" val="48915242"/>
                    </a:ext>
                  </a:extLst>
                </a:gridCol>
                <a:gridCol w="614986">
                  <a:extLst>
                    <a:ext uri="{9D8B030D-6E8A-4147-A177-3AD203B41FA5}">
                      <a16:colId xmlns:a16="http://schemas.microsoft.com/office/drawing/2014/main" val="303431437"/>
                    </a:ext>
                  </a:extLst>
                </a:gridCol>
                <a:gridCol w="887506">
                  <a:extLst>
                    <a:ext uri="{9D8B030D-6E8A-4147-A177-3AD203B41FA5}">
                      <a16:colId xmlns:a16="http://schemas.microsoft.com/office/drawing/2014/main" val="4249587812"/>
                    </a:ext>
                  </a:extLst>
                </a:gridCol>
                <a:gridCol w="940639">
                  <a:extLst>
                    <a:ext uri="{9D8B030D-6E8A-4147-A177-3AD203B41FA5}">
                      <a16:colId xmlns:a16="http://schemas.microsoft.com/office/drawing/2014/main" val="1262249400"/>
                    </a:ext>
                  </a:extLst>
                </a:gridCol>
                <a:gridCol w="1473682">
                  <a:extLst>
                    <a:ext uri="{9D8B030D-6E8A-4147-A177-3AD203B41FA5}">
                      <a16:colId xmlns:a16="http://schemas.microsoft.com/office/drawing/2014/main" val="3387923761"/>
                    </a:ext>
                  </a:extLst>
                </a:gridCol>
              </a:tblGrid>
              <a:tr h="878647">
                <a:tc>
                  <a:txBody>
                    <a:bodyPr/>
                    <a:lstStyle/>
                    <a:p>
                      <a:pPr marL="0" marR="0">
                        <a:spcBef>
                          <a:spcPts val="0"/>
                        </a:spcBef>
                        <a:spcAft>
                          <a:spcPts val="0"/>
                        </a:spcAft>
                      </a:pPr>
                      <a:r>
                        <a:rPr lang="en-US" sz="1800">
                          <a:effectLst/>
                        </a:rPr>
                        <a:t>Subescala</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Momento de encuesta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Significar</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Desviación Estándar</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N</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Beta</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IC del 95 %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extLst>
                  <a:ext uri="{0D108BD9-81ED-4DB2-BD59-A6C34878D82A}">
                    <a16:rowId xmlns:a16="http://schemas.microsoft.com/office/drawing/2014/main" val="2939319848"/>
                  </a:ext>
                </a:extLst>
              </a:tr>
              <a:tr h="598928">
                <a:tc rowSpan="3">
                  <a:txBody>
                    <a:bodyPr/>
                    <a:lstStyle/>
                    <a:p>
                      <a:pPr marL="0" marR="0" algn="r">
                        <a:spcBef>
                          <a:spcPts val="0"/>
                        </a:spcBef>
                        <a:spcAft>
                          <a:spcPts val="0"/>
                        </a:spcAft>
                      </a:pPr>
                      <a:r>
                        <a:rPr lang="en-US" sz="1800">
                          <a:effectLst/>
                        </a:rPr>
                        <a:t>Agotamiento emocional</a:t>
                      </a:r>
                    </a:p>
                    <a:p>
                      <a:pPr marL="0" marR="0" algn="r">
                        <a:spcBef>
                          <a:spcPts val="0"/>
                        </a:spcBef>
                        <a:spcAft>
                          <a:spcPts val="0"/>
                        </a:spcAft>
                      </a:pPr>
                      <a:r>
                        <a:rPr lang="en-US" sz="1800">
                          <a:effectLst/>
                        </a:rPr>
                        <a:t> </a:t>
                      </a:r>
                    </a:p>
                    <a:p>
                      <a:pPr marL="0" marR="0" algn="r">
                        <a:spcBef>
                          <a:spcPts val="0"/>
                        </a:spcBef>
                        <a:spcAft>
                          <a:spcPts val="0"/>
                        </a:spcAft>
                      </a:pPr>
                      <a:r>
                        <a:rPr lang="en-US" sz="1800">
                          <a:effectLst/>
                        </a:rPr>
                        <a:t> </a:t>
                      </a:r>
                      <a:endParaRPr lang="es-SV" sz="1800">
                        <a:effectLst/>
                        <a:latin typeface="Calibri" panose="020F0502020204030204" pitchFamily="34" charset="0"/>
                        <a:cs typeface="Times New Roman" panose="02020603050405020304" pitchFamily="18" charset="0"/>
                      </a:endParaRPr>
                    </a:p>
                  </a:txBody>
                  <a:tcPr marL="113643" marR="113643" marT="0" marB="0"/>
                </a:tc>
                <a:tc>
                  <a:txBody>
                    <a:bodyPr/>
                    <a:lstStyle/>
                    <a:p>
                      <a:pPr marL="0" marR="0" algn="r">
                        <a:spcBef>
                          <a:spcPts val="0"/>
                        </a:spcBef>
                        <a:spcAft>
                          <a:spcPts val="0"/>
                        </a:spcAft>
                      </a:pPr>
                      <a:r>
                        <a:rPr lang="en-US" sz="1800">
                          <a:effectLst/>
                        </a:rPr>
                        <a:t>Pre</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20.07</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8.19</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42</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-1.23</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0.042</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-2,72 a -0,05</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extLst>
                  <a:ext uri="{0D108BD9-81ED-4DB2-BD59-A6C34878D82A}">
                    <a16:rowId xmlns:a16="http://schemas.microsoft.com/office/drawing/2014/main" val="2727395203"/>
                  </a:ext>
                </a:extLst>
              </a:tr>
              <a:tr h="319209">
                <a:tc vMerge="1">
                  <a:txBody>
                    <a:bodyPr/>
                    <a:lstStyle/>
                    <a:p>
                      <a:pPr marL="0" marR="0" algn="r">
                        <a:spcBef>
                          <a:spcPts val="0"/>
                        </a:spcBef>
                        <a:spcAft>
                          <a:spcPts val="0"/>
                        </a:spcAft>
                      </a:pPr>
                      <a:r>
                        <a:rPr lang="en-US" sz="1100" dirty="0">
                          <a:effectLst/>
                        </a:rPr>
                        <a:t> </a:t>
                      </a:r>
                      <a:endParaRPr lang="es-S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a:effectLst/>
                        </a:rPr>
                        <a:t>post</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16.81</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8.24</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42</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extLst>
                  <a:ext uri="{0D108BD9-81ED-4DB2-BD59-A6C34878D82A}">
                    <a16:rowId xmlns:a16="http://schemas.microsoft.com/office/drawing/2014/main" val="1728413412"/>
                  </a:ext>
                </a:extLst>
              </a:tr>
              <a:tr h="319209">
                <a:tc vMerge="1">
                  <a:txBody>
                    <a:bodyPr/>
                    <a:lstStyle/>
                    <a:p>
                      <a:pPr marL="0" marR="0" algn="r">
                        <a:spcBef>
                          <a:spcPts val="0"/>
                        </a:spcBef>
                        <a:spcAft>
                          <a:spcPts val="0"/>
                        </a:spcAft>
                      </a:pPr>
                      <a:r>
                        <a:rPr lang="en-US" sz="1100" dirty="0">
                          <a:effectLst/>
                        </a:rPr>
                        <a:t> </a:t>
                      </a:r>
                      <a:endParaRPr lang="es-S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a:effectLst/>
                        </a:rPr>
                        <a:t>6 meses</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18.33</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8.7</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24</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tabLst>
                          <a:tab pos="771525" algn="l"/>
                        </a:tabLs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extLst>
                  <a:ext uri="{0D108BD9-81ED-4DB2-BD59-A6C34878D82A}">
                    <a16:rowId xmlns:a16="http://schemas.microsoft.com/office/drawing/2014/main" val="3059462"/>
                  </a:ext>
                </a:extLst>
              </a:tr>
              <a:tr h="319209">
                <a:tc rowSpan="3">
                  <a:txBody>
                    <a:bodyPr/>
                    <a:lstStyle/>
                    <a:p>
                      <a:pPr marL="0" marR="0" algn="r">
                        <a:spcBef>
                          <a:spcPts val="0"/>
                        </a:spcBef>
                        <a:spcAft>
                          <a:spcPts val="0"/>
                        </a:spcAft>
                      </a:pPr>
                      <a:r>
                        <a:rPr lang="en-US" sz="1800">
                          <a:effectLst/>
                        </a:rPr>
                        <a:t>Despersonalización</a:t>
                      </a:r>
                    </a:p>
                    <a:p>
                      <a:pPr marL="0" marR="0" algn="r">
                        <a:spcBef>
                          <a:spcPts val="0"/>
                        </a:spcBef>
                        <a:spcAft>
                          <a:spcPts val="0"/>
                        </a:spcAft>
                      </a:pPr>
                      <a:r>
                        <a:rPr lang="en-US" sz="1800">
                          <a:effectLst/>
                        </a:rPr>
                        <a:t> </a:t>
                      </a:r>
                    </a:p>
                    <a:p>
                      <a:pPr marL="0" marR="0" algn="r">
                        <a:spcBef>
                          <a:spcPts val="0"/>
                        </a:spcBef>
                        <a:spcAft>
                          <a:spcPts val="0"/>
                        </a:spcAft>
                      </a:pPr>
                      <a:r>
                        <a:rPr lang="en-US" sz="1800">
                          <a:effectLst/>
                        </a:rPr>
                        <a:t> </a:t>
                      </a:r>
                      <a:endParaRPr lang="es-SV" sz="1800">
                        <a:effectLst/>
                        <a:latin typeface="Calibri" panose="020F0502020204030204" pitchFamily="34" charset="0"/>
                        <a:cs typeface="Times New Roman" panose="02020603050405020304" pitchFamily="18" charset="0"/>
                      </a:endParaRPr>
                    </a:p>
                  </a:txBody>
                  <a:tcPr marL="113643" marR="113643" marT="0" marB="0"/>
                </a:tc>
                <a:tc>
                  <a:txBody>
                    <a:bodyPr/>
                    <a:lstStyle/>
                    <a:p>
                      <a:pPr marL="0" marR="0" algn="r">
                        <a:spcBef>
                          <a:spcPts val="0"/>
                        </a:spcBef>
                        <a:spcAft>
                          <a:spcPts val="0"/>
                        </a:spcAft>
                      </a:pPr>
                      <a:r>
                        <a:rPr lang="en-US" sz="1800">
                          <a:effectLst/>
                        </a:rPr>
                        <a:t>Pre</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3.17</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3.28</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41</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-0.67</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0.041</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-1,3 a -0,03</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extLst>
                  <a:ext uri="{0D108BD9-81ED-4DB2-BD59-A6C34878D82A}">
                    <a16:rowId xmlns:a16="http://schemas.microsoft.com/office/drawing/2014/main" val="2552431681"/>
                  </a:ext>
                </a:extLst>
              </a:tr>
              <a:tr h="319209">
                <a:tc vMerge="1">
                  <a:txBody>
                    <a:bodyPr/>
                    <a:lstStyle/>
                    <a:p>
                      <a:pPr marL="0" marR="0" algn="r">
                        <a:spcBef>
                          <a:spcPts val="0"/>
                        </a:spcBef>
                        <a:spcAft>
                          <a:spcPts val="0"/>
                        </a:spcAft>
                      </a:pPr>
                      <a:r>
                        <a:rPr lang="en-US" sz="1100" dirty="0">
                          <a:effectLst/>
                        </a:rPr>
                        <a:t> </a:t>
                      </a:r>
                      <a:endParaRPr lang="es-S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a:effectLst/>
                        </a:rPr>
                        <a:t>Post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2.71</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3.46</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41</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extLst>
                  <a:ext uri="{0D108BD9-81ED-4DB2-BD59-A6C34878D82A}">
                    <a16:rowId xmlns:a16="http://schemas.microsoft.com/office/drawing/2014/main" val="723233509"/>
                  </a:ext>
                </a:extLst>
              </a:tr>
              <a:tr h="319209">
                <a:tc vMerge="1">
                  <a:txBody>
                    <a:bodyPr/>
                    <a:lstStyle/>
                    <a:p>
                      <a:pPr marL="0" marR="0" algn="r">
                        <a:spcBef>
                          <a:spcPts val="0"/>
                        </a:spcBef>
                        <a:spcAft>
                          <a:spcPts val="0"/>
                        </a:spcAft>
                      </a:pPr>
                      <a:r>
                        <a:rPr lang="en-US" sz="1100" dirty="0">
                          <a:effectLst/>
                        </a:rPr>
                        <a:t> </a:t>
                      </a:r>
                      <a:endParaRPr lang="es-S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a:effectLst/>
                        </a:rPr>
                        <a:t>6 meses</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1.83</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2.24</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24</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extLst>
                  <a:ext uri="{0D108BD9-81ED-4DB2-BD59-A6C34878D82A}">
                    <a16:rowId xmlns:a16="http://schemas.microsoft.com/office/drawing/2014/main" val="1725795948"/>
                  </a:ext>
                </a:extLst>
              </a:tr>
              <a:tr h="386122">
                <a:tc rowSpan="3">
                  <a:txBody>
                    <a:bodyPr/>
                    <a:lstStyle/>
                    <a:p>
                      <a:pPr marL="0" marR="0" algn="r">
                        <a:spcBef>
                          <a:spcPts val="0"/>
                        </a:spcBef>
                        <a:spcAft>
                          <a:spcPts val="0"/>
                        </a:spcAft>
                      </a:pPr>
                      <a:r>
                        <a:rPr lang="en-US" sz="1800">
                          <a:effectLst/>
                        </a:rPr>
                        <a:t>Satisfaccion  personal</a:t>
                      </a:r>
                    </a:p>
                    <a:p>
                      <a:pPr marL="0" marR="0" algn="r">
                        <a:spcBef>
                          <a:spcPts val="0"/>
                        </a:spcBef>
                        <a:spcAft>
                          <a:spcPts val="0"/>
                        </a:spcAft>
                      </a:pPr>
                      <a:r>
                        <a:rPr lang="en-US" sz="1800">
                          <a:effectLst/>
                        </a:rPr>
                        <a:t> </a:t>
                      </a:r>
                    </a:p>
                    <a:p>
                      <a:pPr marL="0" marR="0" algn="r">
                        <a:spcBef>
                          <a:spcPts val="0"/>
                        </a:spcBef>
                        <a:spcAft>
                          <a:spcPts val="0"/>
                        </a:spcAft>
                      </a:pPr>
                      <a:r>
                        <a:rPr lang="en-US" sz="1800">
                          <a:effectLst/>
                        </a:rPr>
                        <a:t> </a:t>
                      </a:r>
                      <a:endParaRPr lang="es-SV" sz="1800">
                        <a:effectLst/>
                        <a:latin typeface="Calibri" panose="020F0502020204030204" pitchFamily="34" charset="0"/>
                        <a:cs typeface="Times New Roman" panose="02020603050405020304" pitchFamily="18" charset="0"/>
                      </a:endParaRPr>
                    </a:p>
                  </a:txBody>
                  <a:tcPr marL="113643" marR="113643" marT="0" marB="0"/>
                </a:tc>
                <a:tc>
                  <a:txBody>
                    <a:bodyPr/>
                    <a:lstStyle/>
                    <a:p>
                      <a:pPr marL="0" marR="0" algn="r">
                        <a:spcBef>
                          <a:spcPts val="0"/>
                        </a:spcBef>
                        <a:spcAft>
                          <a:spcPts val="0"/>
                        </a:spcAft>
                      </a:pPr>
                      <a:r>
                        <a:rPr lang="en-US" sz="1800">
                          <a:effectLst/>
                        </a:rPr>
                        <a:t>Pre</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42.26</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3.61</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41</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0.87</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0.055</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-0,2 a 1,76</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extLst>
                  <a:ext uri="{0D108BD9-81ED-4DB2-BD59-A6C34878D82A}">
                    <a16:rowId xmlns:a16="http://schemas.microsoft.com/office/drawing/2014/main" val="1545344142"/>
                  </a:ext>
                </a:extLst>
              </a:tr>
              <a:tr h="386122">
                <a:tc vMerge="1">
                  <a:txBody>
                    <a:bodyPr/>
                    <a:lstStyle/>
                    <a:p>
                      <a:pPr marL="0" marR="0" algn="r">
                        <a:spcBef>
                          <a:spcPts val="0"/>
                        </a:spcBef>
                        <a:spcAft>
                          <a:spcPts val="0"/>
                        </a:spcAft>
                      </a:pPr>
                      <a:r>
                        <a:rPr lang="en-US" sz="1100" dirty="0">
                          <a:effectLst/>
                        </a:rPr>
                        <a:t> </a:t>
                      </a:r>
                      <a:endParaRPr lang="es-S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a:effectLst/>
                        </a:rPr>
                        <a:t>Post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43.08</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5.27</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41</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extLst>
                  <a:ext uri="{0D108BD9-81ED-4DB2-BD59-A6C34878D82A}">
                    <a16:rowId xmlns:a16="http://schemas.microsoft.com/office/drawing/2014/main" val="4254425457"/>
                  </a:ext>
                </a:extLst>
              </a:tr>
              <a:tr h="386122">
                <a:tc vMerge="1">
                  <a:txBody>
                    <a:bodyPr/>
                    <a:lstStyle/>
                    <a:p>
                      <a:pPr marL="0" marR="0" algn="r">
                        <a:spcBef>
                          <a:spcPts val="0"/>
                        </a:spcBef>
                        <a:spcAft>
                          <a:spcPts val="0"/>
                        </a:spcAft>
                      </a:pPr>
                      <a:r>
                        <a:rPr lang="en-US" sz="1100" dirty="0">
                          <a:effectLst/>
                        </a:rPr>
                        <a:t> </a:t>
                      </a:r>
                      <a:endParaRPr lang="es-S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a:effectLst/>
                        </a:rPr>
                        <a:t>6 meses</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43.71</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4.53</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24</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tc>
                  <a:txBody>
                    <a:bodyPr/>
                    <a:lstStyle/>
                    <a:p>
                      <a:pPr marL="0" marR="0">
                        <a:spcBef>
                          <a:spcPts val="0"/>
                        </a:spcBef>
                        <a:spcAft>
                          <a:spcPts val="0"/>
                        </a:spcAft>
                      </a:pPr>
                      <a:r>
                        <a:rPr lang="en-US" sz="1800">
                          <a:effectLst/>
                        </a:rPr>
                        <a:t> </a:t>
                      </a:r>
                      <a:endParaRPr lang="es-SV" sz="1800">
                        <a:effectLst/>
                        <a:latin typeface="Calibri" panose="020F0502020204030204" pitchFamily="34" charset="0"/>
                        <a:ea typeface="Calibri" panose="020F0502020204030204" pitchFamily="34" charset="0"/>
                        <a:cs typeface="Times New Roman" panose="02020603050405020304" pitchFamily="18" charset="0"/>
                      </a:endParaRPr>
                    </a:p>
                  </a:txBody>
                  <a:tcPr marL="113643" marR="113643" marT="0" marB="0"/>
                </a:tc>
                <a:extLst>
                  <a:ext uri="{0D108BD9-81ED-4DB2-BD59-A6C34878D82A}">
                    <a16:rowId xmlns:a16="http://schemas.microsoft.com/office/drawing/2014/main" val="2527102383"/>
                  </a:ext>
                </a:extLst>
              </a:tr>
            </a:tbl>
          </a:graphicData>
        </a:graphic>
      </p:graphicFrame>
      <p:sp>
        <p:nvSpPr>
          <p:cNvPr id="11" name="Arrow: Left 10">
            <a:extLst>
              <a:ext uri="{FF2B5EF4-FFF2-40B4-BE49-F238E27FC236}">
                <a16:creationId xmlns:a16="http://schemas.microsoft.com/office/drawing/2014/main" id="{D5462C22-533C-4518-9186-7846B8EDD1CC}"/>
              </a:ext>
            </a:extLst>
          </p:cNvPr>
          <p:cNvSpPr/>
          <p:nvPr/>
        </p:nvSpPr>
        <p:spPr>
          <a:xfrm rot="10800000">
            <a:off x="7919748" y="274981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2" name="Arrow: Left 11">
            <a:extLst>
              <a:ext uri="{FF2B5EF4-FFF2-40B4-BE49-F238E27FC236}">
                <a16:creationId xmlns:a16="http://schemas.microsoft.com/office/drawing/2014/main" id="{10295152-6B4F-401E-92B1-1C7F77DF2928}"/>
              </a:ext>
            </a:extLst>
          </p:cNvPr>
          <p:cNvSpPr/>
          <p:nvPr/>
        </p:nvSpPr>
        <p:spPr>
          <a:xfrm rot="10800000">
            <a:off x="7919748" y="398356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4" name="Arrow: Left 13">
            <a:extLst>
              <a:ext uri="{FF2B5EF4-FFF2-40B4-BE49-F238E27FC236}">
                <a16:creationId xmlns:a16="http://schemas.microsoft.com/office/drawing/2014/main" id="{5C1711AF-54C9-4E4C-874B-CC73095AF6C7}"/>
              </a:ext>
            </a:extLst>
          </p:cNvPr>
          <p:cNvSpPr/>
          <p:nvPr/>
        </p:nvSpPr>
        <p:spPr>
          <a:xfrm rot="10800000">
            <a:off x="7919748" y="497499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22489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80F1-A1A5-440B-B0A2-9AA4CDD2BBF1}"/>
              </a:ext>
            </a:extLst>
          </p:cNvPr>
          <p:cNvSpPr>
            <a:spLocks noGrp="1"/>
          </p:cNvSpPr>
          <p:nvPr>
            <p:ph type="title"/>
          </p:nvPr>
        </p:nvSpPr>
        <p:spPr/>
        <p:txBody>
          <a:bodyPr/>
          <a:lstStyle/>
          <a:p>
            <a:endParaRPr lang="es-SV"/>
          </a:p>
        </p:txBody>
      </p:sp>
      <p:sp>
        <p:nvSpPr>
          <p:cNvPr id="3" name="Text Placeholder 2">
            <a:extLst>
              <a:ext uri="{FF2B5EF4-FFF2-40B4-BE49-F238E27FC236}">
                <a16:creationId xmlns:a16="http://schemas.microsoft.com/office/drawing/2014/main" id="{54221FFC-8A36-4199-A526-76E8BCC44B22}"/>
              </a:ext>
            </a:extLst>
          </p:cNvPr>
          <p:cNvSpPr>
            <a:spLocks noGrp="1"/>
          </p:cNvSpPr>
          <p:nvPr>
            <p:ph type="body" sz="quarter" idx="11"/>
          </p:nvPr>
        </p:nvSpPr>
        <p:spPr/>
        <p:txBody>
          <a:bodyPr/>
          <a:lstStyle/>
          <a:p>
            <a:endParaRPr lang="es-SV" dirty="0"/>
          </a:p>
        </p:txBody>
      </p:sp>
      <p:graphicFrame>
        <p:nvGraphicFramePr>
          <p:cNvPr id="5" name="Table 4">
            <a:extLst>
              <a:ext uri="{FF2B5EF4-FFF2-40B4-BE49-F238E27FC236}">
                <a16:creationId xmlns:a16="http://schemas.microsoft.com/office/drawing/2014/main" id="{D91FC72C-1385-46E4-AE0A-AD6E6DB84890}"/>
              </a:ext>
            </a:extLst>
          </p:cNvPr>
          <p:cNvGraphicFramePr>
            <a:graphicFrameLocks noGrp="1"/>
          </p:cNvGraphicFramePr>
          <p:nvPr>
            <p:extLst>
              <p:ext uri="{D42A27DB-BD31-4B8C-83A1-F6EECF244321}">
                <p14:modId xmlns:p14="http://schemas.microsoft.com/office/powerpoint/2010/main" val="649449782"/>
              </p:ext>
            </p:extLst>
          </p:nvPr>
        </p:nvGraphicFramePr>
        <p:xfrm>
          <a:off x="1168751" y="963038"/>
          <a:ext cx="10737902" cy="5316744"/>
        </p:xfrm>
        <a:graphic>
          <a:graphicData uri="http://schemas.openxmlformats.org/drawingml/2006/table">
            <a:tbl>
              <a:tblPr firstRow="1" firstCol="1" bandRow="1">
                <a:tableStyleId>{0E3FDE45-AF77-4B5C-9715-49D594BDF05E}</a:tableStyleId>
              </a:tblPr>
              <a:tblGrid>
                <a:gridCol w="2656746">
                  <a:extLst>
                    <a:ext uri="{9D8B030D-6E8A-4147-A177-3AD203B41FA5}">
                      <a16:colId xmlns:a16="http://schemas.microsoft.com/office/drawing/2014/main" val="716315941"/>
                    </a:ext>
                  </a:extLst>
                </a:gridCol>
                <a:gridCol w="1235940">
                  <a:extLst>
                    <a:ext uri="{9D8B030D-6E8A-4147-A177-3AD203B41FA5}">
                      <a16:colId xmlns:a16="http://schemas.microsoft.com/office/drawing/2014/main" val="309511519"/>
                    </a:ext>
                  </a:extLst>
                </a:gridCol>
                <a:gridCol w="855653">
                  <a:extLst>
                    <a:ext uri="{9D8B030D-6E8A-4147-A177-3AD203B41FA5}">
                      <a16:colId xmlns:a16="http://schemas.microsoft.com/office/drawing/2014/main" val="2671608370"/>
                    </a:ext>
                  </a:extLst>
                </a:gridCol>
                <a:gridCol w="2091593">
                  <a:extLst>
                    <a:ext uri="{9D8B030D-6E8A-4147-A177-3AD203B41FA5}">
                      <a16:colId xmlns:a16="http://schemas.microsoft.com/office/drawing/2014/main" val="3935483035"/>
                    </a:ext>
                  </a:extLst>
                </a:gridCol>
                <a:gridCol w="665507">
                  <a:extLst>
                    <a:ext uri="{9D8B030D-6E8A-4147-A177-3AD203B41FA5}">
                      <a16:colId xmlns:a16="http://schemas.microsoft.com/office/drawing/2014/main" val="1607917743"/>
                    </a:ext>
                  </a:extLst>
                </a:gridCol>
                <a:gridCol w="855653">
                  <a:extLst>
                    <a:ext uri="{9D8B030D-6E8A-4147-A177-3AD203B41FA5}">
                      <a16:colId xmlns:a16="http://schemas.microsoft.com/office/drawing/2014/main" val="1796691517"/>
                    </a:ext>
                  </a:extLst>
                </a:gridCol>
                <a:gridCol w="760579">
                  <a:extLst>
                    <a:ext uri="{9D8B030D-6E8A-4147-A177-3AD203B41FA5}">
                      <a16:colId xmlns:a16="http://schemas.microsoft.com/office/drawing/2014/main" val="402488582"/>
                    </a:ext>
                  </a:extLst>
                </a:gridCol>
                <a:gridCol w="1616231">
                  <a:extLst>
                    <a:ext uri="{9D8B030D-6E8A-4147-A177-3AD203B41FA5}">
                      <a16:colId xmlns:a16="http://schemas.microsoft.com/office/drawing/2014/main" val="1438913174"/>
                    </a:ext>
                  </a:extLst>
                </a:gridCol>
              </a:tblGrid>
              <a:tr h="336382">
                <a:tc>
                  <a:txBody>
                    <a:bodyPr/>
                    <a:lstStyle/>
                    <a:p>
                      <a:pPr marL="0" marR="0">
                        <a:spcBef>
                          <a:spcPts val="0"/>
                        </a:spcBef>
                        <a:spcAft>
                          <a:spcPts val="0"/>
                        </a:spcAft>
                      </a:pPr>
                      <a:r>
                        <a:rPr lang="en-US" sz="1200">
                          <a:effectLst/>
                          <a:latin typeface="Abadi" panose="020B0604020104020204" pitchFamily="34" charset="0"/>
                        </a:rPr>
                        <a:t>subescala</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Media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Desviación Estándar</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N</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Beta</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P</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IC del 95 %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6424529"/>
                  </a:ext>
                </a:extLst>
              </a:tr>
              <a:tr h="336382">
                <a:tc>
                  <a:txBody>
                    <a:bodyPr/>
                    <a:lstStyle/>
                    <a:p>
                      <a:pPr marL="0" marR="0" algn="r">
                        <a:spcBef>
                          <a:spcPts val="0"/>
                        </a:spcBef>
                        <a:spcAft>
                          <a:spcPts val="0"/>
                        </a:spcAft>
                      </a:pPr>
                      <a:r>
                        <a:rPr lang="en-US" sz="1200" dirty="0" err="1">
                          <a:effectLst/>
                          <a:latin typeface="Abadi" panose="020B0604020104020204" pitchFamily="34" charset="0"/>
                        </a:rPr>
                        <a:t>Puntuaciones</a:t>
                      </a:r>
                      <a:r>
                        <a:rPr lang="en-US" sz="1200" dirty="0">
                          <a:effectLst/>
                          <a:latin typeface="Abadi" panose="020B0604020104020204" pitchFamily="34" charset="0"/>
                        </a:rPr>
                        <a:t> </a:t>
                      </a:r>
                      <a:r>
                        <a:rPr lang="en-US" sz="1200" dirty="0" err="1">
                          <a:effectLst/>
                          <a:latin typeface="Abadi" panose="020B0604020104020204" pitchFamily="34" charset="0"/>
                        </a:rPr>
                        <a:t>totales</a:t>
                      </a:r>
                      <a:r>
                        <a:rPr lang="en-US" sz="1200" dirty="0">
                          <a:effectLst/>
                          <a:latin typeface="Abadi" panose="020B0604020104020204" pitchFamily="34" charset="0"/>
                        </a:rPr>
                        <a:t> de </a:t>
                      </a:r>
                      <a:r>
                        <a:rPr lang="en-US" sz="1200" dirty="0" err="1">
                          <a:effectLst/>
                          <a:latin typeface="Abadi" panose="020B0604020104020204" pitchFamily="34" charset="0"/>
                        </a:rPr>
                        <a:t>estigma</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a:effectLst/>
                          <a:latin typeface="Abadi" panose="020B0604020104020204" pitchFamily="34" charset="0"/>
                        </a:rPr>
                        <a:t>Pre</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63.46</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15.28</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40</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-2.70</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0.005</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-4,60 a -0,81</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5125339"/>
                  </a:ext>
                </a:extLst>
              </a:tr>
              <a:tr h="336382">
                <a:tc>
                  <a:txBody>
                    <a:bodyPr/>
                    <a:lstStyle/>
                    <a:p>
                      <a:pPr marL="0" marR="0" algn="r">
                        <a:spcBef>
                          <a:spcPts val="0"/>
                        </a:spcBef>
                        <a:spcAft>
                          <a:spcPts val="0"/>
                        </a:spcAft>
                      </a:pPr>
                      <a:r>
                        <a:rPr lang="en-US" sz="1200" dirty="0">
                          <a:effectLst/>
                          <a:latin typeface="Abadi" panose="020B0604020104020204" pitchFamily="34" charset="0"/>
                        </a:rPr>
                        <a:t>Rango </a:t>
                      </a:r>
                      <a:r>
                        <a:rPr lang="en-US" sz="1200" dirty="0" err="1">
                          <a:effectLst/>
                          <a:latin typeface="Abadi" panose="020B0604020104020204" pitchFamily="34" charset="0"/>
                        </a:rPr>
                        <a:t>potencial</a:t>
                      </a:r>
                      <a:r>
                        <a:rPr lang="en-US" sz="1200" dirty="0">
                          <a:effectLst/>
                          <a:latin typeface="Abadi" panose="020B0604020104020204" pitchFamily="34" charset="0"/>
                        </a:rPr>
                        <a:t> de </a:t>
                      </a:r>
                      <a:r>
                        <a:rPr lang="en-US" sz="1200" dirty="0" err="1">
                          <a:effectLst/>
                          <a:latin typeface="Abadi" panose="020B0604020104020204" pitchFamily="34" charset="0"/>
                        </a:rPr>
                        <a:t>puntajes</a:t>
                      </a:r>
                      <a:r>
                        <a:rPr lang="en-US" sz="1200" dirty="0">
                          <a:effectLst/>
                          <a:latin typeface="Abadi" panose="020B0604020104020204" pitchFamily="34" charset="0"/>
                        </a:rPr>
                        <a:t> = 35-175</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a:effectLst/>
                          <a:latin typeface="Abadi" panose="020B0604020104020204" pitchFamily="34" charset="0"/>
                        </a:rPr>
                        <a:t>Post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60.44</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14.94</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41</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877204"/>
                  </a:ext>
                </a:extLst>
              </a:tr>
              <a:tr h="168192">
                <a:tc>
                  <a:txBody>
                    <a:bodyPr/>
                    <a:lstStyle/>
                    <a:p>
                      <a:pPr marL="0" marR="0" algn="r">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6 meses</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59.11</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15.94</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24</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3300840"/>
                  </a:ext>
                </a:extLst>
              </a:tr>
              <a:tr h="336382">
                <a:tc>
                  <a:txBody>
                    <a:bodyPr/>
                    <a:lstStyle/>
                    <a:p>
                      <a:pPr marL="0" marR="0" algn="r">
                        <a:spcBef>
                          <a:spcPts val="0"/>
                        </a:spcBef>
                        <a:spcAft>
                          <a:spcPts val="0"/>
                        </a:spcAft>
                      </a:pPr>
                      <a:r>
                        <a:rPr lang="en-US" sz="1200">
                          <a:effectLst/>
                          <a:latin typeface="Abadi" panose="020B0604020104020204" pitchFamily="34" charset="0"/>
                        </a:rPr>
                        <a:t>Preocupaciones sobre la divulgación</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Pre</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17.55</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6.29</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-0.17</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0,67</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-0,98 a 0,63</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223999"/>
                  </a:ext>
                </a:extLst>
              </a:tr>
              <a:tr h="336382">
                <a:tc>
                  <a:txBody>
                    <a:bodyPr/>
                    <a:lstStyle/>
                    <a:p>
                      <a:pPr marL="0" marR="0" algn="r">
                        <a:spcBef>
                          <a:spcPts val="0"/>
                        </a:spcBef>
                        <a:spcAft>
                          <a:spcPts val="0"/>
                        </a:spcAft>
                      </a:pPr>
                      <a:r>
                        <a:rPr lang="en-US" sz="1200">
                          <a:effectLst/>
                          <a:latin typeface="Abadi" panose="020B0604020104020204" pitchFamily="34" charset="0"/>
                        </a:rPr>
                        <a:t>Rango potencial de puntajes = 10-50</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a:effectLst/>
                          <a:latin typeface="Abadi" panose="020B0604020104020204" pitchFamily="34" charset="0"/>
                        </a:rPr>
                        <a:t>Post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17.06</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5.97</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382059"/>
                  </a:ext>
                </a:extLst>
              </a:tr>
              <a:tr h="168192">
                <a:tc>
                  <a:txBody>
                    <a:bodyPr/>
                    <a:lstStyle/>
                    <a:p>
                      <a:pPr marL="0" marR="0" algn="r">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6 meses</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17.29</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6.73</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24</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8934189"/>
                  </a:ext>
                </a:extLst>
              </a:tr>
              <a:tr h="336382">
                <a:tc>
                  <a:txBody>
                    <a:bodyPr/>
                    <a:lstStyle/>
                    <a:p>
                      <a:pPr marL="0" marR="0" algn="r">
                        <a:spcBef>
                          <a:spcPts val="0"/>
                        </a:spcBef>
                        <a:spcAft>
                          <a:spcPts val="0"/>
                        </a:spcAft>
                      </a:pPr>
                      <a:r>
                        <a:rPr lang="en-US" sz="1200" dirty="0" err="1">
                          <a:effectLst/>
                          <a:latin typeface="Abadi" panose="020B0604020104020204" pitchFamily="34" charset="0"/>
                        </a:rPr>
                        <a:t>Estigma</a:t>
                      </a:r>
                      <a:r>
                        <a:rPr lang="en-US" sz="1200" dirty="0">
                          <a:effectLst/>
                          <a:latin typeface="Abadi" panose="020B0604020104020204" pitchFamily="34" charset="0"/>
                        </a:rPr>
                        <a:t> </a:t>
                      </a:r>
                      <a:r>
                        <a:rPr lang="en-US" sz="1200" dirty="0" err="1">
                          <a:effectLst/>
                          <a:latin typeface="Abadi" panose="020B0604020104020204" pitchFamily="34" charset="0"/>
                        </a:rPr>
                        <a:t>internalizado</a:t>
                      </a:r>
                      <a:endParaRPr lang="en-US" sz="1200" dirty="0">
                        <a:effectLst/>
                        <a:latin typeface="Abadi" panose="020B0604020104020204" pitchFamily="34"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Pre</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17.82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3.61</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-0.85</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0.013</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-1,52 a -0,18</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594406"/>
                  </a:ext>
                </a:extLst>
              </a:tr>
              <a:tr h="336382">
                <a:tc>
                  <a:txBody>
                    <a:bodyPr/>
                    <a:lstStyle/>
                    <a:p>
                      <a:pPr marL="0" marR="0" algn="r">
                        <a:spcBef>
                          <a:spcPts val="0"/>
                        </a:spcBef>
                        <a:spcAft>
                          <a:spcPts val="0"/>
                        </a:spcAft>
                      </a:pPr>
                      <a:r>
                        <a:rPr lang="en-US" sz="1200" dirty="0">
                          <a:effectLst/>
                          <a:latin typeface="Abadi" panose="020B0604020104020204" pitchFamily="34" charset="0"/>
                        </a:rPr>
                        <a:t>Rango </a:t>
                      </a:r>
                      <a:r>
                        <a:rPr lang="en-US" sz="1200" dirty="0" err="1">
                          <a:effectLst/>
                          <a:latin typeface="Abadi" panose="020B0604020104020204" pitchFamily="34" charset="0"/>
                        </a:rPr>
                        <a:t>potencial</a:t>
                      </a:r>
                      <a:r>
                        <a:rPr lang="en-US" sz="1200" dirty="0">
                          <a:effectLst/>
                          <a:latin typeface="Abadi" panose="020B0604020104020204" pitchFamily="34" charset="0"/>
                        </a:rPr>
                        <a:t> de </a:t>
                      </a:r>
                      <a:r>
                        <a:rPr lang="en-US" sz="1200" dirty="0" err="1">
                          <a:effectLst/>
                          <a:latin typeface="Abadi" panose="020B0604020104020204" pitchFamily="34" charset="0"/>
                        </a:rPr>
                        <a:t>puntajes</a:t>
                      </a:r>
                      <a:r>
                        <a:rPr lang="en-US" sz="1200" dirty="0">
                          <a:effectLst/>
                          <a:latin typeface="Abadi" panose="020B0604020104020204" pitchFamily="34" charset="0"/>
                        </a:rPr>
                        <a:t> = 10-50</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a:effectLst/>
                          <a:latin typeface="Abadi" panose="020B0604020104020204" pitchFamily="34" charset="0"/>
                        </a:rPr>
                        <a:t>Post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16.85</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3.87</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86576"/>
                  </a:ext>
                </a:extLst>
              </a:tr>
              <a:tr h="168192">
                <a:tc>
                  <a:txBody>
                    <a:bodyPr/>
                    <a:lstStyle/>
                    <a:p>
                      <a:pPr marL="0" marR="0" algn="r">
                        <a:spcBef>
                          <a:spcPts val="0"/>
                        </a:spcBef>
                        <a:spcAft>
                          <a:spcPts val="0"/>
                        </a:spcAft>
                      </a:pPr>
                      <a:r>
                        <a:rPr lang="en-US" sz="1200" dirty="0">
                          <a:effectLst/>
                          <a:latin typeface="Abadi" panose="020B0604020104020204" pitchFamily="34" charset="0"/>
                        </a:rPr>
                        <a:t>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6 meses</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16.11</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3.47</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24</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049279"/>
                  </a:ext>
                </a:extLst>
              </a:tr>
              <a:tr h="168192">
                <a:tc>
                  <a:txBody>
                    <a:bodyPr/>
                    <a:lstStyle/>
                    <a:p>
                      <a:pPr marL="0" marR="0" algn="r">
                        <a:spcBef>
                          <a:spcPts val="0"/>
                        </a:spcBef>
                        <a:spcAft>
                          <a:spcPts val="0"/>
                        </a:spcAft>
                      </a:pPr>
                      <a:r>
                        <a:rPr lang="en-US" sz="1200">
                          <a:effectLst/>
                          <a:latin typeface="Abadi" panose="020B0604020104020204" pitchFamily="34" charset="0"/>
                        </a:rPr>
                        <a:t>Aislamiento social</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Pre</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7.83</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3.58</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40</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-0.32</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0.29</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-0,92 a 0,28</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362005"/>
                  </a:ext>
                </a:extLst>
              </a:tr>
              <a:tr h="336382">
                <a:tc>
                  <a:txBody>
                    <a:bodyPr/>
                    <a:lstStyle/>
                    <a:p>
                      <a:pPr marL="0" marR="0" algn="r">
                        <a:spcBef>
                          <a:spcPts val="0"/>
                        </a:spcBef>
                        <a:spcAft>
                          <a:spcPts val="0"/>
                        </a:spcAft>
                      </a:pPr>
                      <a:r>
                        <a:rPr lang="en-US" sz="1200">
                          <a:effectLst/>
                          <a:latin typeface="Abadi" panose="020B0604020104020204" pitchFamily="34" charset="0"/>
                        </a:rPr>
                        <a:t>Rango potencial de puntajes = 7-35</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a:effectLst/>
                          <a:latin typeface="Abadi" panose="020B0604020104020204" pitchFamily="34" charset="0"/>
                        </a:rPr>
                        <a:t>Post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7.56</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3.98</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41</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7749877"/>
                  </a:ext>
                </a:extLst>
              </a:tr>
              <a:tr h="168192">
                <a:tc>
                  <a:txBody>
                    <a:bodyPr/>
                    <a:lstStyle/>
                    <a:p>
                      <a:pPr marL="0" marR="0" algn="r">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6 meses</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7.17</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3.63</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24</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1055108"/>
                  </a:ext>
                </a:extLst>
              </a:tr>
              <a:tr h="336382">
                <a:tc>
                  <a:txBody>
                    <a:bodyPr/>
                    <a:lstStyle/>
                    <a:p>
                      <a:pPr marL="0" marR="0" algn="r">
                        <a:spcBef>
                          <a:spcPts val="0"/>
                        </a:spcBef>
                        <a:spcAft>
                          <a:spcPts val="0"/>
                        </a:spcAft>
                      </a:pPr>
                      <a:r>
                        <a:rPr lang="en-US" sz="1200">
                          <a:effectLst/>
                          <a:latin typeface="Abadi" panose="020B0604020104020204" pitchFamily="34" charset="0"/>
                        </a:rPr>
                        <a:t>Juicio</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Pre</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15.32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5.12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-0.63</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0.036</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-4,60 a -0,81</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2206702"/>
                  </a:ext>
                </a:extLst>
              </a:tr>
              <a:tr h="336382">
                <a:tc>
                  <a:txBody>
                    <a:bodyPr/>
                    <a:lstStyle/>
                    <a:p>
                      <a:pPr marL="0" marR="0" algn="r">
                        <a:spcBef>
                          <a:spcPts val="0"/>
                        </a:spcBef>
                        <a:spcAft>
                          <a:spcPts val="0"/>
                        </a:spcAft>
                      </a:pPr>
                      <a:r>
                        <a:rPr lang="en-US" sz="1200">
                          <a:effectLst/>
                          <a:latin typeface="Abadi" panose="020B0604020104020204" pitchFamily="34" charset="0"/>
                        </a:rPr>
                        <a:t>Rango potencial de puntajes = 4-20</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dirty="0">
                          <a:effectLst/>
                          <a:latin typeface="Abadi" panose="020B0604020104020204" pitchFamily="34" charset="0"/>
                        </a:rPr>
                        <a:t>Post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13.93</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4.32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1896266"/>
                  </a:ext>
                </a:extLst>
              </a:tr>
              <a:tr h="168192">
                <a:tc>
                  <a:txBody>
                    <a:bodyPr/>
                    <a:lstStyle/>
                    <a:p>
                      <a:pPr marL="0" marR="0" algn="r">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6 meses</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15</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3.9</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24</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7827491"/>
                  </a:ext>
                </a:extLst>
              </a:tr>
              <a:tr h="336382">
                <a:tc>
                  <a:txBody>
                    <a:bodyPr/>
                    <a:lstStyle/>
                    <a:p>
                      <a:pPr marL="0" marR="0" algn="r">
                        <a:spcBef>
                          <a:spcPts val="0"/>
                        </a:spcBef>
                        <a:spcAft>
                          <a:spcPts val="0"/>
                        </a:spcAft>
                      </a:pPr>
                      <a:r>
                        <a:rPr lang="en-US" sz="1200">
                          <a:effectLst/>
                          <a:latin typeface="Abadi" panose="020B0604020104020204" pitchFamily="34" charset="0"/>
                        </a:rPr>
                        <a:t>Discriminación</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Pre</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5.34</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1.93</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41</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-0.41</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0.003</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-0,37 a -0,14</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088743"/>
                  </a:ext>
                </a:extLst>
              </a:tr>
              <a:tr h="336382">
                <a:tc>
                  <a:txBody>
                    <a:bodyPr/>
                    <a:lstStyle/>
                    <a:p>
                      <a:pPr marL="0" marR="0" algn="r">
                        <a:spcBef>
                          <a:spcPts val="0"/>
                        </a:spcBef>
                        <a:spcAft>
                          <a:spcPts val="0"/>
                        </a:spcAft>
                      </a:pPr>
                      <a:r>
                        <a:rPr lang="en-US" sz="1200">
                          <a:effectLst/>
                          <a:latin typeface="Abadi" panose="020B0604020104020204" pitchFamily="34" charset="0"/>
                        </a:rPr>
                        <a:t>Rango potencial de puntajes = 4-20</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s-SV" sz="1200" dirty="0">
                          <a:effectLst/>
                          <a:latin typeface="Abadi" panose="020B0604020104020204" pitchFamily="34" charset="0"/>
                        </a:rPr>
                        <a:t>Post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4.86</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1.32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42</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0356541"/>
                  </a:ext>
                </a:extLst>
              </a:tr>
              <a:tr h="168192">
                <a:tc>
                  <a:txBody>
                    <a:bodyPr/>
                    <a:lstStyle/>
                    <a:p>
                      <a:pPr marL="0" marR="0" algn="r">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spcBef>
                          <a:spcPts val="0"/>
                        </a:spcBef>
                        <a:spcAft>
                          <a:spcPts val="0"/>
                        </a:spcAft>
                      </a:pPr>
                      <a:r>
                        <a:rPr lang="en-US" sz="1200">
                          <a:effectLst/>
                          <a:latin typeface="Abadi" panose="020B0604020104020204" pitchFamily="34" charset="0"/>
                        </a:rPr>
                        <a:t>6 meses</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4.75</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1.15</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24</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effectLst/>
                          <a:latin typeface="Abadi" panose="020B0604020104020204" pitchFamily="34" charset="0"/>
                        </a:rPr>
                        <a:t> </a:t>
                      </a:r>
                      <a:endParaRPr lang="es-SV" sz="120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effectLst/>
                          <a:latin typeface="Abadi" panose="020B0604020104020204" pitchFamily="34" charset="0"/>
                        </a:rPr>
                        <a:t> </a:t>
                      </a:r>
                      <a:endParaRPr lang="es-SV" sz="1200" dirty="0">
                        <a:effectLst/>
                        <a:latin typeface="Abadi" panose="020B0604020104020204" pitchFamily="34" charset="0"/>
                        <a:ea typeface="Calibri" panose="020F0502020204030204" pitchFamily="34" charset="0"/>
                        <a:cs typeface="Times New Roman" panose="02020603050405020304" pitchFamily="18" charset="0"/>
                      </a:endParaRPr>
                    </a:p>
                  </a:txBody>
                  <a:tcPr marL="57422" marR="5742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954955"/>
                  </a:ext>
                </a:extLst>
              </a:tr>
            </a:tbl>
          </a:graphicData>
        </a:graphic>
      </p:graphicFrame>
      <p:sp>
        <p:nvSpPr>
          <p:cNvPr id="6" name="Arrow: Left 5">
            <a:extLst>
              <a:ext uri="{FF2B5EF4-FFF2-40B4-BE49-F238E27FC236}">
                <a16:creationId xmlns:a16="http://schemas.microsoft.com/office/drawing/2014/main" id="{076AE8FA-A54D-48F1-B233-C6087C5ADA5C}"/>
              </a:ext>
            </a:extLst>
          </p:cNvPr>
          <p:cNvSpPr/>
          <p:nvPr/>
        </p:nvSpPr>
        <p:spPr>
          <a:xfrm rot="10800000">
            <a:off x="8409374" y="116879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Arrow: Left 6">
            <a:extLst>
              <a:ext uri="{FF2B5EF4-FFF2-40B4-BE49-F238E27FC236}">
                <a16:creationId xmlns:a16="http://schemas.microsoft.com/office/drawing/2014/main" id="{4E37F7A1-63C8-493F-932B-F3E3CC45EA35}"/>
              </a:ext>
            </a:extLst>
          </p:cNvPr>
          <p:cNvSpPr/>
          <p:nvPr/>
        </p:nvSpPr>
        <p:spPr>
          <a:xfrm rot="10800000">
            <a:off x="8299127" y="294436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Arrow: Left 7">
            <a:extLst>
              <a:ext uri="{FF2B5EF4-FFF2-40B4-BE49-F238E27FC236}">
                <a16:creationId xmlns:a16="http://schemas.microsoft.com/office/drawing/2014/main" id="{042A4566-164A-4E1B-954E-3E935BC0A6BF}"/>
              </a:ext>
            </a:extLst>
          </p:cNvPr>
          <p:cNvSpPr/>
          <p:nvPr/>
        </p:nvSpPr>
        <p:spPr>
          <a:xfrm rot="10800000">
            <a:off x="8462267" y="449708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Arrow: Left 8">
            <a:extLst>
              <a:ext uri="{FF2B5EF4-FFF2-40B4-BE49-F238E27FC236}">
                <a16:creationId xmlns:a16="http://schemas.microsoft.com/office/drawing/2014/main" id="{62554D69-AC6F-4C60-8ECE-564D95E1AF22}"/>
              </a:ext>
            </a:extLst>
          </p:cNvPr>
          <p:cNvSpPr/>
          <p:nvPr/>
        </p:nvSpPr>
        <p:spPr>
          <a:xfrm rot="10800000">
            <a:off x="8409374" y="531763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238366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EF7DCF-BC72-4C46-8E47-325322C0A67B}"/>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b="1" kern="1200" dirty="0" err="1">
                <a:solidFill>
                  <a:schemeClr val="tx1"/>
                </a:solidFill>
                <a:latin typeface="+mj-lt"/>
                <a:ea typeface="+mj-ea"/>
                <a:cs typeface="+mj-cs"/>
              </a:rPr>
              <a:t>Seguimiento</a:t>
            </a:r>
            <a:r>
              <a:rPr lang="en-US" sz="5400" b="1" kern="1200" dirty="0">
                <a:solidFill>
                  <a:schemeClr val="tx1"/>
                </a:solidFill>
                <a:latin typeface="+mj-lt"/>
                <a:ea typeface="+mj-ea"/>
                <a:cs typeface="+mj-cs"/>
              </a:rPr>
              <a:t> a los seis meses:</a:t>
            </a: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9B4AEB4-1B54-4F2B-AAB4-3709C5404284}"/>
              </a:ext>
            </a:extLst>
          </p:cNvPr>
          <p:cNvSpPr>
            <a:spLocks noGrp="1"/>
          </p:cNvSpPr>
          <p:nvPr>
            <p:ph type="body" sz="quarter" idx="11"/>
          </p:nvPr>
        </p:nvSpPr>
        <p:spPr>
          <a:xfrm>
            <a:off x="5126418" y="552091"/>
            <a:ext cx="6663505" cy="5431536"/>
          </a:xfrm>
        </p:spPr>
        <p:txBody>
          <a:bodyPr vert="horz" lIns="91440" tIns="45720" rIns="91440" bIns="45720" rtlCol="0" anchor="ctr">
            <a:normAutofit/>
          </a:bodyPr>
          <a:lstStyle/>
          <a:p>
            <a:pPr marL="0" marR="0" indent="0">
              <a:spcBef>
                <a:spcPts val="0"/>
              </a:spcBef>
              <a:spcAft>
                <a:spcPts val="0"/>
              </a:spcAft>
              <a:buNone/>
            </a:pPr>
            <a:r>
              <a:rPr lang="en-US" sz="1500" b="1" dirty="0">
                <a:effectLst/>
                <a:latin typeface="+mn-lt"/>
                <a:ea typeface="+mn-ea"/>
                <a:cs typeface="+mn-cs"/>
              </a:rPr>
              <a:t> </a:t>
            </a:r>
            <a:endParaRPr lang="en-US" sz="1800" dirty="0">
              <a:effectLst/>
              <a:latin typeface="+mn-lt"/>
              <a:ea typeface="+mn-ea"/>
              <a:cs typeface="+mn-cs"/>
            </a:endParaRPr>
          </a:p>
          <a:p>
            <a:pPr marL="0" marR="215900" lvl="0" indent="0">
              <a:spcBef>
                <a:spcPts val="0"/>
              </a:spcBef>
              <a:spcAft>
                <a:spcPts val="0"/>
              </a:spcAft>
              <a:buNone/>
              <a:tabLst>
                <a:tab pos="457200" algn="l"/>
              </a:tabLst>
            </a:pPr>
            <a:r>
              <a:rPr lang="en-US" sz="1800" b="1" i="1" dirty="0">
                <a:effectLst/>
                <a:latin typeface="+mn-lt"/>
                <a:ea typeface="+mn-ea"/>
                <a:cs typeface="+mn-cs"/>
              </a:rPr>
              <a:t>“Mi </a:t>
            </a:r>
            <a:r>
              <a:rPr lang="en-US" sz="1800" b="1" i="1" dirty="0" err="1">
                <a:effectLst/>
                <a:latin typeface="+mn-lt"/>
                <a:ea typeface="+mn-ea"/>
                <a:cs typeface="+mn-cs"/>
              </a:rPr>
              <a:t>equipo</a:t>
            </a:r>
            <a:r>
              <a:rPr lang="en-US" sz="1800" b="1" i="1" dirty="0">
                <a:effectLst/>
                <a:latin typeface="+mn-lt"/>
                <a:ea typeface="+mn-ea"/>
                <a:cs typeface="+mn-cs"/>
              </a:rPr>
              <a:t> </a:t>
            </a:r>
            <a:r>
              <a:rPr lang="en-US" sz="1800" b="1" i="1" dirty="0" err="1">
                <a:effectLst/>
                <a:latin typeface="+mn-lt"/>
                <a:ea typeface="+mn-ea"/>
                <a:cs typeface="+mn-cs"/>
              </a:rPr>
              <a:t>tiene</a:t>
            </a:r>
            <a:r>
              <a:rPr lang="en-US" sz="1800" b="1" i="1" dirty="0">
                <a:effectLst/>
                <a:latin typeface="+mn-lt"/>
                <a:ea typeface="+mn-ea"/>
                <a:cs typeface="+mn-cs"/>
              </a:rPr>
              <a:t> </a:t>
            </a:r>
            <a:r>
              <a:rPr lang="en-US" sz="1800" b="1" i="1" dirty="0" err="1">
                <a:effectLst/>
                <a:latin typeface="+mn-lt"/>
                <a:ea typeface="+mn-ea"/>
                <a:cs typeface="+mn-cs"/>
              </a:rPr>
              <a:t>más</a:t>
            </a:r>
            <a:r>
              <a:rPr lang="en-US" sz="1800" b="1" i="1" dirty="0">
                <a:effectLst/>
                <a:latin typeface="+mn-lt"/>
                <a:ea typeface="+mn-ea"/>
                <a:cs typeface="+mn-cs"/>
              </a:rPr>
              <a:t> </a:t>
            </a:r>
            <a:r>
              <a:rPr lang="en-US" sz="1800" b="1" i="1" dirty="0" err="1">
                <a:effectLst/>
                <a:latin typeface="+mn-lt"/>
                <a:ea typeface="+mn-ea"/>
                <a:cs typeface="+mn-cs"/>
              </a:rPr>
              <a:t>energía</a:t>
            </a:r>
            <a:r>
              <a:rPr lang="en-US" sz="1800" b="1" i="1" dirty="0">
                <a:effectLst/>
                <a:latin typeface="+mn-lt"/>
                <a:ea typeface="+mn-ea"/>
                <a:cs typeface="+mn-cs"/>
              </a:rPr>
              <a:t> y es </a:t>
            </a:r>
            <a:r>
              <a:rPr lang="en-US" sz="1800" b="1" i="1" dirty="0" err="1">
                <a:effectLst/>
                <a:latin typeface="+mn-lt"/>
                <a:ea typeface="+mn-ea"/>
                <a:cs typeface="+mn-cs"/>
              </a:rPr>
              <a:t>más</a:t>
            </a:r>
            <a:r>
              <a:rPr lang="en-US" sz="1800" b="1" i="1" dirty="0">
                <a:effectLst/>
                <a:latin typeface="+mn-lt"/>
                <a:ea typeface="+mn-ea"/>
                <a:cs typeface="+mn-cs"/>
              </a:rPr>
              <a:t> sensible a las </a:t>
            </a:r>
            <a:r>
              <a:rPr lang="en-US" sz="1800" b="1" i="1" dirty="0" err="1">
                <a:effectLst/>
                <a:latin typeface="+mn-lt"/>
                <a:ea typeface="+mn-ea"/>
                <a:cs typeface="+mn-cs"/>
              </a:rPr>
              <a:t>necesidades</a:t>
            </a:r>
            <a:r>
              <a:rPr lang="en-US" sz="1800" b="1" i="1" dirty="0">
                <a:effectLst/>
                <a:latin typeface="+mn-lt"/>
                <a:ea typeface="+mn-ea"/>
                <a:cs typeface="+mn-cs"/>
              </a:rPr>
              <a:t> de los </a:t>
            </a:r>
            <a:r>
              <a:rPr lang="en-US" sz="1800" b="1" i="1" dirty="0" err="1">
                <a:effectLst/>
                <a:latin typeface="+mn-lt"/>
                <a:ea typeface="+mn-ea"/>
                <a:cs typeface="+mn-cs"/>
              </a:rPr>
              <a:t>demás</a:t>
            </a:r>
            <a:r>
              <a:rPr lang="en-US" sz="1800" b="1" i="1" dirty="0">
                <a:effectLst/>
                <a:latin typeface="+mn-lt"/>
                <a:ea typeface="+mn-ea"/>
                <a:cs typeface="+mn-cs"/>
              </a:rPr>
              <a:t>. </a:t>
            </a:r>
          </a:p>
          <a:p>
            <a:pPr marL="0" marR="215900" lvl="0" indent="0">
              <a:spcBef>
                <a:spcPts val="0"/>
              </a:spcBef>
              <a:spcAft>
                <a:spcPts val="0"/>
              </a:spcAft>
              <a:buNone/>
              <a:tabLst>
                <a:tab pos="457200" algn="l"/>
              </a:tabLst>
            </a:pPr>
            <a:endParaRPr lang="en-US" sz="1800" b="1" i="1" dirty="0">
              <a:latin typeface="+mn-lt"/>
              <a:ea typeface="+mn-ea"/>
              <a:cs typeface="+mn-cs"/>
            </a:endParaRPr>
          </a:p>
          <a:p>
            <a:pPr marL="0" marR="215900" lvl="0" indent="0">
              <a:spcBef>
                <a:spcPts val="0"/>
              </a:spcBef>
              <a:spcAft>
                <a:spcPts val="0"/>
              </a:spcAft>
              <a:buNone/>
              <a:tabLst>
                <a:tab pos="457200" algn="l"/>
              </a:tabLst>
            </a:pPr>
            <a:r>
              <a:rPr lang="en-US" sz="1800" b="1" i="1" dirty="0">
                <a:effectLst/>
                <a:latin typeface="+mn-lt"/>
                <a:ea typeface="+mn-ea"/>
                <a:cs typeface="+mn-cs"/>
              </a:rPr>
              <a:t>Las </a:t>
            </a:r>
            <a:r>
              <a:rPr lang="en-US" sz="1800" b="1" i="1" dirty="0" err="1">
                <a:effectLst/>
                <a:latin typeface="+mn-lt"/>
                <a:ea typeface="+mn-ea"/>
                <a:cs typeface="+mn-cs"/>
              </a:rPr>
              <a:t>líneas</a:t>
            </a:r>
            <a:r>
              <a:rPr lang="en-US" sz="1800" b="1" i="1" dirty="0">
                <a:effectLst/>
                <a:latin typeface="+mn-lt"/>
                <a:ea typeface="+mn-ea"/>
                <a:cs typeface="+mn-cs"/>
              </a:rPr>
              <a:t> de </a:t>
            </a:r>
            <a:r>
              <a:rPr lang="en-US" sz="1800" b="1" i="1" dirty="0" err="1">
                <a:effectLst/>
                <a:latin typeface="+mn-lt"/>
                <a:ea typeface="+mn-ea"/>
                <a:cs typeface="+mn-cs"/>
              </a:rPr>
              <a:t>comunicación</a:t>
            </a:r>
            <a:r>
              <a:rPr lang="en-US" sz="1800" b="1" i="1" dirty="0">
                <a:effectLst/>
                <a:latin typeface="+mn-lt"/>
                <a:ea typeface="+mn-ea"/>
                <a:cs typeface="+mn-cs"/>
              </a:rPr>
              <a:t> </a:t>
            </a:r>
            <a:r>
              <a:rPr lang="en-US" sz="1800" b="1" i="1" dirty="0" err="1">
                <a:effectLst/>
                <a:latin typeface="+mn-lt"/>
                <a:ea typeface="+mn-ea"/>
                <a:cs typeface="+mn-cs"/>
              </a:rPr>
              <a:t>están</a:t>
            </a:r>
            <a:r>
              <a:rPr lang="en-US" sz="1800" b="1" i="1" dirty="0">
                <a:effectLst/>
                <a:latin typeface="+mn-lt"/>
                <a:ea typeface="+mn-ea"/>
                <a:cs typeface="+mn-cs"/>
              </a:rPr>
              <a:t> </a:t>
            </a:r>
            <a:r>
              <a:rPr lang="en-US" sz="1800" b="1" i="1" dirty="0" err="1">
                <a:effectLst/>
                <a:latin typeface="+mn-lt"/>
                <a:ea typeface="+mn-ea"/>
                <a:cs typeface="+mn-cs"/>
              </a:rPr>
              <a:t>abiertas</a:t>
            </a:r>
            <a:r>
              <a:rPr lang="en-US" sz="1800" b="1" i="1" dirty="0">
                <a:effectLst/>
                <a:latin typeface="+mn-lt"/>
                <a:ea typeface="+mn-ea"/>
                <a:cs typeface="+mn-cs"/>
              </a:rPr>
              <a:t> y se </a:t>
            </a:r>
            <a:r>
              <a:rPr lang="en-US" sz="1800" b="1" i="1" dirty="0" err="1">
                <a:effectLst/>
                <a:latin typeface="+mn-lt"/>
                <a:ea typeface="+mn-ea"/>
                <a:cs typeface="+mn-cs"/>
              </a:rPr>
              <a:t>brinda</a:t>
            </a:r>
            <a:r>
              <a:rPr lang="en-US" sz="1800" b="1" i="1" dirty="0">
                <a:effectLst/>
                <a:latin typeface="+mn-lt"/>
                <a:ea typeface="+mn-ea"/>
                <a:cs typeface="+mn-cs"/>
              </a:rPr>
              <a:t> </a:t>
            </a:r>
            <a:r>
              <a:rPr lang="en-US" sz="1800" b="1" i="1" dirty="0" err="1">
                <a:effectLst/>
                <a:latin typeface="+mn-lt"/>
                <a:ea typeface="+mn-ea"/>
                <a:cs typeface="+mn-cs"/>
              </a:rPr>
              <a:t>retroalimentación</a:t>
            </a:r>
            <a:r>
              <a:rPr lang="en-US" sz="1800" b="1" i="1" dirty="0">
                <a:effectLst/>
                <a:latin typeface="+mn-lt"/>
                <a:ea typeface="+mn-ea"/>
                <a:cs typeface="+mn-cs"/>
              </a:rPr>
              <a:t> </a:t>
            </a:r>
            <a:r>
              <a:rPr lang="en-US" sz="1800" b="1" i="1" dirty="0" err="1">
                <a:effectLst/>
                <a:latin typeface="+mn-lt"/>
                <a:ea typeface="+mn-ea"/>
                <a:cs typeface="+mn-cs"/>
              </a:rPr>
              <a:t>constructiva</a:t>
            </a:r>
            <a:r>
              <a:rPr lang="en-US" sz="1800" b="1" i="1" dirty="0">
                <a:effectLst/>
                <a:latin typeface="+mn-lt"/>
                <a:ea typeface="+mn-ea"/>
                <a:cs typeface="+mn-cs"/>
              </a:rPr>
              <a:t> </a:t>
            </a:r>
            <a:r>
              <a:rPr lang="en-US" sz="1800" b="1" i="1" dirty="0" err="1">
                <a:effectLst/>
                <a:latin typeface="+mn-lt"/>
                <a:ea typeface="+mn-ea"/>
                <a:cs typeface="+mn-cs"/>
              </a:rPr>
              <a:t>cuando</a:t>
            </a:r>
            <a:r>
              <a:rPr lang="en-US" sz="1800" b="1" i="1" dirty="0">
                <a:effectLst/>
                <a:latin typeface="+mn-lt"/>
                <a:ea typeface="+mn-ea"/>
                <a:cs typeface="+mn-cs"/>
              </a:rPr>
              <a:t> es </a:t>
            </a:r>
            <a:r>
              <a:rPr lang="en-US" sz="1800" b="1" i="1" dirty="0" err="1">
                <a:effectLst/>
                <a:latin typeface="+mn-lt"/>
                <a:ea typeface="+mn-ea"/>
                <a:cs typeface="+mn-cs"/>
              </a:rPr>
              <a:t>necesario</a:t>
            </a:r>
            <a:r>
              <a:rPr lang="en-US" sz="1800" b="1" i="1" dirty="0">
                <a:effectLst/>
                <a:latin typeface="+mn-lt"/>
                <a:ea typeface="+mn-ea"/>
                <a:cs typeface="+mn-cs"/>
              </a:rPr>
              <a:t> con el </a:t>
            </a:r>
            <a:r>
              <a:rPr lang="en-US" sz="1800" b="1" i="1" dirty="0" err="1">
                <a:effectLst/>
                <a:latin typeface="+mn-lt"/>
                <a:ea typeface="+mn-ea"/>
                <a:cs typeface="+mn-cs"/>
              </a:rPr>
              <a:t>objetivo</a:t>
            </a:r>
            <a:r>
              <a:rPr lang="en-US" sz="1800" b="1" i="1" dirty="0">
                <a:effectLst/>
                <a:latin typeface="+mn-lt"/>
                <a:ea typeface="+mn-ea"/>
                <a:cs typeface="+mn-cs"/>
              </a:rPr>
              <a:t> de </a:t>
            </a:r>
            <a:r>
              <a:rPr lang="en-US" sz="1800" b="1" i="1" dirty="0" err="1">
                <a:effectLst/>
                <a:latin typeface="+mn-lt"/>
                <a:ea typeface="+mn-ea"/>
                <a:cs typeface="+mn-cs"/>
              </a:rPr>
              <a:t>apoyarse</a:t>
            </a:r>
            <a:r>
              <a:rPr lang="en-US" sz="1800" b="1" i="1" dirty="0">
                <a:effectLst/>
                <a:latin typeface="+mn-lt"/>
                <a:ea typeface="+mn-ea"/>
                <a:cs typeface="+mn-cs"/>
              </a:rPr>
              <a:t> </a:t>
            </a:r>
            <a:r>
              <a:rPr lang="en-US" sz="1800" b="1" i="1" dirty="0" err="1">
                <a:effectLst/>
                <a:latin typeface="+mn-lt"/>
                <a:ea typeface="+mn-ea"/>
                <a:cs typeface="+mn-cs"/>
              </a:rPr>
              <a:t>mutuamente</a:t>
            </a:r>
            <a:r>
              <a:rPr lang="en-US" sz="1800" b="1" i="1" dirty="0">
                <a:effectLst/>
                <a:latin typeface="+mn-lt"/>
                <a:ea typeface="+mn-ea"/>
                <a:cs typeface="+mn-cs"/>
              </a:rPr>
              <a:t> para </a:t>
            </a:r>
            <a:r>
              <a:rPr lang="en-US" sz="1800" b="1" i="1" dirty="0" err="1">
                <a:effectLst/>
                <a:latin typeface="+mn-lt"/>
                <a:ea typeface="+mn-ea"/>
                <a:cs typeface="+mn-cs"/>
              </a:rPr>
              <a:t>aplicar</a:t>
            </a:r>
            <a:r>
              <a:rPr lang="en-US" sz="1800" b="1" i="1" dirty="0">
                <a:effectLst/>
                <a:latin typeface="+mn-lt"/>
                <a:ea typeface="+mn-ea"/>
                <a:cs typeface="+mn-cs"/>
              </a:rPr>
              <a:t> las </a:t>
            </a:r>
            <a:r>
              <a:rPr lang="en-US" sz="1800" b="1" i="1" dirty="0" err="1">
                <a:effectLst/>
                <a:latin typeface="+mn-lt"/>
                <a:ea typeface="+mn-ea"/>
                <a:cs typeface="+mn-cs"/>
              </a:rPr>
              <a:t>mejores</a:t>
            </a:r>
            <a:r>
              <a:rPr lang="en-US" sz="1800" b="1" i="1" dirty="0">
                <a:effectLst/>
                <a:latin typeface="+mn-lt"/>
                <a:ea typeface="+mn-ea"/>
                <a:cs typeface="+mn-cs"/>
              </a:rPr>
              <a:t> </a:t>
            </a:r>
            <a:r>
              <a:rPr lang="en-US" sz="1800" b="1" i="1" dirty="0" err="1">
                <a:effectLst/>
                <a:latin typeface="+mn-lt"/>
                <a:ea typeface="+mn-ea"/>
                <a:cs typeface="+mn-cs"/>
              </a:rPr>
              <a:t>prácticas</a:t>
            </a:r>
            <a:r>
              <a:rPr lang="en-US" sz="1800" b="1" i="1" dirty="0">
                <a:effectLst/>
                <a:latin typeface="+mn-lt"/>
                <a:ea typeface="+mn-ea"/>
                <a:cs typeface="+mn-cs"/>
              </a:rPr>
              <a:t> y un </a:t>
            </a:r>
            <a:r>
              <a:rPr lang="en-US" sz="1800" b="1" i="1" dirty="0" err="1">
                <a:effectLst/>
                <a:latin typeface="+mn-lt"/>
                <a:ea typeface="+mn-ea"/>
                <a:cs typeface="+mn-cs"/>
              </a:rPr>
              <a:t>enfoque</a:t>
            </a:r>
            <a:r>
              <a:rPr lang="en-US" sz="1800" b="1" i="1" dirty="0">
                <a:effectLst/>
                <a:latin typeface="+mn-lt"/>
                <a:ea typeface="+mn-ea"/>
                <a:cs typeface="+mn-cs"/>
              </a:rPr>
              <a:t> </a:t>
            </a:r>
            <a:r>
              <a:rPr lang="en-US" sz="1800" b="1" i="1" dirty="0" err="1">
                <a:effectLst/>
                <a:latin typeface="+mn-lt"/>
                <a:ea typeface="+mn-ea"/>
                <a:cs typeface="+mn-cs"/>
              </a:rPr>
              <a:t>centrado</a:t>
            </a:r>
            <a:r>
              <a:rPr lang="en-US" sz="1800" b="1" i="1" dirty="0">
                <a:effectLst/>
                <a:latin typeface="+mn-lt"/>
                <a:ea typeface="+mn-ea"/>
                <a:cs typeface="+mn-cs"/>
              </a:rPr>
              <a:t> </a:t>
            </a:r>
            <a:r>
              <a:rPr lang="en-US" sz="1800" b="1" i="1" dirty="0" err="1">
                <a:effectLst/>
                <a:latin typeface="+mn-lt"/>
                <a:ea typeface="+mn-ea"/>
                <a:cs typeface="+mn-cs"/>
              </a:rPr>
              <a:t>en</a:t>
            </a:r>
            <a:r>
              <a:rPr lang="en-US" sz="1800" b="1" i="1" dirty="0">
                <a:effectLst/>
                <a:latin typeface="+mn-lt"/>
                <a:ea typeface="+mn-ea"/>
                <a:cs typeface="+mn-cs"/>
              </a:rPr>
              <a:t> el ser </a:t>
            </a:r>
            <a:r>
              <a:rPr lang="en-US" sz="1800" b="1" i="1" dirty="0" err="1">
                <a:effectLst/>
                <a:latin typeface="+mn-lt"/>
                <a:ea typeface="+mn-ea"/>
                <a:cs typeface="+mn-cs"/>
              </a:rPr>
              <a:t>humano</a:t>
            </a:r>
            <a:r>
              <a:rPr lang="en-US" sz="1800" b="1" i="1" dirty="0">
                <a:effectLst/>
                <a:latin typeface="+mn-lt"/>
                <a:ea typeface="+mn-ea"/>
                <a:cs typeface="+mn-cs"/>
              </a:rPr>
              <a:t>”.</a:t>
            </a:r>
            <a:endParaRPr lang="en-US" sz="1800" dirty="0">
              <a:effectLst/>
              <a:latin typeface="+mn-lt"/>
              <a:ea typeface="+mn-ea"/>
              <a:cs typeface="+mn-cs"/>
            </a:endParaRPr>
          </a:p>
          <a:p>
            <a:pPr marL="0" marR="0">
              <a:spcBef>
                <a:spcPts val="0"/>
              </a:spcBef>
              <a:spcAft>
                <a:spcPts val="0"/>
              </a:spcAft>
            </a:pPr>
            <a:endParaRPr lang="en-US" sz="1800" b="1" dirty="0">
              <a:latin typeface="+mn-lt"/>
              <a:ea typeface="+mn-ea"/>
              <a:cs typeface="+mn-cs"/>
            </a:endParaRPr>
          </a:p>
          <a:p>
            <a:pPr marL="0" marR="0">
              <a:spcBef>
                <a:spcPts val="0"/>
              </a:spcBef>
              <a:spcAft>
                <a:spcPts val="0"/>
              </a:spcAft>
            </a:pPr>
            <a:endParaRPr lang="en-US" sz="1800" dirty="0">
              <a:effectLst/>
              <a:latin typeface="+mn-lt"/>
              <a:ea typeface="+mn-ea"/>
              <a:cs typeface="+mn-cs"/>
            </a:endParaRPr>
          </a:p>
          <a:p>
            <a:pPr marL="0" marR="139700" lvl="0" indent="0">
              <a:spcBef>
                <a:spcPts val="0"/>
              </a:spcBef>
              <a:spcAft>
                <a:spcPts val="0"/>
              </a:spcAft>
              <a:buNone/>
              <a:tabLst>
                <a:tab pos="457200" algn="l"/>
              </a:tabLst>
            </a:pPr>
            <a:r>
              <a:rPr lang="en-US" sz="1800" b="1" i="1" dirty="0">
                <a:effectLst/>
                <a:latin typeface="+mn-lt"/>
                <a:ea typeface="+mn-ea"/>
                <a:cs typeface="+mn-cs"/>
              </a:rPr>
              <a:t>“</a:t>
            </a:r>
            <a:r>
              <a:rPr lang="en-US" sz="1800" b="1" i="1" dirty="0" err="1">
                <a:effectLst/>
                <a:latin typeface="+mn-lt"/>
                <a:ea typeface="+mn-ea"/>
                <a:cs typeface="+mn-cs"/>
              </a:rPr>
              <a:t>Compartir</a:t>
            </a:r>
            <a:r>
              <a:rPr lang="en-US" sz="1800" b="1" i="1" dirty="0">
                <a:effectLst/>
                <a:latin typeface="+mn-lt"/>
                <a:ea typeface="+mn-ea"/>
                <a:cs typeface="+mn-cs"/>
              </a:rPr>
              <a:t> mis </a:t>
            </a:r>
            <a:r>
              <a:rPr lang="en-US" sz="1800" b="1" i="1" dirty="0" err="1">
                <a:effectLst/>
                <a:latin typeface="+mn-lt"/>
                <a:ea typeface="+mn-ea"/>
                <a:cs typeface="+mn-cs"/>
              </a:rPr>
              <a:t>experiencias</a:t>
            </a:r>
            <a:r>
              <a:rPr lang="en-US" sz="1800" b="1" i="1" dirty="0">
                <a:effectLst/>
                <a:latin typeface="+mn-lt"/>
                <a:ea typeface="+mn-ea"/>
                <a:cs typeface="+mn-cs"/>
              </a:rPr>
              <a:t> me ha </a:t>
            </a:r>
            <a:r>
              <a:rPr lang="en-US" sz="1800" b="1" i="1" dirty="0" err="1">
                <a:effectLst/>
                <a:latin typeface="+mn-lt"/>
                <a:ea typeface="+mn-ea"/>
                <a:cs typeface="+mn-cs"/>
              </a:rPr>
              <a:t>hecho</a:t>
            </a:r>
            <a:r>
              <a:rPr lang="en-US" sz="1800" b="1" i="1" dirty="0">
                <a:effectLst/>
                <a:latin typeface="+mn-lt"/>
                <a:ea typeface="+mn-ea"/>
                <a:cs typeface="+mn-cs"/>
              </a:rPr>
              <a:t> </a:t>
            </a:r>
            <a:r>
              <a:rPr lang="en-US" sz="1800" b="1" i="1" dirty="0" err="1">
                <a:effectLst/>
                <a:latin typeface="+mn-lt"/>
                <a:ea typeface="+mn-ea"/>
                <a:cs typeface="+mn-cs"/>
              </a:rPr>
              <a:t>cambiar</a:t>
            </a:r>
            <a:r>
              <a:rPr lang="en-US" sz="1800" b="1" i="1" dirty="0">
                <a:effectLst/>
                <a:latin typeface="+mn-lt"/>
                <a:ea typeface="+mn-ea"/>
                <a:cs typeface="+mn-cs"/>
              </a:rPr>
              <a:t> el </a:t>
            </a:r>
            <a:r>
              <a:rPr lang="en-US" sz="1800" b="1" i="1" dirty="0" err="1">
                <a:effectLst/>
                <a:latin typeface="+mn-lt"/>
                <a:ea typeface="+mn-ea"/>
                <a:cs typeface="+mn-cs"/>
              </a:rPr>
              <a:t>enfoque</a:t>
            </a:r>
            <a:r>
              <a:rPr lang="en-US" sz="1800" b="1" i="1" dirty="0">
                <a:effectLst/>
                <a:latin typeface="+mn-lt"/>
                <a:ea typeface="+mn-ea"/>
                <a:cs typeface="+mn-cs"/>
              </a:rPr>
              <a:t> de </a:t>
            </a:r>
            <a:r>
              <a:rPr lang="en-US" sz="1800" b="1" i="1" dirty="0" err="1">
                <a:effectLst/>
                <a:latin typeface="+mn-lt"/>
                <a:ea typeface="+mn-ea"/>
                <a:cs typeface="+mn-cs"/>
              </a:rPr>
              <a:t>situaciones</a:t>
            </a:r>
            <a:r>
              <a:rPr lang="en-US" sz="1800" b="1" i="1" dirty="0">
                <a:effectLst/>
                <a:latin typeface="+mn-lt"/>
                <a:ea typeface="+mn-ea"/>
                <a:cs typeface="+mn-cs"/>
              </a:rPr>
              <a:t> </a:t>
            </a:r>
            <a:r>
              <a:rPr lang="en-US" sz="1800" b="1" i="1" dirty="0" err="1">
                <a:effectLst/>
                <a:latin typeface="+mn-lt"/>
                <a:ea typeface="+mn-ea"/>
                <a:cs typeface="+mn-cs"/>
              </a:rPr>
              <a:t>desafiantes</a:t>
            </a:r>
            <a:r>
              <a:rPr lang="en-US" sz="1800" b="1" i="1" dirty="0">
                <a:effectLst/>
                <a:latin typeface="+mn-lt"/>
                <a:ea typeface="+mn-ea"/>
                <a:cs typeface="+mn-cs"/>
              </a:rPr>
              <a:t>, </a:t>
            </a:r>
            <a:r>
              <a:rPr lang="en-US" sz="1800" b="1" i="1" dirty="0" err="1">
                <a:effectLst/>
                <a:latin typeface="+mn-lt"/>
                <a:ea typeface="+mn-ea"/>
                <a:cs typeface="+mn-cs"/>
              </a:rPr>
              <a:t>especialmente</a:t>
            </a:r>
            <a:r>
              <a:rPr lang="en-US" sz="1800" b="1" i="1" dirty="0">
                <a:effectLst/>
                <a:latin typeface="+mn-lt"/>
                <a:ea typeface="+mn-ea"/>
                <a:cs typeface="+mn-cs"/>
              </a:rPr>
              <a:t> </a:t>
            </a:r>
            <a:r>
              <a:rPr lang="en-US" sz="1800" b="1" i="1" dirty="0" err="1">
                <a:effectLst/>
                <a:latin typeface="+mn-lt"/>
                <a:ea typeface="+mn-ea"/>
                <a:cs typeface="+mn-cs"/>
              </a:rPr>
              <a:t>clientes</a:t>
            </a:r>
            <a:r>
              <a:rPr lang="en-US" sz="1800" b="1" i="1" dirty="0">
                <a:effectLst/>
                <a:latin typeface="+mn-lt"/>
                <a:ea typeface="+mn-ea"/>
                <a:cs typeface="+mn-cs"/>
              </a:rPr>
              <a:t> del </a:t>
            </a:r>
            <a:r>
              <a:rPr lang="en-US" sz="1800" b="1" i="1" dirty="0" err="1">
                <a:effectLst/>
                <a:latin typeface="+mn-lt"/>
                <a:ea typeface="+mn-ea"/>
                <a:cs typeface="+mn-cs"/>
              </a:rPr>
              <a:t>segundo</a:t>
            </a:r>
            <a:r>
              <a:rPr lang="en-US" sz="1800" b="1" i="1" dirty="0">
                <a:effectLst/>
                <a:latin typeface="+mn-lt"/>
                <a:ea typeface="+mn-ea"/>
                <a:cs typeface="+mn-cs"/>
              </a:rPr>
              <a:t> </a:t>
            </a:r>
            <a:r>
              <a:rPr lang="en-US" sz="1800" b="1" i="1" dirty="0" err="1">
                <a:effectLst/>
                <a:latin typeface="+mn-lt"/>
                <a:ea typeface="+mn-ea"/>
                <a:cs typeface="+mn-cs"/>
              </a:rPr>
              <a:t>trimestre</a:t>
            </a:r>
            <a:r>
              <a:rPr lang="en-US" sz="1800" b="1" i="1" dirty="0">
                <a:effectLst/>
                <a:latin typeface="+mn-lt"/>
                <a:ea typeface="+mn-ea"/>
                <a:cs typeface="+mn-cs"/>
              </a:rPr>
              <a:t>. </a:t>
            </a:r>
            <a:r>
              <a:rPr lang="en-US" sz="1800" b="1" i="1" dirty="0" err="1">
                <a:effectLst/>
                <a:latin typeface="+mn-lt"/>
                <a:ea typeface="+mn-ea"/>
                <a:cs typeface="+mn-cs"/>
              </a:rPr>
              <a:t>Puedo</a:t>
            </a:r>
            <a:r>
              <a:rPr lang="en-US" sz="1800" b="1" i="1" dirty="0">
                <a:effectLst/>
                <a:latin typeface="+mn-lt"/>
                <a:ea typeface="+mn-ea"/>
                <a:cs typeface="+mn-cs"/>
              </a:rPr>
              <a:t> </a:t>
            </a:r>
            <a:r>
              <a:rPr lang="en-US" sz="1800" b="1" i="1" dirty="0" err="1">
                <a:effectLst/>
                <a:latin typeface="+mn-lt"/>
                <a:ea typeface="+mn-ea"/>
                <a:cs typeface="+mn-cs"/>
              </a:rPr>
              <a:t>atenderlos</a:t>
            </a:r>
            <a:r>
              <a:rPr lang="en-US" sz="1800" b="1" i="1" dirty="0">
                <a:effectLst/>
                <a:latin typeface="+mn-lt"/>
                <a:ea typeface="+mn-ea"/>
                <a:cs typeface="+mn-cs"/>
              </a:rPr>
              <a:t> </a:t>
            </a:r>
            <a:r>
              <a:rPr lang="en-US" sz="1800" b="1" i="1" dirty="0" err="1">
                <a:effectLst/>
                <a:latin typeface="+mn-lt"/>
                <a:ea typeface="+mn-ea"/>
                <a:cs typeface="+mn-cs"/>
              </a:rPr>
              <a:t>mejor</a:t>
            </a:r>
            <a:r>
              <a:rPr lang="en-US" sz="1800" b="1" i="1" dirty="0">
                <a:effectLst/>
                <a:latin typeface="+mn-lt"/>
                <a:ea typeface="+mn-ea"/>
                <a:cs typeface="+mn-cs"/>
              </a:rPr>
              <a:t> </a:t>
            </a:r>
            <a:r>
              <a:rPr lang="en-US" sz="1800" b="1" i="1" dirty="0" err="1">
                <a:effectLst/>
                <a:latin typeface="+mn-lt"/>
                <a:ea typeface="+mn-ea"/>
                <a:cs typeface="+mn-cs"/>
              </a:rPr>
              <a:t>ahora</a:t>
            </a:r>
            <a:r>
              <a:rPr lang="en-US" sz="1800" b="1" i="1" dirty="0">
                <a:effectLst/>
                <a:latin typeface="+mn-lt"/>
                <a:ea typeface="+mn-ea"/>
                <a:cs typeface="+mn-cs"/>
              </a:rPr>
              <a:t>, gracias a </a:t>
            </a:r>
            <a:r>
              <a:rPr lang="en-US" sz="1800" b="1" i="1" dirty="0" err="1">
                <a:effectLst/>
                <a:latin typeface="+mn-lt"/>
                <a:ea typeface="+mn-ea"/>
                <a:cs typeface="+mn-cs"/>
              </a:rPr>
              <a:t>compartir</a:t>
            </a:r>
            <a:r>
              <a:rPr lang="en-US" sz="1800" b="1" i="1" dirty="0">
                <a:effectLst/>
                <a:latin typeface="+mn-lt"/>
                <a:ea typeface="+mn-ea"/>
                <a:cs typeface="+mn-cs"/>
              </a:rPr>
              <a:t> </a:t>
            </a:r>
            <a:r>
              <a:rPr lang="en-US" sz="1800" b="1" i="1" dirty="0" err="1">
                <a:effectLst/>
                <a:latin typeface="+mn-lt"/>
                <a:ea typeface="+mn-ea"/>
                <a:cs typeface="+mn-cs"/>
              </a:rPr>
              <a:t>experiencias</a:t>
            </a:r>
            <a:r>
              <a:rPr lang="en-US" sz="1800" b="1" i="1" dirty="0">
                <a:effectLst/>
                <a:latin typeface="+mn-lt"/>
                <a:ea typeface="+mn-ea"/>
                <a:cs typeface="+mn-cs"/>
              </a:rPr>
              <a:t> con </a:t>
            </a:r>
            <a:r>
              <a:rPr lang="en-US" sz="1800" b="1" i="1" dirty="0" err="1">
                <a:effectLst/>
                <a:latin typeface="+mn-lt"/>
                <a:ea typeface="+mn-ea"/>
                <a:cs typeface="+mn-cs"/>
              </a:rPr>
              <a:t>colegas</a:t>
            </a:r>
            <a:r>
              <a:rPr lang="en-US" sz="1800" b="1" i="1" dirty="0">
                <a:effectLst/>
                <a:latin typeface="+mn-lt"/>
                <a:ea typeface="+mn-ea"/>
                <a:cs typeface="+mn-cs"/>
              </a:rPr>
              <a:t> de </a:t>
            </a:r>
            <a:r>
              <a:rPr lang="en-US" sz="1800" b="1" i="1" dirty="0" err="1">
                <a:effectLst/>
                <a:latin typeface="+mn-lt"/>
                <a:ea typeface="+mn-ea"/>
                <a:cs typeface="+mn-cs"/>
              </a:rPr>
              <a:t>otros</a:t>
            </a:r>
            <a:r>
              <a:rPr lang="en-US" sz="1800" b="1" i="1" dirty="0">
                <a:effectLst/>
                <a:latin typeface="+mn-lt"/>
                <a:ea typeface="+mn-ea"/>
                <a:cs typeface="+mn-cs"/>
              </a:rPr>
              <a:t> </a:t>
            </a:r>
            <a:r>
              <a:rPr lang="en-US" sz="1800" b="1" i="1" dirty="0" err="1">
                <a:effectLst/>
                <a:latin typeface="+mn-lt"/>
                <a:ea typeface="+mn-ea"/>
                <a:cs typeface="+mn-cs"/>
              </a:rPr>
              <a:t>países</a:t>
            </a:r>
            <a:r>
              <a:rPr lang="en-US" sz="1800" b="1" i="1" dirty="0">
                <a:effectLst/>
                <a:latin typeface="+mn-lt"/>
                <a:ea typeface="+mn-ea"/>
                <a:cs typeface="+mn-cs"/>
              </a:rPr>
              <a:t>. </a:t>
            </a:r>
          </a:p>
          <a:p>
            <a:pPr marL="0" marR="139700" lvl="0" indent="0">
              <a:spcBef>
                <a:spcPts val="0"/>
              </a:spcBef>
              <a:spcAft>
                <a:spcPts val="0"/>
              </a:spcAft>
              <a:buNone/>
              <a:tabLst>
                <a:tab pos="457200" algn="l"/>
              </a:tabLst>
            </a:pPr>
            <a:endParaRPr lang="en-US" sz="1800" b="1" i="1" dirty="0">
              <a:latin typeface="+mn-lt"/>
              <a:ea typeface="+mn-ea"/>
              <a:cs typeface="+mn-cs"/>
            </a:endParaRPr>
          </a:p>
          <a:p>
            <a:pPr marL="0" marR="139700" lvl="0" indent="0">
              <a:spcBef>
                <a:spcPts val="0"/>
              </a:spcBef>
              <a:spcAft>
                <a:spcPts val="0"/>
              </a:spcAft>
              <a:buNone/>
              <a:tabLst>
                <a:tab pos="457200" algn="l"/>
              </a:tabLst>
            </a:pPr>
            <a:r>
              <a:rPr lang="en-US" sz="1800" b="1" i="1" dirty="0" err="1">
                <a:effectLst/>
                <a:latin typeface="+mn-lt"/>
                <a:ea typeface="+mn-ea"/>
                <a:cs typeface="+mn-cs"/>
              </a:rPr>
              <a:t>Ahora</a:t>
            </a:r>
            <a:r>
              <a:rPr lang="en-US" sz="1800" b="1" i="1" dirty="0">
                <a:effectLst/>
                <a:latin typeface="+mn-lt"/>
                <a:ea typeface="+mn-ea"/>
                <a:cs typeface="+mn-cs"/>
              </a:rPr>
              <a:t> </a:t>
            </a:r>
            <a:r>
              <a:rPr lang="en-US" sz="1800" b="1" i="1" dirty="0" err="1">
                <a:effectLst/>
                <a:latin typeface="+mn-lt"/>
                <a:ea typeface="+mn-ea"/>
                <a:cs typeface="+mn-cs"/>
              </a:rPr>
              <a:t>comenzamos</a:t>
            </a:r>
            <a:r>
              <a:rPr lang="en-US" sz="1800" b="1" i="1" dirty="0">
                <a:effectLst/>
                <a:latin typeface="+mn-lt"/>
                <a:ea typeface="+mn-ea"/>
                <a:cs typeface="+mn-cs"/>
              </a:rPr>
              <a:t> a </a:t>
            </a:r>
            <a:r>
              <a:rPr lang="en-US" sz="1800" b="1" i="1" dirty="0" err="1">
                <a:effectLst/>
                <a:latin typeface="+mn-lt"/>
                <a:ea typeface="+mn-ea"/>
                <a:cs typeface="+mn-cs"/>
              </a:rPr>
              <a:t>reunirnos</a:t>
            </a:r>
            <a:r>
              <a:rPr lang="en-US" sz="1800" b="1" i="1" dirty="0">
                <a:effectLst/>
                <a:latin typeface="+mn-lt"/>
                <a:ea typeface="+mn-ea"/>
                <a:cs typeface="+mn-cs"/>
              </a:rPr>
              <a:t> </a:t>
            </a:r>
            <a:r>
              <a:rPr lang="en-US" sz="1800" b="1" i="1" dirty="0" err="1">
                <a:effectLst/>
                <a:latin typeface="+mn-lt"/>
                <a:ea typeface="+mn-ea"/>
                <a:cs typeface="+mn-cs"/>
              </a:rPr>
              <a:t>como</a:t>
            </a:r>
            <a:r>
              <a:rPr lang="en-US" sz="1800" b="1" i="1" dirty="0">
                <a:effectLst/>
                <a:latin typeface="+mn-lt"/>
                <a:ea typeface="+mn-ea"/>
                <a:cs typeface="+mn-cs"/>
              </a:rPr>
              <a:t> </a:t>
            </a:r>
            <a:r>
              <a:rPr lang="en-US" sz="1800" b="1" i="1" dirty="0" err="1">
                <a:effectLst/>
                <a:latin typeface="+mn-lt"/>
                <a:ea typeface="+mn-ea"/>
                <a:cs typeface="+mn-cs"/>
              </a:rPr>
              <a:t>proveedores</a:t>
            </a:r>
            <a:r>
              <a:rPr lang="en-US" sz="1800" b="1" i="1" dirty="0">
                <a:effectLst/>
                <a:latin typeface="+mn-lt"/>
                <a:ea typeface="+mn-ea"/>
                <a:cs typeface="+mn-cs"/>
              </a:rPr>
              <a:t> y </a:t>
            </a:r>
            <a:r>
              <a:rPr lang="en-US" sz="1800" b="1" i="1" dirty="0" err="1">
                <a:effectLst/>
                <a:latin typeface="+mn-lt"/>
                <a:ea typeface="+mn-ea"/>
                <a:cs typeface="+mn-cs"/>
              </a:rPr>
              <a:t>hablar</a:t>
            </a:r>
            <a:r>
              <a:rPr lang="en-US" sz="1800" b="1" i="1" dirty="0">
                <a:effectLst/>
                <a:latin typeface="+mn-lt"/>
                <a:ea typeface="+mn-ea"/>
                <a:cs typeface="+mn-cs"/>
              </a:rPr>
              <a:t> </a:t>
            </a:r>
            <a:r>
              <a:rPr lang="en-US" sz="1800" b="1" i="1" dirty="0" err="1">
                <a:effectLst/>
                <a:latin typeface="+mn-lt"/>
                <a:ea typeface="+mn-ea"/>
                <a:cs typeface="+mn-cs"/>
              </a:rPr>
              <a:t>sobre</a:t>
            </a:r>
            <a:r>
              <a:rPr lang="en-US" sz="1800" b="1" i="1" dirty="0">
                <a:effectLst/>
                <a:latin typeface="+mn-lt"/>
                <a:ea typeface="+mn-ea"/>
                <a:cs typeface="+mn-cs"/>
              </a:rPr>
              <a:t> los </a:t>
            </a:r>
            <a:r>
              <a:rPr lang="en-US" sz="1800" b="1" i="1" dirty="0" err="1">
                <a:effectLst/>
                <a:latin typeface="+mn-lt"/>
                <a:ea typeface="+mn-ea"/>
                <a:cs typeface="+mn-cs"/>
              </a:rPr>
              <a:t>clientes</a:t>
            </a:r>
            <a:r>
              <a:rPr lang="en-US" sz="1800" b="1" i="1" dirty="0">
                <a:effectLst/>
                <a:latin typeface="+mn-lt"/>
                <a:ea typeface="+mn-ea"/>
                <a:cs typeface="+mn-cs"/>
              </a:rPr>
              <a:t> </a:t>
            </a:r>
            <a:r>
              <a:rPr lang="en-US" sz="1800" b="1" i="1" dirty="0" err="1">
                <a:effectLst/>
                <a:latin typeface="+mn-lt"/>
                <a:ea typeface="+mn-ea"/>
                <a:cs typeface="+mn-cs"/>
              </a:rPr>
              <a:t>desafiantes</a:t>
            </a:r>
            <a:r>
              <a:rPr lang="en-US" sz="1800" b="1" i="1" dirty="0">
                <a:effectLst/>
                <a:latin typeface="+mn-lt"/>
                <a:ea typeface="+mn-ea"/>
                <a:cs typeface="+mn-cs"/>
              </a:rPr>
              <a:t> y </a:t>
            </a:r>
            <a:r>
              <a:rPr lang="en-US" sz="1800" b="1" i="1" dirty="0" err="1">
                <a:effectLst/>
                <a:latin typeface="+mn-lt"/>
                <a:ea typeface="+mn-ea"/>
                <a:cs typeface="+mn-cs"/>
              </a:rPr>
              <a:t>cómo</a:t>
            </a:r>
            <a:r>
              <a:rPr lang="en-US" sz="1800" b="1" i="1" dirty="0">
                <a:effectLst/>
                <a:latin typeface="+mn-lt"/>
                <a:ea typeface="+mn-ea"/>
                <a:cs typeface="+mn-cs"/>
              </a:rPr>
              <a:t> la </a:t>
            </a:r>
            <a:r>
              <a:rPr lang="en-US" sz="1800" b="1" i="1" dirty="0" err="1">
                <a:effectLst/>
                <a:latin typeface="+mn-lt"/>
                <a:ea typeface="+mn-ea"/>
                <a:cs typeface="+mn-cs"/>
              </a:rPr>
              <a:t>próxima</a:t>
            </a:r>
            <a:r>
              <a:rPr lang="en-US" sz="1800" b="1" i="1" dirty="0">
                <a:effectLst/>
                <a:latin typeface="+mn-lt"/>
                <a:ea typeface="+mn-ea"/>
                <a:cs typeface="+mn-cs"/>
              </a:rPr>
              <a:t> </a:t>
            </a:r>
            <a:r>
              <a:rPr lang="en-US" sz="1800" b="1" i="1" dirty="0" err="1">
                <a:effectLst/>
                <a:latin typeface="+mn-lt"/>
                <a:ea typeface="+mn-ea"/>
                <a:cs typeface="+mn-cs"/>
              </a:rPr>
              <a:t>vez</a:t>
            </a:r>
            <a:r>
              <a:rPr lang="en-US" sz="1800" b="1" i="1" dirty="0">
                <a:effectLst/>
                <a:latin typeface="+mn-lt"/>
                <a:ea typeface="+mn-ea"/>
                <a:cs typeface="+mn-cs"/>
              </a:rPr>
              <a:t> </a:t>
            </a:r>
            <a:r>
              <a:rPr lang="en-US" sz="1800" b="1" i="1" dirty="0" err="1">
                <a:effectLst/>
                <a:latin typeface="+mn-lt"/>
                <a:ea typeface="+mn-ea"/>
                <a:cs typeface="+mn-cs"/>
              </a:rPr>
              <a:t>podemos</a:t>
            </a:r>
            <a:r>
              <a:rPr lang="en-US" sz="1800" b="1" i="1" dirty="0">
                <a:effectLst/>
                <a:latin typeface="+mn-lt"/>
                <a:ea typeface="+mn-ea"/>
                <a:cs typeface="+mn-cs"/>
              </a:rPr>
              <a:t> </a:t>
            </a:r>
            <a:r>
              <a:rPr lang="en-US" sz="1800" b="1" i="1" dirty="0" err="1">
                <a:effectLst/>
                <a:latin typeface="+mn-lt"/>
                <a:ea typeface="+mn-ea"/>
                <a:cs typeface="+mn-cs"/>
              </a:rPr>
              <a:t>manejarlos</a:t>
            </a:r>
            <a:r>
              <a:rPr lang="en-US" sz="1800" b="1" i="1" dirty="0">
                <a:effectLst/>
                <a:latin typeface="+mn-lt"/>
                <a:ea typeface="+mn-ea"/>
                <a:cs typeface="+mn-cs"/>
              </a:rPr>
              <a:t> </a:t>
            </a:r>
            <a:r>
              <a:rPr lang="en-US" sz="1800" b="1" i="1" dirty="0" err="1">
                <a:effectLst/>
                <a:latin typeface="+mn-lt"/>
                <a:ea typeface="+mn-ea"/>
                <a:cs typeface="+mn-cs"/>
              </a:rPr>
              <a:t>mejor</a:t>
            </a:r>
            <a:r>
              <a:rPr lang="en-US" sz="1800" b="1" i="1" dirty="0">
                <a:effectLst/>
                <a:latin typeface="+mn-lt"/>
                <a:ea typeface="+mn-ea"/>
                <a:cs typeface="+mn-cs"/>
              </a:rPr>
              <a:t>. Se </a:t>
            </a:r>
            <a:r>
              <a:rPr lang="en-US" sz="1800" b="1" i="1" dirty="0" err="1">
                <a:effectLst/>
                <a:latin typeface="+mn-lt"/>
                <a:ea typeface="+mn-ea"/>
                <a:cs typeface="+mn-cs"/>
              </a:rPr>
              <a:t>potencia</a:t>
            </a:r>
            <a:r>
              <a:rPr lang="en-US" sz="1800" b="1" i="1" dirty="0">
                <a:effectLst/>
                <a:latin typeface="+mn-lt"/>
                <a:ea typeface="+mn-ea"/>
                <a:cs typeface="+mn-cs"/>
              </a:rPr>
              <a:t> el </a:t>
            </a:r>
            <a:r>
              <a:rPr lang="en-US" sz="1800" b="1" i="1" dirty="0" err="1">
                <a:effectLst/>
                <a:latin typeface="+mn-lt"/>
                <a:ea typeface="+mn-ea"/>
                <a:cs typeface="+mn-cs"/>
              </a:rPr>
              <a:t>trabajo</a:t>
            </a:r>
            <a:r>
              <a:rPr lang="en-US" sz="1800" b="1" i="1" dirty="0">
                <a:effectLst/>
                <a:latin typeface="+mn-lt"/>
                <a:ea typeface="+mn-ea"/>
                <a:cs typeface="+mn-cs"/>
              </a:rPr>
              <a:t> </a:t>
            </a:r>
            <a:r>
              <a:rPr lang="en-US" sz="1800" b="1" i="1" dirty="0" err="1">
                <a:effectLst/>
                <a:latin typeface="+mn-lt"/>
                <a:ea typeface="+mn-ea"/>
                <a:cs typeface="+mn-cs"/>
              </a:rPr>
              <a:t>en</a:t>
            </a:r>
            <a:r>
              <a:rPr lang="en-US" sz="1800" b="1" i="1" dirty="0">
                <a:effectLst/>
                <a:latin typeface="+mn-lt"/>
                <a:ea typeface="+mn-ea"/>
                <a:cs typeface="+mn-cs"/>
              </a:rPr>
              <a:t> </a:t>
            </a:r>
            <a:r>
              <a:rPr lang="en-US" sz="1800" b="1" i="1" dirty="0" err="1">
                <a:effectLst/>
                <a:latin typeface="+mn-lt"/>
                <a:ea typeface="+mn-ea"/>
                <a:cs typeface="+mn-cs"/>
              </a:rPr>
              <a:t>equipo</a:t>
            </a:r>
            <a:r>
              <a:rPr lang="en-US" sz="1800" b="1" i="1" dirty="0">
                <a:effectLst/>
                <a:latin typeface="+mn-lt"/>
                <a:ea typeface="+mn-ea"/>
                <a:cs typeface="+mn-cs"/>
              </a:rPr>
              <a:t>.”</a:t>
            </a:r>
            <a:endParaRPr lang="en-US" sz="1800" dirty="0">
              <a:effectLst/>
              <a:latin typeface="+mn-lt"/>
              <a:ea typeface="+mn-ea"/>
              <a:cs typeface="+mn-cs"/>
            </a:endParaRPr>
          </a:p>
          <a:p>
            <a:pPr marL="0" marR="0" indent="0">
              <a:spcBef>
                <a:spcPts val="0"/>
              </a:spcBef>
              <a:spcAft>
                <a:spcPts val="0"/>
              </a:spcAft>
              <a:buNone/>
            </a:pPr>
            <a:br>
              <a:rPr lang="en-US" sz="1500" dirty="0">
                <a:effectLst/>
                <a:latin typeface="+mn-lt"/>
                <a:ea typeface="+mn-ea"/>
                <a:cs typeface="+mn-cs"/>
              </a:rPr>
            </a:br>
            <a:r>
              <a:rPr lang="en-US" sz="1500" dirty="0">
                <a:effectLst/>
                <a:latin typeface="+mn-lt"/>
                <a:ea typeface="+mn-ea"/>
                <a:cs typeface="+mn-cs"/>
              </a:rPr>
              <a:t> </a:t>
            </a:r>
          </a:p>
          <a:p>
            <a:endParaRPr lang="en-US" sz="1500" dirty="0">
              <a:latin typeface="+mn-lt"/>
              <a:ea typeface="+mn-ea"/>
              <a:cs typeface="+mn-cs"/>
            </a:endParaRPr>
          </a:p>
        </p:txBody>
      </p:sp>
      <p:pic>
        <p:nvPicPr>
          <p:cNvPr id="11" name="Picture 2">
            <a:extLst>
              <a:ext uri="{FF2B5EF4-FFF2-40B4-BE49-F238E27FC236}">
                <a16:creationId xmlns:a16="http://schemas.microsoft.com/office/drawing/2014/main" id="{567632A1-F71F-40FC-8C15-09E8041B7B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6737" y="197817"/>
            <a:ext cx="1333116" cy="67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8D975-1BB5-4879-BEAE-333C698C62A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Resultados análisis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AA01466-E411-449E-A83D-A6E4F1E1C3E2}"/>
              </a:ext>
            </a:extLst>
          </p:cNvPr>
          <p:cNvSpPr>
            <a:spLocks noGrp="1"/>
          </p:cNvSpPr>
          <p:nvPr>
            <p:ph type="body" sz="quarter" idx="11"/>
          </p:nvPr>
        </p:nvSpPr>
        <p:spPr>
          <a:xfrm>
            <a:off x="838200" y="1929384"/>
            <a:ext cx="10515600" cy="4251960"/>
          </a:xfrm>
        </p:spPr>
        <p:txBody>
          <a:bodyPr vert="horz" lIns="91440" tIns="45720" rIns="91440" bIns="45720" rtlCol="0">
            <a:normAutofit/>
          </a:bodyPr>
          <a:lstStyle/>
          <a:p>
            <a:r>
              <a:rPr lang="en-US" sz="2200" b="1" dirty="0" err="1">
                <a:effectLst/>
                <a:latin typeface="+mn-lt"/>
                <a:ea typeface="+mn-ea"/>
                <a:cs typeface="+mn-cs"/>
              </a:rPr>
              <a:t>Observamos</a:t>
            </a:r>
            <a:r>
              <a:rPr lang="en-US" sz="2200" b="1" dirty="0">
                <a:effectLst/>
                <a:latin typeface="+mn-lt"/>
                <a:ea typeface="+mn-ea"/>
                <a:cs typeface="+mn-cs"/>
              </a:rPr>
              <a:t> </a:t>
            </a:r>
            <a:r>
              <a:rPr lang="en-US" sz="2200" b="1" dirty="0" err="1">
                <a:effectLst/>
                <a:latin typeface="+mn-lt"/>
                <a:ea typeface="+mn-ea"/>
                <a:cs typeface="+mn-cs"/>
              </a:rPr>
              <a:t>una</a:t>
            </a:r>
            <a:r>
              <a:rPr lang="en-US" sz="2200" b="1" dirty="0">
                <a:effectLst/>
                <a:latin typeface="+mn-lt"/>
                <a:ea typeface="+mn-ea"/>
                <a:cs typeface="+mn-cs"/>
              </a:rPr>
              <a:t> </a:t>
            </a:r>
            <a:r>
              <a:rPr lang="en-US" sz="2200" b="1" dirty="0" err="1">
                <a:effectLst/>
                <a:latin typeface="+mn-lt"/>
                <a:ea typeface="+mn-ea"/>
                <a:cs typeface="+mn-cs"/>
              </a:rPr>
              <a:t>mejora</a:t>
            </a:r>
            <a:r>
              <a:rPr lang="en-US" sz="2200" b="1" dirty="0">
                <a:effectLst/>
                <a:latin typeface="+mn-lt"/>
                <a:ea typeface="+mn-ea"/>
                <a:cs typeface="+mn-cs"/>
              </a:rPr>
              <a:t> </a:t>
            </a:r>
            <a:r>
              <a:rPr lang="en-US" sz="2200" b="1" dirty="0" err="1">
                <a:effectLst/>
                <a:latin typeface="+mn-lt"/>
                <a:ea typeface="+mn-ea"/>
                <a:cs typeface="+mn-cs"/>
              </a:rPr>
              <a:t>estadísticamente</a:t>
            </a:r>
            <a:r>
              <a:rPr lang="en-US" sz="2200" b="1" dirty="0">
                <a:effectLst/>
                <a:latin typeface="+mn-lt"/>
                <a:ea typeface="+mn-ea"/>
                <a:cs typeface="+mn-cs"/>
              </a:rPr>
              <a:t> </a:t>
            </a:r>
            <a:r>
              <a:rPr lang="en-US" sz="2200" b="1" dirty="0" err="1">
                <a:effectLst/>
                <a:latin typeface="+mn-lt"/>
                <a:ea typeface="+mn-ea"/>
                <a:cs typeface="+mn-cs"/>
              </a:rPr>
              <a:t>significativa</a:t>
            </a:r>
            <a:r>
              <a:rPr lang="en-US" sz="2200" b="1" dirty="0">
                <a:effectLst/>
                <a:latin typeface="+mn-lt"/>
                <a:ea typeface="+mn-ea"/>
                <a:cs typeface="+mn-cs"/>
              </a:rPr>
              <a:t> </a:t>
            </a:r>
            <a:r>
              <a:rPr lang="en-US" sz="2200" b="1" dirty="0" err="1">
                <a:effectLst/>
                <a:latin typeface="+mn-lt"/>
                <a:ea typeface="+mn-ea"/>
                <a:cs typeface="+mn-cs"/>
              </a:rPr>
              <a:t>en</a:t>
            </a:r>
            <a:r>
              <a:rPr lang="en-US" sz="2200" b="1" dirty="0">
                <a:effectLst/>
                <a:latin typeface="+mn-lt"/>
                <a:ea typeface="+mn-ea"/>
                <a:cs typeface="+mn-cs"/>
              </a:rPr>
              <a:t> las </a:t>
            </a:r>
            <a:r>
              <a:rPr lang="en-US" sz="2200" b="1" dirty="0" err="1">
                <a:effectLst/>
                <a:latin typeface="+mn-lt"/>
                <a:ea typeface="+mn-ea"/>
                <a:cs typeface="+mn-cs"/>
              </a:rPr>
              <a:t>puntuaciones</a:t>
            </a:r>
            <a:r>
              <a:rPr lang="en-US" sz="2200" b="1" dirty="0">
                <a:effectLst/>
                <a:latin typeface="+mn-lt"/>
                <a:ea typeface="+mn-ea"/>
                <a:cs typeface="+mn-cs"/>
              </a:rPr>
              <a:t> </a:t>
            </a:r>
            <a:r>
              <a:rPr lang="en-US" sz="2200" b="1" dirty="0" err="1">
                <a:effectLst/>
                <a:latin typeface="+mn-lt"/>
                <a:ea typeface="+mn-ea"/>
                <a:cs typeface="+mn-cs"/>
              </a:rPr>
              <a:t>generales</a:t>
            </a:r>
            <a:r>
              <a:rPr lang="en-US" sz="2200" b="1" dirty="0">
                <a:effectLst/>
                <a:latin typeface="+mn-lt"/>
                <a:ea typeface="+mn-ea"/>
                <a:cs typeface="+mn-cs"/>
              </a:rPr>
              <a:t> de </a:t>
            </a:r>
            <a:r>
              <a:rPr lang="en-US" sz="2200" b="1" dirty="0" err="1">
                <a:effectLst/>
                <a:latin typeface="+mn-lt"/>
                <a:ea typeface="+mn-ea"/>
                <a:cs typeface="+mn-cs"/>
              </a:rPr>
              <a:t>estigma</a:t>
            </a:r>
            <a:r>
              <a:rPr lang="en-US" sz="2200" b="1" dirty="0">
                <a:effectLst/>
                <a:latin typeface="+mn-lt"/>
                <a:ea typeface="+mn-ea"/>
                <a:cs typeface="+mn-cs"/>
              </a:rPr>
              <a:t>, </a:t>
            </a:r>
            <a:r>
              <a:rPr lang="en-US" sz="2200" b="1" dirty="0" err="1">
                <a:effectLst/>
                <a:latin typeface="+mn-lt"/>
                <a:ea typeface="+mn-ea"/>
                <a:cs typeface="+mn-cs"/>
              </a:rPr>
              <a:t>así</a:t>
            </a:r>
            <a:r>
              <a:rPr lang="en-US" sz="2200" b="1" dirty="0">
                <a:effectLst/>
                <a:latin typeface="+mn-lt"/>
                <a:ea typeface="+mn-ea"/>
                <a:cs typeface="+mn-cs"/>
              </a:rPr>
              <a:t> </a:t>
            </a:r>
            <a:r>
              <a:rPr lang="en-US" sz="2200" b="1" dirty="0" err="1">
                <a:effectLst/>
                <a:latin typeface="+mn-lt"/>
                <a:ea typeface="+mn-ea"/>
                <a:cs typeface="+mn-cs"/>
              </a:rPr>
              <a:t>como</a:t>
            </a:r>
            <a:r>
              <a:rPr lang="en-US" sz="2200" b="1" dirty="0">
                <a:effectLst/>
                <a:latin typeface="+mn-lt"/>
                <a:ea typeface="+mn-ea"/>
                <a:cs typeface="+mn-cs"/>
              </a:rPr>
              <a:t> </a:t>
            </a:r>
            <a:r>
              <a:rPr lang="en-US" sz="2200" b="1" dirty="0" err="1">
                <a:effectLst/>
                <a:latin typeface="+mn-lt"/>
                <a:ea typeface="+mn-ea"/>
                <a:cs typeface="+mn-cs"/>
              </a:rPr>
              <a:t>en</a:t>
            </a:r>
            <a:r>
              <a:rPr lang="en-US" sz="2200" b="1" dirty="0">
                <a:effectLst/>
                <a:latin typeface="+mn-lt"/>
                <a:ea typeface="+mn-ea"/>
                <a:cs typeface="+mn-cs"/>
              </a:rPr>
              <a:t> las </a:t>
            </a:r>
            <a:r>
              <a:rPr lang="en-US" sz="2200" b="1" dirty="0" err="1">
                <a:effectLst/>
                <a:latin typeface="+mn-lt"/>
                <a:ea typeface="+mn-ea"/>
                <a:cs typeface="+mn-cs"/>
              </a:rPr>
              <a:t>medidas</a:t>
            </a:r>
            <a:r>
              <a:rPr lang="en-US" sz="2200" b="1" dirty="0">
                <a:effectLst/>
                <a:latin typeface="+mn-lt"/>
                <a:ea typeface="+mn-ea"/>
                <a:cs typeface="+mn-cs"/>
              </a:rPr>
              <a:t> de </a:t>
            </a:r>
            <a:r>
              <a:rPr lang="en-US" sz="2200" b="1" dirty="0" err="1">
                <a:effectLst/>
                <a:latin typeface="+mn-lt"/>
                <a:ea typeface="+mn-ea"/>
                <a:cs typeface="+mn-cs"/>
              </a:rPr>
              <a:t>subescala</a:t>
            </a:r>
            <a:r>
              <a:rPr lang="en-US" sz="2200" b="1" dirty="0">
                <a:effectLst/>
                <a:latin typeface="+mn-lt"/>
                <a:ea typeface="+mn-ea"/>
                <a:cs typeface="+mn-cs"/>
              </a:rPr>
              <a:t> de </a:t>
            </a:r>
            <a:r>
              <a:rPr lang="en-US" sz="2200" b="1" dirty="0" err="1">
                <a:effectLst/>
                <a:latin typeface="+mn-lt"/>
                <a:ea typeface="+mn-ea"/>
                <a:cs typeface="+mn-cs"/>
              </a:rPr>
              <a:t>estigma</a:t>
            </a:r>
            <a:r>
              <a:rPr lang="en-US" sz="2200" b="1" dirty="0">
                <a:effectLst/>
                <a:latin typeface="+mn-lt"/>
                <a:ea typeface="+mn-ea"/>
                <a:cs typeface="+mn-cs"/>
              </a:rPr>
              <a:t> </a:t>
            </a:r>
            <a:r>
              <a:rPr lang="en-US" sz="2200" b="1" dirty="0" err="1">
                <a:effectLst/>
                <a:latin typeface="+mn-lt"/>
                <a:ea typeface="+mn-ea"/>
                <a:cs typeface="+mn-cs"/>
              </a:rPr>
              <a:t>internalizado</a:t>
            </a:r>
            <a:r>
              <a:rPr lang="en-US" sz="2200" b="1" dirty="0">
                <a:effectLst/>
                <a:latin typeface="+mn-lt"/>
                <a:ea typeface="+mn-ea"/>
                <a:cs typeface="+mn-cs"/>
              </a:rPr>
              <a:t> (p = 0,013), </a:t>
            </a:r>
            <a:r>
              <a:rPr lang="en-US" sz="2200" b="1" dirty="0" err="1">
                <a:effectLst/>
                <a:latin typeface="+mn-lt"/>
                <a:ea typeface="+mn-ea"/>
                <a:cs typeface="+mn-cs"/>
              </a:rPr>
              <a:t>juicio</a:t>
            </a:r>
            <a:r>
              <a:rPr lang="en-US" sz="2200" b="1" dirty="0">
                <a:effectLst/>
                <a:latin typeface="+mn-lt"/>
                <a:ea typeface="+mn-ea"/>
                <a:cs typeface="+mn-cs"/>
              </a:rPr>
              <a:t> (p = 0,036) y </a:t>
            </a:r>
            <a:r>
              <a:rPr lang="en-US" sz="2200" b="1" dirty="0" err="1">
                <a:effectLst/>
                <a:latin typeface="+mn-lt"/>
                <a:ea typeface="+mn-ea"/>
                <a:cs typeface="+mn-cs"/>
              </a:rPr>
              <a:t>discriminación</a:t>
            </a:r>
            <a:r>
              <a:rPr lang="en-US" sz="2200" b="1" dirty="0">
                <a:effectLst/>
                <a:latin typeface="+mn-lt"/>
                <a:ea typeface="+mn-ea"/>
                <a:cs typeface="+mn-cs"/>
              </a:rPr>
              <a:t> (p = 0,003). </a:t>
            </a:r>
          </a:p>
          <a:p>
            <a:r>
              <a:rPr lang="en-US" sz="2200" dirty="0">
                <a:latin typeface="+mn-lt"/>
                <a:ea typeface="+mn-ea"/>
                <a:cs typeface="+mn-cs"/>
              </a:rPr>
              <a:t>Los </a:t>
            </a:r>
            <a:r>
              <a:rPr lang="en-US" sz="2200" dirty="0" err="1">
                <a:latin typeface="+mn-lt"/>
                <a:ea typeface="+mn-ea"/>
                <a:cs typeface="+mn-cs"/>
              </a:rPr>
              <a:t>talleres</a:t>
            </a:r>
            <a:r>
              <a:rPr lang="en-US" sz="2200" dirty="0">
                <a:latin typeface="+mn-lt"/>
                <a:ea typeface="+mn-ea"/>
                <a:cs typeface="+mn-cs"/>
              </a:rPr>
              <a:t> </a:t>
            </a:r>
            <a:r>
              <a:rPr lang="en-US" sz="2200" dirty="0" err="1">
                <a:latin typeface="+mn-lt"/>
                <a:ea typeface="+mn-ea"/>
                <a:cs typeface="+mn-cs"/>
              </a:rPr>
              <a:t>piloto</a:t>
            </a:r>
            <a:r>
              <a:rPr lang="en-US" sz="2200" dirty="0">
                <a:latin typeface="+mn-lt"/>
                <a:ea typeface="+mn-ea"/>
                <a:cs typeface="+mn-cs"/>
              </a:rPr>
              <a:t> de </a:t>
            </a:r>
            <a:r>
              <a:rPr lang="en-US" sz="2200" dirty="0" err="1">
                <a:latin typeface="+mn-lt"/>
                <a:ea typeface="+mn-ea"/>
                <a:cs typeface="+mn-cs"/>
              </a:rPr>
              <a:t>intercambio</a:t>
            </a:r>
            <a:r>
              <a:rPr lang="en-US" sz="2200" dirty="0">
                <a:latin typeface="+mn-lt"/>
                <a:ea typeface="+mn-ea"/>
                <a:cs typeface="+mn-cs"/>
              </a:rPr>
              <a:t> de </a:t>
            </a:r>
            <a:r>
              <a:rPr lang="en-US" sz="2200" dirty="0" err="1">
                <a:latin typeface="+mn-lt"/>
                <a:ea typeface="+mn-ea"/>
                <a:cs typeface="+mn-cs"/>
              </a:rPr>
              <a:t>proveedores</a:t>
            </a:r>
            <a:r>
              <a:rPr lang="en-US" sz="2200" dirty="0">
                <a:latin typeface="+mn-lt"/>
                <a:ea typeface="+mn-ea"/>
                <a:cs typeface="+mn-cs"/>
              </a:rPr>
              <a:t> con </a:t>
            </a:r>
            <a:r>
              <a:rPr lang="en-US" sz="2200" dirty="0" err="1">
                <a:latin typeface="+mn-lt"/>
                <a:ea typeface="+mn-ea"/>
                <a:cs typeface="+mn-cs"/>
              </a:rPr>
              <a:t>clínicas</a:t>
            </a:r>
            <a:r>
              <a:rPr lang="en-US" sz="2200" dirty="0">
                <a:latin typeface="+mn-lt"/>
                <a:ea typeface="+mn-ea"/>
                <a:cs typeface="+mn-cs"/>
              </a:rPr>
              <a:t> de Ipas </a:t>
            </a:r>
            <a:r>
              <a:rPr lang="en-US" sz="2200" dirty="0" err="1">
                <a:latin typeface="+mn-lt"/>
                <a:ea typeface="+mn-ea"/>
                <a:cs typeface="+mn-cs"/>
              </a:rPr>
              <a:t>en</a:t>
            </a:r>
            <a:r>
              <a:rPr lang="en-US" sz="2200" dirty="0">
                <a:latin typeface="+mn-lt"/>
                <a:ea typeface="+mn-ea"/>
                <a:cs typeface="+mn-cs"/>
              </a:rPr>
              <a:t> </a:t>
            </a:r>
            <a:r>
              <a:rPr lang="en-US" sz="2200" dirty="0" err="1">
                <a:latin typeface="+mn-lt"/>
                <a:ea typeface="+mn-ea"/>
                <a:cs typeface="+mn-cs"/>
              </a:rPr>
              <a:t>Tailandia</a:t>
            </a:r>
            <a:r>
              <a:rPr lang="en-US" sz="2200" dirty="0">
                <a:latin typeface="+mn-lt"/>
                <a:ea typeface="+mn-ea"/>
                <a:cs typeface="+mn-cs"/>
              </a:rPr>
              <a:t>, Zambia y Panamá </a:t>
            </a:r>
            <a:r>
              <a:rPr lang="en-US" sz="2200" dirty="0" err="1">
                <a:latin typeface="+mn-lt"/>
                <a:ea typeface="+mn-ea"/>
                <a:cs typeface="+mn-cs"/>
              </a:rPr>
              <a:t>parecen</a:t>
            </a:r>
            <a:r>
              <a:rPr lang="en-US" sz="2200" dirty="0">
                <a:latin typeface="+mn-lt"/>
                <a:ea typeface="+mn-ea"/>
                <a:cs typeface="+mn-cs"/>
              </a:rPr>
              <a:t> </a:t>
            </a:r>
            <a:r>
              <a:rPr lang="en-US" sz="2200" dirty="0" err="1">
                <a:latin typeface="+mn-lt"/>
                <a:ea typeface="+mn-ea"/>
                <a:cs typeface="+mn-cs"/>
              </a:rPr>
              <a:t>haber</a:t>
            </a:r>
            <a:r>
              <a:rPr lang="en-US" sz="2200" dirty="0">
                <a:latin typeface="+mn-lt"/>
                <a:ea typeface="+mn-ea"/>
                <a:cs typeface="+mn-cs"/>
              </a:rPr>
              <a:t> </a:t>
            </a:r>
            <a:r>
              <a:rPr lang="en-US" sz="2200" dirty="0" err="1">
                <a:latin typeface="+mn-lt"/>
                <a:ea typeface="+mn-ea"/>
                <a:cs typeface="+mn-cs"/>
              </a:rPr>
              <a:t>tenido</a:t>
            </a:r>
            <a:r>
              <a:rPr lang="en-US" sz="2200" dirty="0">
                <a:latin typeface="+mn-lt"/>
                <a:ea typeface="+mn-ea"/>
                <a:cs typeface="+mn-cs"/>
              </a:rPr>
              <a:t> </a:t>
            </a:r>
            <a:r>
              <a:rPr lang="en-US" sz="2200" dirty="0" err="1">
                <a:latin typeface="+mn-lt"/>
                <a:ea typeface="+mn-ea"/>
                <a:cs typeface="+mn-cs"/>
              </a:rPr>
              <a:t>mucho</a:t>
            </a:r>
            <a:r>
              <a:rPr lang="en-US" sz="2200" dirty="0">
                <a:latin typeface="+mn-lt"/>
                <a:ea typeface="+mn-ea"/>
                <a:cs typeface="+mn-cs"/>
              </a:rPr>
              <a:t> </a:t>
            </a:r>
            <a:r>
              <a:rPr lang="en-US" sz="2200" dirty="0" err="1">
                <a:latin typeface="+mn-lt"/>
                <a:ea typeface="+mn-ea"/>
                <a:cs typeface="+mn-cs"/>
              </a:rPr>
              <a:t>éxito</a:t>
            </a:r>
            <a:r>
              <a:rPr lang="en-US" sz="2200" dirty="0">
                <a:latin typeface="+mn-lt"/>
                <a:ea typeface="+mn-ea"/>
                <a:cs typeface="+mn-cs"/>
              </a:rPr>
              <a:t>. </a:t>
            </a:r>
          </a:p>
          <a:p>
            <a:r>
              <a:rPr lang="en-US" sz="2200" dirty="0" err="1">
                <a:latin typeface="+mn-lt"/>
                <a:ea typeface="+mn-ea"/>
                <a:cs typeface="+mn-cs"/>
              </a:rPr>
              <a:t>Inmediatamente</a:t>
            </a:r>
            <a:r>
              <a:rPr lang="en-US" sz="2200" dirty="0">
                <a:latin typeface="+mn-lt"/>
                <a:ea typeface="+mn-ea"/>
                <a:cs typeface="+mn-cs"/>
              </a:rPr>
              <a:t> </a:t>
            </a:r>
            <a:r>
              <a:rPr lang="en-US" sz="2200" dirty="0" err="1">
                <a:latin typeface="+mn-lt"/>
                <a:ea typeface="+mn-ea"/>
                <a:cs typeface="+mn-cs"/>
              </a:rPr>
              <a:t>después</a:t>
            </a:r>
            <a:r>
              <a:rPr lang="en-US" sz="2200" dirty="0">
                <a:latin typeface="+mn-lt"/>
                <a:ea typeface="+mn-ea"/>
                <a:cs typeface="+mn-cs"/>
              </a:rPr>
              <a:t> del taller, </a:t>
            </a:r>
            <a:r>
              <a:rPr lang="en-US" sz="2200" dirty="0" err="1">
                <a:latin typeface="+mn-lt"/>
                <a:ea typeface="+mn-ea"/>
                <a:cs typeface="+mn-cs"/>
              </a:rPr>
              <a:t>vimos</a:t>
            </a:r>
            <a:r>
              <a:rPr lang="en-US" sz="2200" dirty="0">
                <a:latin typeface="+mn-lt"/>
                <a:ea typeface="+mn-ea"/>
                <a:cs typeface="+mn-cs"/>
              </a:rPr>
              <a:t> que los </a:t>
            </a:r>
            <a:r>
              <a:rPr lang="en-US" sz="2200" dirty="0" err="1">
                <a:latin typeface="+mn-lt"/>
                <a:ea typeface="+mn-ea"/>
                <a:cs typeface="+mn-cs"/>
              </a:rPr>
              <a:t>puntajes</a:t>
            </a:r>
            <a:r>
              <a:rPr lang="en-US" sz="2200" dirty="0">
                <a:latin typeface="+mn-lt"/>
                <a:ea typeface="+mn-ea"/>
                <a:cs typeface="+mn-cs"/>
              </a:rPr>
              <a:t> </a:t>
            </a:r>
            <a:r>
              <a:rPr lang="en-US" sz="2200" dirty="0" err="1">
                <a:latin typeface="+mn-lt"/>
                <a:ea typeface="+mn-ea"/>
                <a:cs typeface="+mn-cs"/>
              </a:rPr>
              <a:t>en</a:t>
            </a:r>
            <a:r>
              <a:rPr lang="en-US" sz="2200" dirty="0">
                <a:latin typeface="+mn-lt"/>
                <a:ea typeface="+mn-ea"/>
                <a:cs typeface="+mn-cs"/>
              </a:rPr>
              <a:t> </a:t>
            </a:r>
            <a:r>
              <a:rPr lang="en-US" sz="2200" dirty="0" err="1">
                <a:latin typeface="+mn-lt"/>
                <a:ea typeface="+mn-ea"/>
                <a:cs typeface="+mn-cs"/>
              </a:rPr>
              <a:t>muchas</a:t>
            </a:r>
            <a:r>
              <a:rPr lang="en-US" sz="2200" dirty="0">
                <a:latin typeface="+mn-lt"/>
                <a:ea typeface="+mn-ea"/>
                <a:cs typeface="+mn-cs"/>
              </a:rPr>
              <a:t> de </a:t>
            </a:r>
            <a:r>
              <a:rPr lang="en-US" sz="2200" dirty="0" err="1">
                <a:latin typeface="+mn-lt"/>
                <a:ea typeface="+mn-ea"/>
                <a:cs typeface="+mn-cs"/>
              </a:rPr>
              <a:t>nuestras</a:t>
            </a:r>
            <a:r>
              <a:rPr lang="en-US" sz="2200" dirty="0">
                <a:latin typeface="+mn-lt"/>
                <a:ea typeface="+mn-ea"/>
                <a:cs typeface="+mn-cs"/>
              </a:rPr>
              <a:t> </a:t>
            </a:r>
            <a:r>
              <a:rPr lang="en-US" sz="2200" dirty="0" err="1">
                <a:latin typeface="+mn-lt"/>
                <a:ea typeface="+mn-ea"/>
                <a:cs typeface="+mn-cs"/>
              </a:rPr>
              <a:t>medidas</a:t>
            </a:r>
            <a:r>
              <a:rPr lang="en-US" sz="2200" dirty="0">
                <a:latin typeface="+mn-lt"/>
                <a:ea typeface="+mn-ea"/>
                <a:cs typeface="+mn-cs"/>
              </a:rPr>
              <a:t> de </a:t>
            </a:r>
            <a:r>
              <a:rPr lang="en-US" sz="2200" dirty="0" err="1">
                <a:latin typeface="+mn-lt"/>
                <a:ea typeface="+mn-ea"/>
                <a:cs typeface="+mn-cs"/>
              </a:rPr>
              <a:t>resultado</a:t>
            </a:r>
            <a:r>
              <a:rPr lang="en-US" sz="2200" dirty="0">
                <a:latin typeface="+mn-lt"/>
                <a:ea typeface="+mn-ea"/>
                <a:cs typeface="+mn-cs"/>
              </a:rPr>
              <a:t> </a:t>
            </a:r>
            <a:r>
              <a:rPr lang="en-US" sz="2200" dirty="0" err="1">
                <a:latin typeface="+mn-lt"/>
                <a:ea typeface="+mn-ea"/>
                <a:cs typeface="+mn-cs"/>
              </a:rPr>
              <a:t>mejoraron</a:t>
            </a:r>
            <a:r>
              <a:rPr lang="en-US" sz="2200" dirty="0">
                <a:latin typeface="+mn-lt"/>
                <a:ea typeface="+mn-ea"/>
                <a:cs typeface="+mn-cs"/>
              </a:rPr>
              <a:t> </a:t>
            </a:r>
            <a:r>
              <a:rPr lang="en-US" sz="2200" dirty="0" err="1">
                <a:latin typeface="+mn-lt"/>
                <a:ea typeface="+mn-ea"/>
                <a:cs typeface="+mn-cs"/>
              </a:rPr>
              <a:t>estadísticamente</a:t>
            </a:r>
            <a:r>
              <a:rPr lang="en-US" sz="2200" dirty="0">
                <a:latin typeface="+mn-lt"/>
                <a:ea typeface="+mn-ea"/>
                <a:cs typeface="+mn-cs"/>
              </a:rPr>
              <a:t> </a:t>
            </a:r>
            <a:r>
              <a:rPr lang="en-US" sz="2200" dirty="0" err="1">
                <a:latin typeface="+mn-lt"/>
                <a:ea typeface="+mn-ea"/>
                <a:cs typeface="+mn-cs"/>
              </a:rPr>
              <a:t>significativamente</a:t>
            </a:r>
            <a:r>
              <a:rPr lang="en-US" sz="2200" dirty="0">
                <a:latin typeface="+mn-lt"/>
                <a:ea typeface="+mn-ea"/>
                <a:cs typeface="+mn-cs"/>
              </a:rPr>
              <a:t>, </a:t>
            </a:r>
            <a:r>
              <a:rPr lang="en-US" sz="2200" dirty="0" err="1">
                <a:latin typeface="+mn-lt"/>
                <a:ea typeface="+mn-ea"/>
                <a:cs typeface="+mn-cs"/>
              </a:rPr>
              <a:t>incluidos</a:t>
            </a:r>
            <a:r>
              <a:rPr lang="en-US" sz="2200" dirty="0">
                <a:latin typeface="+mn-lt"/>
                <a:ea typeface="+mn-ea"/>
                <a:cs typeface="+mn-cs"/>
              </a:rPr>
              <a:t> los </a:t>
            </a:r>
            <a:r>
              <a:rPr lang="en-US" sz="2200" dirty="0" err="1">
                <a:latin typeface="+mn-lt"/>
                <a:ea typeface="+mn-ea"/>
                <a:cs typeface="+mn-cs"/>
              </a:rPr>
              <a:t>puntajes</a:t>
            </a:r>
            <a:r>
              <a:rPr lang="en-US" sz="2200" dirty="0">
                <a:latin typeface="+mn-lt"/>
                <a:ea typeface="+mn-ea"/>
                <a:cs typeface="+mn-cs"/>
              </a:rPr>
              <a:t> de </a:t>
            </a:r>
            <a:r>
              <a:rPr lang="en-US" sz="2200" dirty="0" err="1">
                <a:latin typeface="+mn-lt"/>
                <a:ea typeface="+mn-ea"/>
                <a:cs typeface="+mn-cs"/>
              </a:rPr>
              <a:t>estigma</a:t>
            </a:r>
            <a:r>
              <a:rPr lang="en-US" sz="2200" dirty="0">
                <a:latin typeface="+mn-lt"/>
                <a:ea typeface="+mn-ea"/>
                <a:cs typeface="+mn-cs"/>
              </a:rPr>
              <a:t> total, el </a:t>
            </a:r>
            <a:r>
              <a:rPr lang="en-US" sz="2200" dirty="0" err="1">
                <a:latin typeface="+mn-lt"/>
                <a:ea typeface="+mn-ea"/>
                <a:cs typeface="+mn-cs"/>
              </a:rPr>
              <a:t>juicio</a:t>
            </a:r>
            <a:r>
              <a:rPr lang="en-US" sz="2200" dirty="0">
                <a:latin typeface="+mn-lt"/>
                <a:ea typeface="+mn-ea"/>
                <a:cs typeface="+mn-cs"/>
              </a:rPr>
              <a:t> y la </a:t>
            </a:r>
            <a:r>
              <a:rPr lang="en-US" sz="2200" dirty="0" err="1">
                <a:latin typeface="+mn-lt"/>
                <a:ea typeface="+mn-ea"/>
                <a:cs typeface="+mn-cs"/>
              </a:rPr>
              <a:t>discriminación</a:t>
            </a:r>
            <a:r>
              <a:rPr lang="en-US" sz="2200" dirty="0">
                <a:latin typeface="+mn-lt"/>
                <a:ea typeface="+mn-ea"/>
                <a:cs typeface="+mn-cs"/>
              </a:rPr>
              <a:t>, </a:t>
            </a:r>
            <a:r>
              <a:rPr lang="en-US" sz="2200" dirty="0" err="1">
                <a:latin typeface="+mn-lt"/>
                <a:ea typeface="+mn-ea"/>
                <a:cs typeface="+mn-cs"/>
              </a:rPr>
              <a:t>así</a:t>
            </a:r>
            <a:r>
              <a:rPr lang="en-US" sz="2200" dirty="0">
                <a:latin typeface="+mn-lt"/>
                <a:ea typeface="+mn-ea"/>
                <a:cs typeface="+mn-cs"/>
              </a:rPr>
              <a:t> </a:t>
            </a:r>
            <a:r>
              <a:rPr lang="en-US" sz="2200" dirty="0" err="1">
                <a:latin typeface="+mn-lt"/>
                <a:ea typeface="+mn-ea"/>
                <a:cs typeface="+mn-cs"/>
              </a:rPr>
              <a:t>como</a:t>
            </a:r>
            <a:r>
              <a:rPr lang="en-US" sz="2200" dirty="0">
                <a:latin typeface="+mn-lt"/>
                <a:ea typeface="+mn-ea"/>
                <a:cs typeface="+mn-cs"/>
              </a:rPr>
              <a:t> el </a:t>
            </a:r>
            <a:r>
              <a:rPr lang="en-US" sz="2200" dirty="0" err="1">
                <a:latin typeface="+mn-lt"/>
                <a:ea typeface="+mn-ea"/>
                <a:cs typeface="+mn-cs"/>
              </a:rPr>
              <a:t>agotamiento</a:t>
            </a:r>
            <a:r>
              <a:rPr lang="en-US" sz="2200" dirty="0">
                <a:latin typeface="+mn-lt"/>
                <a:ea typeface="+mn-ea"/>
                <a:cs typeface="+mn-cs"/>
              </a:rPr>
              <a:t> </a:t>
            </a:r>
            <a:r>
              <a:rPr lang="en-US" sz="2200" dirty="0" err="1">
                <a:latin typeface="+mn-lt"/>
                <a:ea typeface="+mn-ea"/>
                <a:cs typeface="+mn-cs"/>
              </a:rPr>
              <a:t>emocional</a:t>
            </a:r>
            <a:r>
              <a:rPr lang="en-US" sz="2200" dirty="0">
                <a:latin typeface="+mn-lt"/>
                <a:ea typeface="+mn-ea"/>
                <a:cs typeface="+mn-cs"/>
              </a:rPr>
              <a:t>.</a:t>
            </a:r>
          </a:p>
        </p:txBody>
      </p:sp>
      <p:pic>
        <p:nvPicPr>
          <p:cNvPr id="6" name="Picture 2">
            <a:extLst>
              <a:ext uri="{FF2B5EF4-FFF2-40B4-BE49-F238E27FC236}">
                <a16:creationId xmlns:a16="http://schemas.microsoft.com/office/drawing/2014/main" id="{BCACF026-2A35-403B-953B-2195BB9787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6737" y="197817"/>
            <a:ext cx="1333116" cy="67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65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B5C2FC-2C5E-4F4A-9E54-2D32B33A8E22}"/>
              </a:ext>
            </a:extLst>
          </p:cNvPr>
          <p:cNvSpPr>
            <a:spLocks noGrp="1"/>
          </p:cNvSpPr>
          <p:nvPr>
            <p:ph type="title"/>
          </p:nvPr>
        </p:nvSpPr>
        <p:spPr>
          <a:xfrm>
            <a:off x="643467" y="321734"/>
            <a:ext cx="10905066" cy="1135737"/>
          </a:xfrm>
        </p:spPr>
        <p:txBody>
          <a:bodyPr vert="horz" lIns="91440" tIns="45720" rIns="91440" bIns="45720" rtlCol="0" anchor="ctr">
            <a:normAutofit/>
          </a:bodyPr>
          <a:lstStyle/>
          <a:p>
            <a:endParaRPr lang="en-US" sz="36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17C377B8-C02A-41F5-A331-FE0B67AA3EDA}"/>
              </a:ext>
            </a:extLst>
          </p:cNvPr>
          <p:cNvSpPr>
            <a:spLocks noGrp="1"/>
          </p:cNvSpPr>
          <p:nvPr>
            <p:ph type="body" sz="quarter" idx="11"/>
          </p:nvPr>
        </p:nvSpPr>
        <p:spPr>
          <a:xfrm>
            <a:off x="643469" y="1782981"/>
            <a:ext cx="2681592" cy="3990555"/>
          </a:xfrm>
        </p:spPr>
        <p:txBody>
          <a:bodyPr vert="horz" lIns="91440" tIns="45720" rIns="91440" bIns="45720" rtlCol="0">
            <a:normAutofit/>
          </a:bodyPr>
          <a:lstStyle/>
          <a:p>
            <a:pPr marL="0" indent="0">
              <a:buNone/>
            </a:pPr>
            <a:r>
              <a:rPr lang="en-US" sz="4000" dirty="0" err="1">
                <a:latin typeface="+mn-lt"/>
                <a:ea typeface="+mn-ea"/>
                <a:cs typeface="+mn-cs"/>
              </a:rPr>
              <a:t>Muchas</a:t>
            </a:r>
            <a:r>
              <a:rPr lang="en-US" sz="4000" dirty="0">
                <a:latin typeface="+mn-lt"/>
                <a:ea typeface="+mn-ea"/>
                <a:cs typeface="+mn-cs"/>
              </a:rPr>
              <a:t> gracias </a:t>
            </a:r>
          </a:p>
          <a:p>
            <a:pPr marL="0"/>
            <a:endParaRPr lang="en-US" sz="2000" dirty="0">
              <a:latin typeface="+mn-lt"/>
              <a:ea typeface="+mn-ea"/>
              <a:cs typeface="+mn-cs"/>
            </a:endParaRPr>
          </a:p>
          <a:p>
            <a:pPr marL="0"/>
            <a:endParaRPr lang="en-US" sz="2000" dirty="0">
              <a:latin typeface="+mn-lt"/>
              <a:ea typeface="+mn-ea"/>
              <a:cs typeface="+mn-cs"/>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Medicina y Melodía: Errores médicos, realidad y prevención">
            <a:extLst>
              <a:ext uri="{FF2B5EF4-FFF2-40B4-BE49-F238E27FC236}">
                <a16:creationId xmlns:a16="http://schemas.microsoft.com/office/drawing/2014/main" id="{D1B6190E-B18F-4DDE-BBB3-D425DD9B89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63047" y="2115407"/>
            <a:ext cx="8085484" cy="3658129"/>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917D0012-B9FC-46F0-A074-645D8092558E}"/>
              </a:ext>
            </a:extLst>
          </p:cNvPr>
          <p:cNvSpPr/>
          <p:nvPr/>
        </p:nvSpPr>
        <p:spPr>
          <a:xfrm>
            <a:off x="3813243" y="4951379"/>
            <a:ext cx="1721795" cy="6031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a:solidFill>
                  <a:schemeClr val="tx1"/>
                </a:solidFill>
              </a:rPr>
              <a:t>Errar es de humanos </a:t>
            </a:r>
          </a:p>
        </p:txBody>
      </p:sp>
      <p:sp>
        <p:nvSpPr>
          <p:cNvPr id="14" name="Rectangle 13">
            <a:extLst>
              <a:ext uri="{FF2B5EF4-FFF2-40B4-BE49-F238E27FC236}">
                <a16:creationId xmlns:a16="http://schemas.microsoft.com/office/drawing/2014/main" id="{FE6A5FD2-C454-409C-A958-748E4DCE22E0}"/>
              </a:ext>
            </a:extLst>
          </p:cNvPr>
          <p:cNvSpPr/>
          <p:nvPr/>
        </p:nvSpPr>
        <p:spPr>
          <a:xfrm>
            <a:off x="6213776" y="4951379"/>
            <a:ext cx="2140840" cy="6031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a:solidFill>
                  <a:schemeClr val="tx1"/>
                </a:solidFill>
              </a:rPr>
              <a:t>Esconder el error es imperdonable </a:t>
            </a:r>
          </a:p>
        </p:txBody>
      </p:sp>
      <p:sp>
        <p:nvSpPr>
          <p:cNvPr id="15" name="Rectangle 14">
            <a:extLst>
              <a:ext uri="{FF2B5EF4-FFF2-40B4-BE49-F238E27FC236}">
                <a16:creationId xmlns:a16="http://schemas.microsoft.com/office/drawing/2014/main" id="{53C0F71B-7EED-4EF2-80F9-561D30B382BA}"/>
              </a:ext>
            </a:extLst>
          </p:cNvPr>
          <p:cNvSpPr/>
          <p:nvPr/>
        </p:nvSpPr>
        <p:spPr>
          <a:xfrm>
            <a:off x="9087816" y="4951379"/>
            <a:ext cx="2322729" cy="6031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a:solidFill>
                  <a:schemeClr val="tx1"/>
                </a:solidFill>
              </a:rPr>
              <a:t>No aprender de el error  es INEXCUSABLE  </a:t>
            </a:r>
          </a:p>
        </p:txBody>
      </p:sp>
      <p:pic>
        <p:nvPicPr>
          <p:cNvPr id="16" name="Picture 2">
            <a:extLst>
              <a:ext uri="{FF2B5EF4-FFF2-40B4-BE49-F238E27FC236}">
                <a16:creationId xmlns:a16="http://schemas.microsoft.com/office/drawing/2014/main" id="{15CBB252-F9FE-4CC6-A6A6-13C3AB2CFC9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36737" y="197817"/>
            <a:ext cx="1333116" cy="67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9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urnout rate among doctors growing over 3 years, study shows - Chicago  Tribune">
            <a:extLst>
              <a:ext uri="{FF2B5EF4-FFF2-40B4-BE49-F238E27FC236}">
                <a16:creationId xmlns:a16="http://schemas.microsoft.com/office/drawing/2014/main" id="{9FE869B6-824E-4AB9-8445-210DBCA5C5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36" r="519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246981F-B1B8-4147-88E1-9185C45C4A32}"/>
              </a:ext>
            </a:extLst>
          </p:cNvPr>
          <p:cNvSpPr>
            <a:spLocks noGrp="1"/>
          </p:cNvSpPr>
          <p:nvPr>
            <p:ph idx="1"/>
          </p:nvPr>
        </p:nvSpPr>
        <p:spPr>
          <a:xfrm>
            <a:off x="371093" y="2718054"/>
            <a:ext cx="6320264" cy="3207258"/>
          </a:xfrm>
        </p:spPr>
        <p:txBody>
          <a:bodyPr anchor="t">
            <a:normAutofit/>
          </a:bodyPr>
          <a:lstStyle/>
          <a:p>
            <a:pPr marL="0" indent="0">
              <a:buNone/>
            </a:pPr>
            <a:r>
              <a:rPr lang="es-SV" b="0" i="0" dirty="0">
                <a:effectLst/>
                <a:latin typeface="Roboto" panose="02000000000000000000" pitchFamily="2" charset="0"/>
              </a:rPr>
              <a:t>El presidente de la Asociación Médica Americana (AMA) explicó recientemente que una fuente importante de agotamiento médico es la incapacidad de brindar la atención al paciente que claramente se necesita…….</a:t>
            </a:r>
            <a:endParaRPr lang="es-SV" dirty="0"/>
          </a:p>
        </p:txBody>
      </p:sp>
      <p:pic>
        <p:nvPicPr>
          <p:cNvPr id="8" name="Picture 2">
            <a:extLst>
              <a:ext uri="{FF2B5EF4-FFF2-40B4-BE49-F238E27FC236}">
                <a16:creationId xmlns:a16="http://schemas.microsoft.com/office/drawing/2014/main" id="{1E8CC45A-92A3-4AC3-9144-189FEDD091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8268" y="397143"/>
            <a:ext cx="2798482" cy="142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890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044E7-2807-4AC0-93D8-244D745D3735}"/>
              </a:ext>
            </a:extLst>
          </p:cNvPr>
          <p:cNvSpPr>
            <a:spLocks noGrp="1"/>
          </p:cNvSpPr>
          <p:nvPr>
            <p:ph type="title"/>
          </p:nvPr>
        </p:nvSpPr>
        <p:spPr>
          <a:xfrm>
            <a:off x="640080" y="329184"/>
            <a:ext cx="6894576" cy="1783080"/>
          </a:xfrm>
        </p:spPr>
        <p:txBody>
          <a:bodyPr anchor="b">
            <a:normAutofit/>
          </a:bodyPr>
          <a:lstStyle/>
          <a:p>
            <a:r>
              <a:rPr lang="en-US" sz="5400" dirty="0" err="1"/>
              <a:t>Errores</a:t>
            </a:r>
            <a:r>
              <a:rPr lang="en-US" sz="5400" dirty="0"/>
              <a:t> medicos y </a:t>
            </a:r>
            <a:r>
              <a:rPr lang="en-US" sz="5400" dirty="0" err="1"/>
              <a:t>agotamiento</a:t>
            </a:r>
            <a:r>
              <a:rPr lang="en-US" sz="5400" dirty="0"/>
              <a:t> </a:t>
            </a:r>
          </a:p>
        </p:txBody>
      </p:sp>
      <p:sp>
        <p:nvSpPr>
          <p:cNvPr id="103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71FBEB-F8BB-4473-A85F-1294D486EB07}"/>
              </a:ext>
            </a:extLst>
          </p:cNvPr>
          <p:cNvSpPr>
            <a:spLocks noGrp="1"/>
          </p:cNvSpPr>
          <p:nvPr>
            <p:ph idx="1"/>
          </p:nvPr>
        </p:nvSpPr>
        <p:spPr>
          <a:xfrm>
            <a:off x="640080" y="2706624"/>
            <a:ext cx="6894576" cy="3483864"/>
          </a:xfrm>
        </p:spPr>
        <p:txBody>
          <a:bodyPr>
            <a:normAutofit/>
          </a:bodyPr>
          <a:lstStyle/>
          <a:p>
            <a:r>
              <a:rPr lang="es-SV" sz="1700" dirty="0"/>
              <a:t>Después de los errores médicos, los médicos han informado sentirse molestos, culpables, autocríticos y asustados *
Algunos de ellos experimentan disminución en la calidad de vida y aumento de las tasas de depresión y agotamiento**</a:t>
            </a:r>
            <a:endParaRPr lang="en-US" sz="1700" dirty="0"/>
          </a:p>
          <a:p>
            <a:pPr marL="0" indent="0">
              <a:buNone/>
            </a:pPr>
            <a:endParaRPr lang="en-US" sz="1700" dirty="0"/>
          </a:p>
          <a:p>
            <a:pPr marL="0" indent="0">
              <a:buNone/>
            </a:pPr>
            <a:endParaRPr lang="en-US" sz="1700" dirty="0"/>
          </a:p>
          <a:p>
            <a:pPr marL="0" indent="0">
              <a:buNone/>
            </a:pPr>
            <a:r>
              <a:rPr lang="en-US" sz="1400" dirty="0"/>
              <a:t>*Gallagher </a:t>
            </a:r>
            <a:r>
              <a:rPr lang="en-US" sz="1400" dirty="0" err="1"/>
              <a:t>T.H</a:t>
            </a:r>
            <a:r>
              <a:rPr lang="en-US" sz="1400" dirty="0"/>
              <a:t>., et al.: Patients’ and physicians’ attitudes regarding the disclosure of medical errors. JAMA 289:1001–1007. Feb. 26, 2003. </a:t>
            </a:r>
          </a:p>
          <a:p>
            <a:pPr marL="0" indent="0">
              <a:buNone/>
            </a:pPr>
            <a:r>
              <a:rPr lang="en-US" sz="1400" dirty="0"/>
              <a:t>**West C.P., et al.: Association of perceived medical errors with resident distress and empathy: A prospective longitudinal study. JAMA 296:1071–1078, Sep. 6, 2006. </a:t>
            </a:r>
          </a:p>
        </p:txBody>
      </p:sp>
      <p:pic>
        <p:nvPicPr>
          <p:cNvPr id="1026" name="Picture 2" descr="Laparoscopic management of uterine perforation following surgical ...">
            <a:extLst>
              <a:ext uri="{FF2B5EF4-FFF2-40B4-BE49-F238E27FC236}">
                <a16:creationId xmlns:a16="http://schemas.microsoft.com/office/drawing/2014/main" id="{DFC580DE-0D89-4DC2-A577-26225FFE2D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504323"/>
            <a:ext cx="4014216" cy="30796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ll text] Intrauterine devices and risk of uterine perforation ...">
            <a:extLst>
              <a:ext uri="{FF2B5EF4-FFF2-40B4-BE49-F238E27FC236}">
                <a16:creationId xmlns:a16="http://schemas.microsoft.com/office/drawing/2014/main" id="{AA79F5C9-D8E5-40D1-AA88-021E34DD40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18704" y="4079193"/>
            <a:ext cx="3886200"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7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8E93A-809C-4783-8E95-014BF895F063}"/>
              </a:ext>
            </a:extLst>
          </p:cNvPr>
          <p:cNvSpPr>
            <a:spLocks noGrp="1"/>
          </p:cNvSpPr>
          <p:nvPr>
            <p:ph type="title"/>
          </p:nvPr>
        </p:nvSpPr>
        <p:spPr>
          <a:xfrm>
            <a:off x="841248" y="548640"/>
            <a:ext cx="3600860" cy="5431536"/>
          </a:xfrm>
        </p:spPr>
        <p:txBody>
          <a:bodyPr>
            <a:normAutofit/>
          </a:bodyPr>
          <a:lstStyle/>
          <a:p>
            <a:r>
              <a:rPr lang="es-SV" sz="3600" b="1" i="1" dirty="0"/>
              <a:t>En el año 2000, Wu introdujo el término "segunda víctima"</a:t>
            </a:r>
          </a:p>
        </p:txBody>
      </p:sp>
      <p:sp>
        <p:nvSpPr>
          <p:cNvPr id="8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675920-AA56-408F-8FD4-2912D0D8EE8A}"/>
              </a:ext>
            </a:extLst>
          </p:cNvPr>
          <p:cNvSpPr>
            <a:spLocks noGrp="1"/>
          </p:cNvSpPr>
          <p:nvPr>
            <p:ph idx="1"/>
          </p:nvPr>
        </p:nvSpPr>
        <p:spPr>
          <a:xfrm>
            <a:off x="5126418" y="552091"/>
            <a:ext cx="6224335" cy="5431536"/>
          </a:xfrm>
        </p:spPr>
        <p:txBody>
          <a:bodyPr anchor="ctr">
            <a:normAutofit/>
          </a:bodyPr>
          <a:lstStyle/>
          <a:p>
            <a:pPr marL="0" indent="0">
              <a:buNone/>
            </a:pPr>
            <a:r>
              <a:rPr lang="es-SV" sz="2200"/>
              <a:t>
Los médicos informaron un aumento de la ansiedad sobre errores futuros, pérdida de confianza en sí mismos, dificultad para dormir y reducción de la satisfacción laboral después de errores médicos.</a:t>
            </a:r>
          </a:p>
          <a:p>
            <a:pPr marL="0" indent="0">
              <a:buNone/>
            </a:pPr>
            <a:r>
              <a:rPr lang="es-SV" sz="2200"/>
              <a:t> Muchos profesionales temen la acción disciplinaria y la pérdida de reputación profesional</a:t>
            </a:r>
          </a:p>
          <a:p>
            <a:pPr marL="0" indent="0">
              <a:buNone/>
            </a:pPr>
            <a:r>
              <a:rPr lang="es-SV" sz="2200"/>
              <a:t>En algunos casos, el individuo nunca se recupera por completo</a:t>
            </a:r>
          </a:p>
          <a:p>
            <a:pPr marL="0" indent="0">
              <a:buNone/>
            </a:pPr>
            <a:r>
              <a:rPr lang="es-SV" sz="2200"/>
              <a:t>Susanne Ullström “</a:t>
            </a:r>
            <a:r>
              <a:rPr lang="en-US" sz="2200"/>
              <a:t>Suffering in silence: a qualitative study of second victims of adverse events”</a:t>
            </a:r>
            <a:r>
              <a:rPr lang="es-SV" sz="2200"/>
              <a:t> BMJ Qual Saf 2014</a:t>
            </a:r>
          </a:p>
          <a:p>
            <a:endParaRPr lang="es-SV" sz="2200"/>
          </a:p>
        </p:txBody>
      </p:sp>
      <p:pic>
        <p:nvPicPr>
          <p:cNvPr id="6" name="Picture 2">
            <a:extLst>
              <a:ext uri="{FF2B5EF4-FFF2-40B4-BE49-F238E27FC236}">
                <a16:creationId xmlns:a16="http://schemas.microsoft.com/office/drawing/2014/main" id="{A775DCD1-58AF-4443-AE15-752A605249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36737" y="197817"/>
            <a:ext cx="1333116" cy="67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0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A6223F-60CB-4E35-AEFE-8830C8C6D207}"/>
              </a:ext>
            </a:extLst>
          </p:cNvPr>
          <p:cNvSpPr>
            <a:spLocks noGrp="1"/>
          </p:cNvSpPr>
          <p:nvPr>
            <p:ph type="title"/>
          </p:nvPr>
        </p:nvSpPr>
        <p:spPr>
          <a:xfrm>
            <a:off x="838200" y="365125"/>
            <a:ext cx="10515600" cy="1325563"/>
          </a:xfrm>
        </p:spPr>
        <p:txBody>
          <a:bodyPr>
            <a:normAutofit/>
          </a:bodyPr>
          <a:lstStyle/>
          <a:p>
            <a:endParaRPr lang="es-SV" sz="5400"/>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8A6413-EB60-46CC-9187-4741C2DC3438}"/>
              </a:ext>
            </a:extLst>
          </p:cNvPr>
          <p:cNvSpPr>
            <a:spLocks noGrp="1"/>
          </p:cNvSpPr>
          <p:nvPr>
            <p:ph idx="1"/>
          </p:nvPr>
        </p:nvSpPr>
        <p:spPr>
          <a:xfrm>
            <a:off x="838200" y="1929384"/>
            <a:ext cx="10515600" cy="4251960"/>
          </a:xfrm>
        </p:spPr>
        <p:txBody>
          <a:bodyPr>
            <a:normAutofit/>
          </a:bodyPr>
          <a:lstStyle/>
          <a:p>
            <a:r>
              <a:rPr lang="es-SV" sz="2200" dirty="0"/>
              <a:t>Se ha sugerido que las reacciones emocionales pueden ser similares a las que se encuentran en el trastorno de estrés postraumático.</a:t>
            </a:r>
          </a:p>
          <a:p>
            <a:r>
              <a:rPr lang="es-SV" sz="2200" dirty="0"/>
              <a:t> Los estudios informan que los profesionales de la salud consideran el cambio de carrera como una consecuencia directa de un evento adverso.
Otros han reportado una disminución en la calidad de vida y el riesgo de agotamiento, un aumento en el consumo de alcohol y drogas, pensamientos suicidas e incluso suicidio.</a:t>
            </a:r>
          </a:p>
          <a:p>
            <a:endParaRPr lang="es-SV" sz="2200" dirty="0"/>
          </a:p>
          <a:p>
            <a:pPr marL="0" indent="0">
              <a:buNone/>
            </a:pPr>
            <a:r>
              <a:rPr lang="es-SV" sz="2200" dirty="0" err="1"/>
              <a:t>Susanne</a:t>
            </a:r>
            <a:r>
              <a:rPr lang="es-SV" sz="2200" dirty="0"/>
              <a:t> </a:t>
            </a:r>
            <a:r>
              <a:rPr lang="es-SV" sz="2200" dirty="0" err="1"/>
              <a:t>Ullström</a:t>
            </a:r>
            <a:r>
              <a:rPr lang="es-SV" sz="2200" dirty="0"/>
              <a:t> “</a:t>
            </a:r>
            <a:r>
              <a:rPr lang="en-US" sz="2200" dirty="0"/>
              <a:t>Suffering in silence: a qualitative study of second victims of adverse events”</a:t>
            </a:r>
            <a:r>
              <a:rPr lang="es-SV" sz="2200" dirty="0"/>
              <a:t> </a:t>
            </a:r>
            <a:r>
              <a:rPr lang="es-SV" sz="2200" dirty="0" err="1"/>
              <a:t>BMJ</a:t>
            </a:r>
            <a:r>
              <a:rPr lang="es-SV" sz="2200" dirty="0"/>
              <a:t> </a:t>
            </a:r>
            <a:r>
              <a:rPr lang="es-SV" sz="2200" dirty="0" err="1"/>
              <a:t>Qual</a:t>
            </a:r>
            <a:r>
              <a:rPr lang="es-SV" sz="2200" dirty="0"/>
              <a:t> </a:t>
            </a:r>
            <a:r>
              <a:rPr lang="es-SV" sz="2200" dirty="0" err="1"/>
              <a:t>Saf</a:t>
            </a:r>
            <a:r>
              <a:rPr lang="es-SV" sz="2200" dirty="0"/>
              <a:t> 2014</a:t>
            </a:r>
          </a:p>
        </p:txBody>
      </p:sp>
      <p:pic>
        <p:nvPicPr>
          <p:cNvPr id="4" name="Picture 2">
            <a:extLst>
              <a:ext uri="{FF2B5EF4-FFF2-40B4-BE49-F238E27FC236}">
                <a16:creationId xmlns:a16="http://schemas.microsoft.com/office/drawing/2014/main" id="{8812F27F-8CCD-473B-91EA-0F9229A871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6737" y="197817"/>
            <a:ext cx="1333116" cy="67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CDDF9B-6ACE-4839-B915-18E224804498}"/>
              </a:ext>
            </a:extLst>
          </p:cNvPr>
          <p:cNvSpPr>
            <a:spLocks noGrp="1"/>
          </p:cNvSpPr>
          <p:nvPr>
            <p:ph type="title"/>
          </p:nvPr>
        </p:nvSpPr>
        <p:spPr>
          <a:xfrm>
            <a:off x="643467" y="321734"/>
            <a:ext cx="9387224" cy="1135737"/>
          </a:xfrm>
        </p:spPr>
        <p:txBody>
          <a:bodyPr vert="horz" lIns="91440" tIns="45720" rIns="91440" bIns="45720" rtlCol="0" anchor="ctr">
            <a:normAutofit fontScale="90000"/>
          </a:bodyPr>
          <a:lstStyle/>
          <a:p>
            <a:pPr algn="ctr"/>
            <a:r>
              <a:rPr lang="en-US" sz="3600" b="0" i="0" kern="1200" dirty="0">
                <a:solidFill>
                  <a:schemeClr val="tx1"/>
                </a:solidFill>
                <a:effectLst/>
                <a:latin typeface="+mj-lt"/>
                <a:ea typeface="+mj-ea"/>
                <a:cs typeface="+mj-cs"/>
              </a:rPr>
              <a:t>El </a:t>
            </a:r>
            <a:r>
              <a:rPr lang="en-US" sz="3600" b="0" i="0" kern="1200" dirty="0" err="1">
                <a:solidFill>
                  <a:schemeClr val="tx1"/>
                </a:solidFill>
                <a:effectLst/>
                <a:latin typeface="+mj-lt"/>
                <a:ea typeface="+mj-ea"/>
                <a:cs typeface="+mj-cs"/>
              </a:rPr>
              <a:t>impacto</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emocional</a:t>
            </a:r>
            <a:r>
              <a:rPr lang="en-US" sz="3600" b="0" i="0" kern="1200" dirty="0">
                <a:solidFill>
                  <a:schemeClr val="tx1"/>
                </a:solidFill>
                <a:effectLst/>
                <a:latin typeface="+mj-lt"/>
                <a:ea typeface="+mj-ea"/>
                <a:cs typeface="+mj-cs"/>
              </a:rPr>
              <a:t> de los </a:t>
            </a:r>
            <a:r>
              <a:rPr lang="en-US" sz="3600" b="0" i="0" kern="1200" dirty="0" err="1">
                <a:solidFill>
                  <a:schemeClr val="tx1"/>
                </a:solidFill>
                <a:effectLst/>
                <a:latin typeface="+mj-lt"/>
                <a:ea typeface="+mj-ea"/>
                <a:cs typeface="+mj-cs"/>
              </a:rPr>
              <a:t>errores</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médicos</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en</a:t>
            </a:r>
            <a:r>
              <a:rPr lang="en-US" sz="3600" b="0" i="0" kern="1200" dirty="0">
                <a:solidFill>
                  <a:schemeClr val="tx1"/>
                </a:solidFill>
                <a:effectLst/>
                <a:latin typeface="+mj-lt"/>
                <a:ea typeface="+mj-ea"/>
                <a:cs typeface="+mj-cs"/>
              </a:rPr>
              <a:t> los </a:t>
            </a:r>
            <a:r>
              <a:rPr lang="en-US" sz="3600" b="0" i="0" kern="1200" dirty="0" err="1">
                <a:solidFill>
                  <a:schemeClr val="tx1"/>
                </a:solidFill>
                <a:effectLst/>
                <a:latin typeface="+mj-lt"/>
                <a:ea typeface="+mj-ea"/>
                <a:cs typeface="+mj-cs"/>
              </a:rPr>
              <a:t>médicos</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en</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ejercicio</a:t>
            </a:r>
            <a:r>
              <a:rPr lang="en-US" sz="3600" b="0" i="0" kern="1200" dirty="0">
                <a:solidFill>
                  <a:schemeClr val="tx1"/>
                </a:solidFill>
                <a:effectLst/>
                <a:latin typeface="+mj-lt"/>
                <a:ea typeface="+mj-ea"/>
                <a:cs typeface="+mj-cs"/>
              </a:rPr>
              <a:t> </a:t>
            </a:r>
            <a:r>
              <a:rPr lang="en-US" sz="3600" b="0" i="0" kern="1200" dirty="0" err="1">
                <a:solidFill>
                  <a:schemeClr val="tx1"/>
                </a:solidFill>
                <a:effectLst/>
                <a:latin typeface="+mj-lt"/>
                <a:ea typeface="+mj-ea"/>
                <a:cs typeface="+mj-cs"/>
              </a:rPr>
              <a:t>en</a:t>
            </a:r>
            <a:r>
              <a:rPr lang="en-US" sz="3600" b="0" i="0" kern="1200" dirty="0">
                <a:solidFill>
                  <a:schemeClr val="tx1"/>
                </a:solidFill>
                <a:effectLst/>
                <a:latin typeface="+mj-lt"/>
                <a:ea typeface="+mj-ea"/>
                <a:cs typeface="+mj-cs"/>
              </a:rPr>
              <a:t> los </a:t>
            </a:r>
            <a:r>
              <a:rPr lang="en-US" sz="3600" b="0" i="0" kern="1200" dirty="0" err="1">
                <a:solidFill>
                  <a:schemeClr val="tx1"/>
                </a:solidFill>
                <a:effectLst/>
                <a:latin typeface="+mj-lt"/>
                <a:ea typeface="+mj-ea"/>
                <a:cs typeface="+mj-cs"/>
              </a:rPr>
              <a:t>Estados</a:t>
            </a:r>
            <a:r>
              <a:rPr lang="en-US" sz="3600" b="0" i="0" kern="1200" dirty="0">
                <a:solidFill>
                  <a:schemeClr val="tx1"/>
                </a:solidFill>
                <a:effectLst/>
                <a:latin typeface="+mj-lt"/>
                <a:ea typeface="+mj-ea"/>
                <a:cs typeface="+mj-cs"/>
              </a:rPr>
              <a:t> Unidos y </a:t>
            </a:r>
            <a:r>
              <a:rPr lang="en-US" sz="3600" b="0" i="0" kern="1200" dirty="0" err="1">
                <a:solidFill>
                  <a:schemeClr val="tx1"/>
                </a:solidFill>
                <a:effectLst/>
                <a:latin typeface="+mj-lt"/>
                <a:ea typeface="+mj-ea"/>
                <a:cs typeface="+mj-cs"/>
              </a:rPr>
              <a:t>Canadá</a:t>
            </a:r>
            <a:br>
              <a:rPr lang="en-US" sz="3600" b="0" i="0" kern="1200" dirty="0">
                <a:solidFill>
                  <a:schemeClr val="tx1"/>
                </a:solidFill>
                <a:effectLst/>
                <a:latin typeface="+mj-lt"/>
                <a:ea typeface="+mj-ea"/>
                <a:cs typeface="+mj-cs"/>
              </a:rPr>
            </a:br>
            <a:r>
              <a:rPr lang="en-US" sz="2000" b="0" i="1" dirty="0">
                <a:solidFill>
                  <a:srgbClr val="222222"/>
                </a:solidFill>
                <a:effectLst/>
                <a:latin typeface="Lato" panose="020F0502020204030203" pitchFamily="34" charset="0"/>
              </a:rPr>
              <a:t>National Patient Safety Goals</a:t>
            </a:r>
            <a:r>
              <a:rPr lang="en-US" sz="2000" b="0" i="0" baseline="30000" dirty="0">
                <a:solidFill>
                  <a:srgbClr val="222222"/>
                </a:solidFill>
                <a:effectLst/>
                <a:latin typeface="Lato" panose="020F0502020204030203" pitchFamily="34" charset="0"/>
              </a:rPr>
              <a:t>®</a:t>
            </a:r>
            <a:r>
              <a:rPr lang="en-US" sz="2000" b="0" i="0" dirty="0">
                <a:solidFill>
                  <a:srgbClr val="222222"/>
                </a:solidFill>
                <a:effectLst/>
                <a:latin typeface="Lato" panose="020F0502020204030203" pitchFamily="34" charset="0"/>
              </a:rPr>
              <a:t> (</a:t>
            </a:r>
            <a:r>
              <a:rPr lang="en-US" sz="2000" b="0" i="0" dirty="0" err="1">
                <a:solidFill>
                  <a:srgbClr val="222222"/>
                </a:solidFill>
                <a:effectLst/>
                <a:latin typeface="Lato" panose="020F0502020204030203" pitchFamily="34" charset="0"/>
              </a:rPr>
              <a:t>NPSG</a:t>
            </a:r>
            <a:r>
              <a:rPr lang="en-US" sz="2000" b="0" i="0" dirty="0">
                <a:solidFill>
                  <a:srgbClr val="222222"/>
                </a:solidFill>
                <a:effectLst/>
                <a:latin typeface="Lato" panose="020F0502020204030203" pitchFamily="34" charset="0"/>
              </a:rPr>
              <a:t>)</a:t>
            </a:r>
            <a:endParaRPr lang="en-US" sz="3600" kern="1200" dirty="0">
              <a:solidFill>
                <a:schemeClr val="tx1"/>
              </a:solidFill>
              <a:latin typeface="+mj-lt"/>
              <a:ea typeface="+mj-ea"/>
              <a:cs typeface="+mj-cs"/>
            </a:endParaRPr>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B6D51D-32A0-401F-93BD-16A728CC4853}"/>
              </a:ext>
            </a:extLst>
          </p:cNvPr>
          <p:cNvSpPr txBox="1"/>
          <p:nvPr/>
        </p:nvSpPr>
        <p:spPr>
          <a:xfrm>
            <a:off x="752475" y="6176963"/>
            <a:ext cx="10934700" cy="984885"/>
          </a:xfrm>
          <a:prstGeom prst="rect">
            <a:avLst/>
          </a:prstGeom>
          <a:noFill/>
        </p:spPr>
        <p:txBody>
          <a:bodyPr wrap="square">
            <a:spAutoFit/>
          </a:bodyPr>
          <a:lstStyle/>
          <a:p>
            <a:pPr>
              <a:spcAft>
                <a:spcPts val="600"/>
              </a:spcAft>
            </a:pPr>
            <a:r>
              <a:rPr lang="es-SV" sz="1200" b="0" i="0" u="none" strike="noStrike" dirty="0">
                <a:solidFill>
                  <a:srgbClr val="FF6C00"/>
                </a:solidFill>
                <a:effectLst/>
                <a:latin typeface="NexusSans"/>
                <a:hlinkClick r:id="rId2"/>
              </a:rPr>
              <a:t>Amy </a:t>
            </a:r>
            <a:r>
              <a:rPr lang="es-SV" sz="1200" b="0" i="0" u="none" strike="noStrike" dirty="0" err="1">
                <a:solidFill>
                  <a:srgbClr val="FF6C00"/>
                </a:solidFill>
                <a:effectLst/>
                <a:latin typeface="NexusSans"/>
                <a:hlinkClick r:id="rId2"/>
              </a:rPr>
              <a:t>D.Waterman</a:t>
            </a:r>
            <a:r>
              <a:rPr lang="es-SV" sz="1200" b="0" i="0" u="none" strike="noStrike" dirty="0">
                <a:solidFill>
                  <a:srgbClr val="FF6C00"/>
                </a:solidFill>
                <a:effectLst/>
                <a:latin typeface="NexusSans"/>
              </a:rPr>
              <a:t> </a:t>
            </a:r>
            <a:r>
              <a:rPr lang="en-US" sz="1200" b="0" i="0" dirty="0">
                <a:solidFill>
                  <a:srgbClr val="505050"/>
                </a:solidFill>
                <a:effectLst/>
                <a:latin typeface="NexusSerif"/>
              </a:rPr>
              <a:t>The Emotional Impact of Medical Errors on Practicing Physicians in the United States and Canada </a:t>
            </a:r>
            <a:r>
              <a:rPr lang="en-US" sz="1200" b="0" i="0" u="none" strike="noStrike" dirty="0">
                <a:solidFill>
                  <a:srgbClr val="505050"/>
                </a:solidFill>
                <a:effectLst/>
                <a:latin typeface="NexusSans"/>
                <a:hlinkClick r:id="rId3" tooltip="Go to The Joint Commission Journal on Quality and Patient Safety on ScienceDirect"/>
              </a:rPr>
              <a:t>The Joint Commission Journal on Quality and Patient Safety</a:t>
            </a:r>
            <a:r>
              <a:rPr lang="en-US" sz="1200" b="0" i="0" u="none" strike="noStrike" dirty="0">
                <a:solidFill>
                  <a:srgbClr val="505050"/>
                </a:solidFill>
                <a:effectLst/>
                <a:latin typeface="NexusSans"/>
              </a:rPr>
              <a:t> </a:t>
            </a:r>
            <a:r>
              <a:rPr lang="en-US" sz="1200" b="0" i="0" u="none" strike="noStrike" dirty="0">
                <a:solidFill>
                  <a:srgbClr val="0C7DBB"/>
                </a:solidFill>
                <a:effectLst/>
                <a:latin typeface="NexusSans"/>
                <a:hlinkClick r:id="rId4" tooltip="Go to table of contents for this volume/issue"/>
              </a:rPr>
              <a:t>Volume 33, Issue 8</a:t>
            </a:r>
            <a:r>
              <a:rPr lang="en-US" sz="1200" b="0" i="0" dirty="0">
                <a:solidFill>
                  <a:srgbClr val="2E2E2E"/>
                </a:solidFill>
                <a:effectLst/>
                <a:latin typeface="NexusSans"/>
              </a:rPr>
              <a:t>, August 2007, Pages 467-476</a:t>
            </a:r>
          </a:p>
          <a:p>
            <a:pPr>
              <a:spcAft>
                <a:spcPts val="600"/>
              </a:spcAft>
            </a:pPr>
            <a:endParaRPr lang="en-US" sz="1200" b="0" i="0" dirty="0">
              <a:solidFill>
                <a:srgbClr val="505050"/>
              </a:solidFill>
              <a:effectLst/>
              <a:latin typeface="NexusSerif"/>
            </a:endParaRPr>
          </a:p>
          <a:p>
            <a:pPr>
              <a:spcAft>
                <a:spcPts val="600"/>
              </a:spcAft>
            </a:pPr>
            <a:endParaRPr lang="es-SV" sz="1200" dirty="0"/>
          </a:p>
        </p:txBody>
      </p:sp>
      <p:graphicFrame>
        <p:nvGraphicFramePr>
          <p:cNvPr id="12" name="Content Placeholder 8">
            <a:extLst>
              <a:ext uri="{FF2B5EF4-FFF2-40B4-BE49-F238E27FC236}">
                <a16:creationId xmlns:a16="http://schemas.microsoft.com/office/drawing/2014/main" id="{FE4D2EA8-525F-420F-A0E3-8899DE6DBBC4}"/>
              </a:ext>
            </a:extLst>
          </p:cNvPr>
          <p:cNvGraphicFramePr>
            <a:graphicFrameLocks noGrp="1"/>
          </p:cNvGraphicFramePr>
          <p:nvPr>
            <p:ph idx="1"/>
            <p:extLst>
              <p:ext uri="{D42A27DB-BD31-4B8C-83A1-F6EECF244321}">
                <p14:modId xmlns:p14="http://schemas.microsoft.com/office/powerpoint/2010/main" val="3906297155"/>
              </p:ext>
            </p:extLst>
          </p:nvPr>
        </p:nvGraphicFramePr>
        <p:xfrm>
          <a:off x="962025" y="1367137"/>
          <a:ext cx="10515600" cy="4351338"/>
        </p:xfrm>
        <a:graphic>
          <a:graphicData uri="http://schemas.openxmlformats.org/drawingml/2006/chart">
            <c:chart xmlns:c="http://schemas.openxmlformats.org/drawingml/2006/chart" xmlns:r="http://schemas.openxmlformats.org/officeDocument/2006/relationships" r:id="rId5"/>
          </a:graphicData>
        </a:graphic>
      </p:graphicFrame>
      <p:pic>
        <p:nvPicPr>
          <p:cNvPr id="10" name="Picture 2">
            <a:extLst>
              <a:ext uri="{FF2B5EF4-FFF2-40B4-BE49-F238E27FC236}">
                <a16:creationId xmlns:a16="http://schemas.microsoft.com/office/drawing/2014/main" id="{49D19BC2-2821-4175-89C0-4FBADCC1F60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444787" y="285713"/>
            <a:ext cx="1333116" cy="6765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FEB192B-50CC-4081-8C02-3F1654326CE4}"/>
              </a:ext>
            </a:extLst>
          </p:cNvPr>
          <p:cNvPicPr>
            <a:picLocks noChangeAspect="1"/>
          </p:cNvPicPr>
          <p:nvPr/>
        </p:nvPicPr>
        <p:blipFill rotWithShape="1">
          <a:blip r:embed="rId7"/>
          <a:srcRect l="37187" t="14898" r="37188" b="17515"/>
          <a:stretch/>
        </p:blipFill>
        <p:spPr>
          <a:xfrm>
            <a:off x="10451522" y="1247982"/>
            <a:ext cx="1203119" cy="1784968"/>
          </a:xfrm>
          <a:prstGeom prst="rect">
            <a:avLst/>
          </a:prstGeom>
        </p:spPr>
      </p:pic>
    </p:spTree>
    <p:extLst>
      <p:ext uri="{BB962C8B-B14F-4D97-AF65-F5344CB8AC3E}">
        <p14:creationId xmlns:p14="http://schemas.microsoft.com/office/powerpoint/2010/main" val="404175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41389-2D7B-4EE8-A354-C926491D8DC2}"/>
              </a:ext>
            </a:extLst>
          </p:cNvPr>
          <p:cNvSpPr>
            <a:spLocks noGrp="1"/>
          </p:cNvSpPr>
          <p:nvPr>
            <p:ph type="title"/>
          </p:nvPr>
        </p:nvSpPr>
        <p:spPr>
          <a:xfrm>
            <a:off x="6739128" y="638089"/>
            <a:ext cx="4818888" cy="1476801"/>
          </a:xfrm>
        </p:spPr>
        <p:txBody>
          <a:bodyPr anchor="b">
            <a:normAutofit fontScale="90000"/>
          </a:bodyPr>
          <a:lstStyle/>
          <a:p>
            <a:r>
              <a:rPr lang="es-SV" sz="2200" dirty="0"/>
              <a:t>En Febrero 2020 se realizó una encuesta específica de </a:t>
            </a:r>
            <a:r>
              <a:rPr lang="es-SV" sz="2200" dirty="0" err="1"/>
              <a:t>EAS</a:t>
            </a:r>
            <a:r>
              <a:rPr lang="es-SV" sz="2200" dirty="0"/>
              <a:t>  a 26 mentores experimentados  de provisión de servicios de aborto seguro en Mexico </a:t>
            </a:r>
            <a:br>
              <a:rPr lang="es-SV" sz="2200" dirty="0"/>
            </a:br>
            <a:endParaRPr lang="en-US" sz="2200" dirty="0"/>
          </a:p>
        </p:txBody>
      </p:sp>
      <p:pic>
        <p:nvPicPr>
          <p:cNvPr id="6" name="Picture 5" descr="Graphical user interface, application, Word&#10;&#10;Description automatically generated">
            <a:extLst>
              <a:ext uri="{FF2B5EF4-FFF2-40B4-BE49-F238E27FC236}">
                <a16:creationId xmlns:a16="http://schemas.microsoft.com/office/drawing/2014/main" id="{1AF84C19-5CB4-4CA0-BB8B-EADC5C7497DF}"/>
              </a:ext>
            </a:extLst>
          </p:cNvPr>
          <p:cNvPicPr>
            <a:picLocks noChangeAspect="1"/>
          </p:cNvPicPr>
          <p:nvPr/>
        </p:nvPicPr>
        <p:blipFill rotWithShape="1">
          <a:blip r:embed="rId3"/>
          <a:srcRect l="32084" t="22950" r="33125" b="7294"/>
          <a:stretch/>
        </p:blipFill>
        <p:spPr>
          <a:xfrm>
            <a:off x="887565" y="640080"/>
            <a:ext cx="4945711" cy="5577840"/>
          </a:xfrm>
          <a:prstGeom prst="rect">
            <a:avLst/>
          </a:prstGeom>
        </p:spPr>
      </p:pic>
      <p:sp>
        <p:nvSpPr>
          <p:cNvPr id="2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496EFF-98C1-4752-BBCD-3297B14AFCC1}"/>
              </a:ext>
            </a:extLst>
          </p:cNvPr>
          <p:cNvSpPr>
            <a:spLocks noGrp="1"/>
          </p:cNvSpPr>
          <p:nvPr>
            <p:ph idx="1"/>
          </p:nvPr>
        </p:nvSpPr>
        <p:spPr>
          <a:xfrm>
            <a:off x="6739128" y="2664886"/>
            <a:ext cx="4818888" cy="3550789"/>
          </a:xfrm>
        </p:spPr>
        <p:txBody>
          <a:bodyPr anchor="t">
            <a:normAutofit lnSpcReduction="10000"/>
          </a:bodyPr>
          <a:lstStyle/>
          <a:p>
            <a:pPr marL="0" indent="0">
              <a:buNone/>
            </a:pPr>
            <a:r>
              <a:rPr lang="es-SV" sz="2000" dirty="0"/>
              <a:t>
Algunas de las preguntas de la encuesta provinieron de </a:t>
            </a:r>
            <a:r>
              <a:rPr lang="es-SV" sz="1600" i="1" dirty="0"/>
              <a:t>"The </a:t>
            </a:r>
            <a:r>
              <a:rPr lang="es-SV" sz="1600" i="1" dirty="0" err="1"/>
              <a:t>Emotional</a:t>
            </a:r>
            <a:r>
              <a:rPr lang="es-SV" sz="1600" i="1" dirty="0"/>
              <a:t> </a:t>
            </a:r>
            <a:r>
              <a:rPr lang="es-SV" sz="1600" i="1" dirty="0" err="1"/>
              <a:t>Impact</a:t>
            </a:r>
            <a:r>
              <a:rPr lang="es-SV" sz="1600" i="1" dirty="0"/>
              <a:t> of Medical </a:t>
            </a:r>
            <a:r>
              <a:rPr lang="es-SV" sz="1600" i="1" dirty="0" err="1"/>
              <a:t>Errors</a:t>
            </a:r>
            <a:r>
              <a:rPr lang="es-SV" sz="1600" i="1" dirty="0"/>
              <a:t> </a:t>
            </a:r>
            <a:r>
              <a:rPr lang="es-SV" sz="1600" i="1" dirty="0" err="1"/>
              <a:t>on</a:t>
            </a:r>
            <a:r>
              <a:rPr lang="es-SV" sz="1600" i="1" dirty="0"/>
              <a:t> Practice </a:t>
            </a:r>
            <a:r>
              <a:rPr lang="es-SV" sz="1600" i="1" dirty="0" err="1"/>
              <a:t>Physicians</a:t>
            </a:r>
            <a:r>
              <a:rPr lang="es-SV" sz="1600" i="1" dirty="0"/>
              <a:t> in the </a:t>
            </a:r>
            <a:r>
              <a:rPr lang="es-SV" sz="1600" i="1" dirty="0" err="1"/>
              <a:t>United</a:t>
            </a:r>
            <a:r>
              <a:rPr lang="es-SV" sz="1600" i="1" dirty="0"/>
              <a:t> </a:t>
            </a:r>
            <a:r>
              <a:rPr lang="es-SV" sz="1600" i="1" dirty="0" err="1"/>
              <a:t>States</a:t>
            </a:r>
            <a:r>
              <a:rPr lang="es-SV" sz="1600" i="1" dirty="0"/>
              <a:t> and </a:t>
            </a:r>
            <a:r>
              <a:rPr lang="es-SV" sz="1600" i="1" dirty="0" err="1"/>
              <a:t>Canada</a:t>
            </a:r>
            <a:r>
              <a:rPr lang="es-SV" sz="1600" i="1" dirty="0"/>
              <a:t>" </a:t>
            </a:r>
            <a:r>
              <a:rPr lang="es-SV" sz="1600" i="1" dirty="0" err="1"/>
              <a:t>Joint</a:t>
            </a:r>
            <a:r>
              <a:rPr lang="es-SV" sz="1600" i="1" dirty="0"/>
              <a:t> </a:t>
            </a:r>
            <a:r>
              <a:rPr lang="es-SV" sz="1600" i="1" dirty="0" err="1"/>
              <a:t>Commission</a:t>
            </a:r>
            <a:r>
              <a:rPr lang="es-SV" sz="1600" i="1" dirty="0"/>
              <a:t> </a:t>
            </a:r>
            <a:r>
              <a:rPr lang="es-SV" sz="1600" i="1" dirty="0" err="1"/>
              <a:t>on</a:t>
            </a:r>
            <a:r>
              <a:rPr lang="es-SV" sz="1600" i="1" dirty="0"/>
              <a:t> </a:t>
            </a:r>
            <a:r>
              <a:rPr lang="es-SV" sz="1600" i="1" dirty="0" err="1"/>
              <a:t>Accreditation</a:t>
            </a:r>
            <a:r>
              <a:rPr lang="es-SV" sz="1600" i="1" dirty="0"/>
              <a:t> of </a:t>
            </a:r>
            <a:r>
              <a:rPr lang="es-SV" sz="1600" i="1" dirty="0" err="1"/>
              <a:t>Healthcare</a:t>
            </a:r>
            <a:r>
              <a:rPr lang="es-SV" sz="1600" i="1" dirty="0"/>
              <a:t> </a:t>
            </a:r>
            <a:r>
              <a:rPr lang="es-SV" sz="1600" i="1" dirty="0" err="1"/>
              <a:t>Organizations</a:t>
            </a:r>
            <a:r>
              <a:rPr lang="es-SV" sz="1600" i="1" dirty="0"/>
              <a:t> </a:t>
            </a:r>
            <a:r>
              <a:rPr lang="es-SV" sz="1600" i="1" dirty="0" err="1"/>
              <a:t>Reporting</a:t>
            </a:r>
            <a:r>
              <a:rPr lang="es-SV" sz="1600" i="1" dirty="0"/>
              <a:t> Systems </a:t>
            </a:r>
            <a:r>
              <a:rPr lang="es-SV" sz="1600" i="1" dirty="0" err="1"/>
              <a:t>august</a:t>
            </a:r>
            <a:r>
              <a:rPr lang="es-SV" sz="1600" i="1" dirty="0"/>
              <a:t> 2007 </a:t>
            </a:r>
            <a:r>
              <a:rPr lang="es-SV" sz="2000" dirty="0"/>
              <a:t>
</a:t>
            </a:r>
          </a:p>
          <a:p>
            <a:pPr marL="0" indent="0">
              <a:buNone/>
            </a:pPr>
            <a:r>
              <a:rPr lang="es-SV" sz="2000" dirty="0"/>
              <a:t>El propósito era la comprensión de cómo se sienten cuando ocurre un </a:t>
            </a:r>
            <a:r>
              <a:rPr lang="es-SV" sz="2000" dirty="0" err="1"/>
              <a:t>EAS</a:t>
            </a:r>
            <a:r>
              <a:rPr lang="es-SV" sz="2000" dirty="0"/>
              <a:t>  y cuál sería la mejor manera de brindarles algo de apoyo. 
</a:t>
            </a:r>
            <a:endParaRPr lang="en-US" sz="2000" dirty="0"/>
          </a:p>
        </p:txBody>
      </p:sp>
    </p:spTree>
    <p:extLst>
      <p:ext uri="{BB962C8B-B14F-4D97-AF65-F5344CB8AC3E}">
        <p14:creationId xmlns:p14="http://schemas.microsoft.com/office/powerpoint/2010/main" val="19220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1FA4C3-FD90-4A1E-9D1A-090193811D8B}"/>
              </a:ext>
            </a:extLst>
          </p:cNvPr>
          <p:cNvSpPr>
            <a:spLocks noGrp="1"/>
          </p:cNvSpPr>
          <p:nvPr>
            <p:ph type="title"/>
          </p:nvPr>
        </p:nvSpPr>
        <p:spPr>
          <a:xfrm>
            <a:off x="9067800" y="1698171"/>
            <a:ext cx="2480732" cy="4516360"/>
          </a:xfrm>
        </p:spPr>
        <p:txBody>
          <a:bodyPr anchor="ctr">
            <a:normAutofit/>
          </a:bodyPr>
          <a:lstStyle/>
          <a:p>
            <a:r>
              <a:rPr lang="en-US" sz="3600" dirty="0" err="1"/>
              <a:t>Aumento</a:t>
            </a:r>
            <a:r>
              <a:rPr lang="en-US" sz="3600" dirty="0"/>
              <a:t> de la </a:t>
            </a:r>
            <a:r>
              <a:rPr lang="en-US" sz="3600" dirty="0" err="1"/>
              <a:t>ansiedad</a:t>
            </a:r>
            <a:r>
              <a:rPr lang="en-US" sz="3600" dirty="0"/>
              <a:t> </a:t>
            </a:r>
            <a:br>
              <a:rPr lang="en-US" sz="3600" dirty="0"/>
            </a:br>
            <a:endParaRPr lang="en-US" sz="3600" dirty="0"/>
          </a:p>
        </p:txBody>
      </p:sp>
      <p:graphicFrame>
        <p:nvGraphicFramePr>
          <p:cNvPr id="18" name="Content Placeholder 17">
            <a:extLst>
              <a:ext uri="{FF2B5EF4-FFF2-40B4-BE49-F238E27FC236}">
                <a16:creationId xmlns:a16="http://schemas.microsoft.com/office/drawing/2014/main" id="{40712DA9-6B07-4030-A86F-0EAA7AF6E4C3}"/>
              </a:ext>
            </a:extLst>
          </p:cNvPr>
          <p:cNvGraphicFramePr>
            <a:graphicFrameLocks noGrp="1"/>
          </p:cNvGraphicFramePr>
          <p:nvPr>
            <p:ph idx="1"/>
            <p:extLst>
              <p:ext uri="{D42A27DB-BD31-4B8C-83A1-F6EECF244321}">
                <p14:modId xmlns:p14="http://schemas.microsoft.com/office/powerpoint/2010/main" val="1567266712"/>
              </p:ext>
            </p:extLst>
          </p:nvPr>
        </p:nvGraphicFramePr>
        <p:xfrm>
          <a:off x="642938" y="1698171"/>
          <a:ext cx="8424862" cy="4516892"/>
        </p:xfrm>
        <a:graphic>
          <a:graphicData uri="http://schemas.openxmlformats.org/drawingml/2006/chart">
            <c:chart xmlns:c="http://schemas.openxmlformats.org/drawingml/2006/chart" xmlns:r="http://schemas.openxmlformats.org/officeDocument/2006/relationships" r:id="rId2"/>
          </a:graphicData>
        </a:graphic>
      </p:graphicFrame>
      <p:sp>
        <p:nvSpPr>
          <p:cNvPr id="19" name="Footer Placeholder 18">
            <a:extLst>
              <a:ext uri="{FF2B5EF4-FFF2-40B4-BE49-F238E27FC236}">
                <a16:creationId xmlns:a16="http://schemas.microsoft.com/office/drawing/2014/main" id="{1C7FBE8F-9CD9-4AC4-B6D4-9346A1FB4B6E}"/>
              </a:ext>
            </a:extLst>
          </p:cNvPr>
          <p:cNvSpPr>
            <a:spLocks noGrp="1"/>
          </p:cNvSpPr>
          <p:nvPr>
            <p:ph type="ftr" sz="quarter" idx="11"/>
          </p:nvPr>
        </p:nvSpPr>
        <p:spPr/>
        <p:txBody>
          <a:bodyPr/>
          <a:lstStyle/>
          <a:p>
            <a:r>
              <a:rPr lang="en-US"/>
              <a:t>n=26</a:t>
            </a:r>
          </a:p>
        </p:txBody>
      </p:sp>
    </p:spTree>
    <p:extLst>
      <p:ext uri="{BB962C8B-B14F-4D97-AF65-F5344CB8AC3E}">
        <p14:creationId xmlns:p14="http://schemas.microsoft.com/office/powerpoint/2010/main" val="632925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2385</Words>
  <Application>Microsoft Office PowerPoint</Application>
  <PresentationFormat>Panorámica</PresentationFormat>
  <Paragraphs>497</Paragraphs>
  <Slides>29</Slides>
  <Notes>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29</vt:i4>
      </vt:variant>
    </vt:vector>
  </HeadingPairs>
  <TitlesOfParts>
    <vt:vector size="40" baseType="lpstr">
      <vt:lpstr>Abadi</vt:lpstr>
      <vt:lpstr>Arial</vt:lpstr>
      <vt:lpstr>Calibri</vt:lpstr>
      <vt:lpstr>Calibri Light</vt:lpstr>
      <vt:lpstr>Helvetica</vt:lpstr>
      <vt:lpstr>Lato</vt:lpstr>
      <vt:lpstr>NexusSans</vt:lpstr>
      <vt:lpstr>NexusSerif</vt:lpstr>
      <vt:lpstr>Roboto</vt:lpstr>
      <vt:lpstr>Times New Roman</vt:lpstr>
      <vt:lpstr>Office Theme</vt:lpstr>
      <vt:lpstr> ERRORES MEDICOS Y BURNOUT   Practicas y experiencias en la atención del desgaste en proveedores de servicios públicos   </vt:lpstr>
      <vt:lpstr>“Al  proteger al trabajador de la salud  se protege a las usuarias".
</vt:lpstr>
      <vt:lpstr>Presentación de PowerPoint</vt:lpstr>
      <vt:lpstr>Errores medicos y agotamiento </vt:lpstr>
      <vt:lpstr>En el año 2000, Wu introdujo el término "segunda víctima"</vt:lpstr>
      <vt:lpstr>Presentación de PowerPoint</vt:lpstr>
      <vt:lpstr>El impacto emocional de los errores médicos en los médicos en ejercicio en los Estados Unidos y Canadá National Patient Safety Goals® (NPSG)</vt:lpstr>
      <vt:lpstr>En Febrero 2020 se realizó una encuesta específica de EAS  a 26 mentores experimentados  de provisión de servicios de aborto seguro en Mexico  </vt:lpstr>
      <vt:lpstr>Aumento de la ansiedad  </vt:lpstr>
      <vt:lpstr>Disminución de la confianza en sí mismo en el trabajo 
</vt:lpstr>
      <vt:lpstr>menor satisfacción en el trabajo  
</vt:lpstr>
      <vt:lpstr>Insomnio
</vt:lpstr>
      <vt:lpstr>Daño a la reputación profesional </vt:lpstr>
      <vt:lpstr>problemas legales (demandas) 
</vt:lpstr>
      <vt:lpstr>El impacto emocional de los errores medicos  mentores MX</vt:lpstr>
      <vt:lpstr>Cómo quieren ser apoyados 
</vt:lpstr>
      <vt:lpstr>Etapas de la segunda victima </vt:lpstr>
      <vt:lpstr>Presentación de PowerPoint</vt:lpstr>
      <vt:lpstr>Segundas “Victimas” </vt:lpstr>
      <vt:lpstr>Proporcionar asistencia a los medicos/personal de salud  después de un error o un evento adverso </vt:lpstr>
      <vt:lpstr>El segundo nivel</vt:lpstr>
      <vt:lpstr>Tercer nivel </vt:lpstr>
      <vt:lpstr>Informe sobre los hallazgos de Talleres pilotos    “Los proveedores Comparten”   Tailandia, Zambia y Panamá   Universidad de Michigan, en asociación con Ipas  2018   </vt:lpstr>
      <vt:lpstr>Presentación de PowerPoint</vt:lpstr>
      <vt:lpstr>Agotamiento profesional: 
</vt:lpstr>
      <vt:lpstr>Presentación de PowerPoint</vt:lpstr>
      <vt:lpstr>Seguimiento a los seis meses: </vt:lpstr>
      <vt:lpstr>Resultados análisis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Guillermo Ortiz</dc:creator>
  <cp:lastModifiedBy>Gianina Marquez</cp:lastModifiedBy>
  <cp:revision>8</cp:revision>
  <dcterms:created xsi:type="dcterms:W3CDTF">2022-03-28T17:51:01Z</dcterms:created>
  <dcterms:modified xsi:type="dcterms:W3CDTF">2022-06-23T20:02:46Z</dcterms:modified>
</cp:coreProperties>
</file>